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307" r:id="rId6"/>
    <p:sldId id="295" r:id="rId7"/>
    <p:sldId id="297" r:id="rId8"/>
    <p:sldId id="310" r:id="rId9"/>
    <p:sldId id="294" r:id="rId10"/>
    <p:sldId id="308" r:id="rId11"/>
    <p:sldId id="293" r:id="rId12"/>
    <p:sldId id="309" r:id="rId13"/>
    <p:sldId id="314" r:id="rId14"/>
    <p:sldId id="299" r:id="rId15"/>
    <p:sldId id="311" r:id="rId16"/>
    <p:sldId id="312" r:id="rId17"/>
    <p:sldId id="313" r:id="rId18"/>
    <p:sldId id="28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4629329"/>
            <a:ext cx="58674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Daň z příjmů</a:t>
            </a:r>
          </a:p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	</a:t>
            </a:r>
          </a:p>
          <a:p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		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	Zaměstnanci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112474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VI-2-17-14_Daň z příjmů – zaměstnanci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1.10.2013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2219715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508518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58417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Daň z příjmů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5141" y="582442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7961" y="2196683"/>
            <a:ext cx="8048058" cy="1877437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Hrubá mzda, </a:t>
            </a:r>
            <a:r>
              <a:rPr lang="cs-CZ" sz="2800" dirty="0" err="1" smtClean="0">
                <a:solidFill>
                  <a:srgbClr val="FF0000"/>
                </a:solidFill>
              </a:rPr>
              <a:t>superhrubá</a:t>
            </a:r>
            <a:r>
              <a:rPr lang="cs-CZ" sz="2800" dirty="0" smtClean="0">
                <a:solidFill>
                  <a:srgbClr val="FF0000"/>
                </a:solidFill>
              </a:rPr>
              <a:t> mzda, záloha na daň z příjmů, čistá mzda, srážky z příjmu, daňový bonus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Daň z příjmů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65176"/>
            <a:ext cx="8229600" cy="447977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Zaměstnanci platí ze svých příjmů </a:t>
            </a:r>
            <a:r>
              <a:rPr lang="cs-CZ" dirty="0">
                <a:solidFill>
                  <a:srgbClr val="C00000"/>
                </a:solidFill>
              </a:rPr>
              <a:t>daň z příjmů ze závislé činnosti, </a:t>
            </a:r>
            <a:r>
              <a:rPr lang="cs-CZ" dirty="0"/>
              <a:t>která je součástí daně z příjmů FO.</a:t>
            </a:r>
          </a:p>
          <a:p>
            <a:pPr marL="0" indent="0">
              <a:buNone/>
            </a:pPr>
            <a:r>
              <a:rPr lang="cs-CZ" dirty="0"/>
              <a:t>Od 1. 1. 2008 byla zavedena rovná daň z příjmů FO, a to ve výši </a:t>
            </a:r>
            <a:r>
              <a:rPr lang="cs-CZ" dirty="0">
                <a:solidFill>
                  <a:srgbClr val="C00000"/>
                </a:solidFill>
              </a:rPr>
              <a:t>15 %. </a:t>
            </a:r>
          </a:p>
          <a:p>
            <a:pPr marL="0" indent="0">
              <a:buNone/>
            </a:pPr>
            <a:r>
              <a:rPr lang="cs-CZ" dirty="0"/>
              <a:t>S tímto také souvisí rozšíření daňového základu u FO (zahrnuje i sociální – 25 %</a:t>
            </a:r>
            <a:br>
              <a:rPr lang="cs-CZ" dirty="0"/>
            </a:br>
            <a:r>
              <a:rPr lang="cs-CZ" dirty="0"/>
              <a:t>a zdravotní pojištění – 9 % placené zaměstnavatelem za zaměstnance),  </a:t>
            </a:r>
          </a:p>
          <a:p>
            <a:pPr marL="0" indent="0">
              <a:buNone/>
            </a:pPr>
            <a:r>
              <a:rPr lang="cs-CZ" dirty="0"/>
              <a:t>zavedení tzv. </a:t>
            </a:r>
            <a:r>
              <a:rPr lang="cs-CZ" dirty="0" err="1">
                <a:solidFill>
                  <a:srgbClr val="C00000"/>
                </a:solidFill>
              </a:rPr>
              <a:t>superhrubé</a:t>
            </a:r>
            <a:r>
              <a:rPr lang="cs-CZ" dirty="0">
                <a:solidFill>
                  <a:srgbClr val="C00000"/>
                </a:solidFill>
              </a:rPr>
              <a:t> mzdy.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7992888" cy="64807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+mn-lt"/>
              </a:rPr>
              <a:t>Druhy mezd - výpočet</a:t>
            </a:r>
            <a:endParaRPr lang="cs-CZ" sz="360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340768"/>
            <a:ext cx="7772400" cy="5040560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Hrubá mzda = </a:t>
            </a:r>
            <a:r>
              <a:rPr lang="cs-CZ" sz="2400" dirty="0"/>
              <a:t>základní mzda + osobní ohodnocení, příplatky, prémie a odměny + náhrada mzdy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>
                <a:solidFill>
                  <a:srgbClr val="C00000"/>
                </a:solidFill>
              </a:rPr>
              <a:t>Čistá mzda = </a:t>
            </a:r>
            <a:r>
              <a:rPr lang="cs-CZ" sz="2400" dirty="0"/>
              <a:t>hrubá mzda – zákonné srážky (záloha na daň z příjmu upravená o slevu na </a:t>
            </a:r>
            <a:r>
              <a:rPr lang="cs-CZ" sz="2400" dirty="0" smtClean="0"/>
              <a:t>daň, </a:t>
            </a:r>
            <a:r>
              <a:rPr lang="cs-CZ" sz="2400" dirty="0"/>
              <a:t>zdravotní 4,5 %, sociální pojištění 6,5 % placené zaměstnancem).</a:t>
            </a:r>
          </a:p>
          <a:p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Částka </a:t>
            </a:r>
            <a:r>
              <a:rPr lang="cs-CZ" sz="2400" dirty="0">
                <a:solidFill>
                  <a:srgbClr val="C00000"/>
                </a:solidFill>
              </a:rPr>
              <a:t>k výplatě = </a:t>
            </a:r>
            <a:r>
              <a:rPr lang="cs-CZ" sz="2400" dirty="0"/>
              <a:t>čistá mzda – ostatní srážky (např. výživné, spoření) + nemocenské dávky.</a:t>
            </a:r>
          </a:p>
          <a:p>
            <a:endParaRPr lang="cs-CZ" sz="2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2484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851648" cy="1008112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</a:rPr>
              <a:t>Slevy na dani</a:t>
            </a:r>
            <a:endParaRPr lang="cs-CZ" sz="36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1916832"/>
            <a:ext cx="8143056" cy="4608512"/>
          </a:xfrm>
        </p:spPr>
        <p:txBody>
          <a:bodyPr>
            <a:normAutofit/>
          </a:bodyPr>
          <a:lstStyle/>
          <a:p>
            <a:pPr algn="l"/>
            <a:endParaRPr lang="cs-CZ" dirty="0"/>
          </a:p>
          <a:p>
            <a:pPr algn="l"/>
            <a:r>
              <a:rPr lang="cs-CZ" dirty="0"/>
              <a:t>Slevy na dani se odečítají od celkově vypočítané daně. Lze je uplatnit při ročním vyúčtování daně z příjmů nebo měsíčně prostřednictvím zaměstnavatele.</a:t>
            </a:r>
          </a:p>
        </p:txBody>
      </p:sp>
    </p:spTree>
    <p:extLst>
      <p:ext uri="{BB962C8B-B14F-4D97-AF65-F5344CB8AC3E}">
        <p14:creationId xmlns:p14="http://schemas.microsoft.com/office/powerpoint/2010/main" val="234639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772400" cy="648072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Slevy na dani</a:t>
            </a:r>
            <a:endParaRPr lang="cs-CZ" sz="36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124744"/>
            <a:ext cx="7772400" cy="5040560"/>
          </a:xfrm>
        </p:spPr>
        <p:txBody>
          <a:bodyPr>
            <a:noAutofit/>
          </a:bodyPr>
          <a:lstStyle/>
          <a:p>
            <a:r>
              <a:rPr lang="cs-CZ" sz="2600" dirty="0" smtClean="0"/>
              <a:t> </a:t>
            </a:r>
            <a:endParaRPr lang="cs-CZ" sz="2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8236777"/>
              </p:ext>
            </p:extLst>
          </p:nvPr>
        </p:nvGraphicFramePr>
        <p:xfrm>
          <a:off x="539552" y="1484784"/>
          <a:ext cx="6717530" cy="4496315"/>
        </p:xfrm>
        <a:graphic>
          <a:graphicData uri="http://schemas.openxmlformats.org/drawingml/2006/table">
            <a:tbl>
              <a:tblPr/>
              <a:tblGrid>
                <a:gridCol w="1958163"/>
                <a:gridCol w="2157426"/>
                <a:gridCol w="2601941"/>
              </a:tblGrid>
              <a:tr h="275686">
                <a:tc>
                  <a:txBody>
                    <a:bodyPr/>
                    <a:lstStyle/>
                    <a:p>
                      <a:pPr algn="l" fontAlgn="t"/>
                      <a:r>
                        <a:rPr lang="cs-CZ" sz="1600" b="1" dirty="0">
                          <a:solidFill>
                            <a:srgbClr val="222222"/>
                          </a:solidFill>
                          <a:effectLst/>
                        </a:rPr>
                        <a:t>Sleva na dani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600" b="1" dirty="0">
                          <a:solidFill>
                            <a:srgbClr val="222222"/>
                          </a:solidFill>
                          <a:effectLst/>
                        </a:rPr>
                        <a:t>  </a:t>
                      </a:r>
                      <a:r>
                        <a:rPr lang="cs-CZ" sz="1600" b="1" dirty="0" smtClean="0">
                          <a:solidFill>
                            <a:srgbClr val="222222"/>
                          </a:solidFill>
                          <a:effectLst/>
                        </a:rPr>
                        <a:t>Výše</a:t>
                      </a:r>
                      <a:r>
                        <a:rPr lang="cs-CZ" sz="1600" b="1" baseline="0" dirty="0" smtClean="0">
                          <a:solidFill>
                            <a:srgbClr val="222222"/>
                          </a:solidFill>
                          <a:effectLst/>
                        </a:rPr>
                        <a:t> </a:t>
                      </a:r>
                      <a:r>
                        <a:rPr lang="cs-CZ" sz="1600" b="1" dirty="0" smtClean="0">
                          <a:solidFill>
                            <a:srgbClr val="222222"/>
                          </a:solidFill>
                          <a:effectLst/>
                        </a:rPr>
                        <a:t>slevy 2013/měsíční</a:t>
                      </a:r>
                      <a:endParaRPr lang="cs-CZ" sz="1600" b="1" dirty="0">
                        <a:solidFill>
                          <a:srgbClr val="222222"/>
                        </a:solidFill>
                        <a:effectLst/>
                      </a:endParaRP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600" b="1" dirty="0">
                          <a:solidFill>
                            <a:srgbClr val="222222"/>
                          </a:solidFill>
                          <a:effectLst/>
                        </a:rPr>
                        <a:t>Výše slevy </a:t>
                      </a:r>
                      <a:r>
                        <a:rPr lang="cs-CZ" sz="1600" b="1" dirty="0" smtClean="0">
                          <a:solidFill>
                            <a:srgbClr val="222222"/>
                          </a:solidFill>
                          <a:effectLst/>
                        </a:rPr>
                        <a:t>2013/roční</a:t>
                      </a:r>
                      <a:endParaRPr lang="cs-CZ" sz="1600" b="1" dirty="0">
                        <a:solidFill>
                          <a:srgbClr val="222222"/>
                        </a:solidFill>
                        <a:effectLst/>
                      </a:endParaRP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</a:tr>
              <a:tr h="275686">
                <a:tc>
                  <a:txBody>
                    <a:bodyPr/>
                    <a:lstStyle/>
                    <a:p>
                      <a:pPr algn="l" fontAlgn="t"/>
                      <a:r>
                        <a:rPr lang="cs-CZ" sz="1600" dirty="0">
                          <a:solidFill>
                            <a:srgbClr val="222222"/>
                          </a:solidFill>
                          <a:effectLst/>
                        </a:rPr>
                        <a:t>Na poplatníka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600" dirty="0" smtClean="0">
                          <a:effectLst/>
                        </a:rPr>
                        <a:t>2</a:t>
                      </a:r>
                      <a:r>
                        <a:rPr lang="cs-CZ" sz="1600" baseline="0" dirty="0" smtClean="0">
                          <a:effectLst/>
                        </a:rPr>
                        <a:t> 07</a:t>
                      </a:r>
                      <a:r>
                        <a:rPr lang="cs-CZ" sz="1600" dirty="0" smtClean="0">
                          <a:effectLst/>
                        </a:rPr>
                        <a:t>0</a:t>
                      </a:r>
                      <a:r>
                        <a:rPr lang="cs-CZ" sz="1600" dirty="0">
                          <a:effectLst/>
                        </a:rPr>
                        <a:t> Kč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600">
                          <a:effectLst/>
                        </a:rPr>
                        <a:t>24 840 Kč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5686">
                <a:tc>
                  <a:txBody>
                    <a:bodyPr/>
                    <a:lstStyle/>
                    <a:p>
                      <a:pPr algn="l" fontAlgn="t"/>
                      <a:r>
                        <a:rPr lang="cs-CZ" sz="1600" dirty="0">
                          <a:solidFill>
                            <a:srgbClr val="222222"/>
                          </a:solidFill>
                          <a:effectLst/>
                        </a:rPr>
                        <a:t>Na dítě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600" dirty="0" smtClean="0">
                          <a:effectLst/>
                        </a:rPr>
                        <a:t>1</a:t>
                      </a:r>
                      <a:r>
                        <a:rPr lang="cs-CZ" sz="1600" baseline="0" dirty="0" smtClean="0">
                          <a:effectLst/>
                        </a:rPr>
                        <a:t> 117</a:t>
                      </a:r>
                      <a:r>
                        <a:rPr lang="cs-CZ" sz="1600" dirty="0">
                          <a:effectLst/>
                        </a:rPr>
                        <a:t> Kč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600">
                          <a:effectLst/>
                        </a:rPr>
                        <a:t>13 404 Kč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83391">
                <a:tc>
                  <a:txBody>
                    <a:bodyPr/>
                    <a:lstStyle/>
                    <a:p>
                      <a:pPr algn="l" fontAlgn="t"/>
                      <a:r>
                        <a:rPr lang="pl-PL" sz="1600" dirty="0">
                          <a:solidFill>
                            <a:srgbClr val="222222"/>
                          </a:solidFill>
                          <a:effectLst/>
                        </a:rPr>
                        <a:t>Na dítě – držitele průkazu ZTP/P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600" dirty="0" smtClean="0">
                          <a:effectLst/>
                        </a:rPr>
                        <a:t>1</a:t>
                      </a:r>
                      <a:r>
                        <a:rPr lang="cs-CZ" sz="1600" baseline="0" dirty="0" smtClean="0">
                          <a:effectLst/>
                        </a:rPr>
                        <a:t> 934</a:t>
                      </a:r>
                      <a:r>
                        <a:rPr lang="cs-CZ" sz="1600" dirty="0">
                          <a:effectLst/>
                        </a:rPr>
                        <a:t> Kč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600" dirty="0">
                          <a:effectLst/>
                        </a:rPr>
                        <a:t>23 208 Kč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79811">
                <a:tc>
                  <a:txBody>
                    <a:bodyPr/>
                    <a:lstStyle/>
                    <a:p>
                      <a:pPr algn="l" fontAlgn="t"/>
                      <a:r>
                        <a:rPr lang="cs-CZ" sz="1600" dirty="0">
                          <a:solidFill>
                            <a:srgbClr val="222222"/>
                          </a:solidFill>
                          <a:effectLst/>
                        </a:rPr>
                        <a:t>Na vyživovanou manželku/manžela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600" dirty="0" smtClean="0">
                          <a:effectLst/>
                        </a:rPr>
                        <a:t>0</a:t>
                      </a:r>
                      <a:r>
                        <a:rPr lang="cs-CZ" sz="1600" dirty="0">
                          <a:effectLst/>
                        </a:rPr>
                        <a:t> Kč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600" dirty="0">
                          <a:effectLst/>
                        </a:rPr>
                        <a:t>24 840 Kč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83391">
                <a:tc>
                  <a:txBody>
                    <a:bodyPr/>
                    <a:lstStyle/>
                    <a:p>
                      <a:pPr algn="l" fontAlgn="t"/>
                      <a:r>
                        <a:rPr lang="cs-CZ" sz="1600" b="1" dirty="0">
                          <a:solidFill>
                            <a:srgbClr val="222222"/>
                          </a:solidFill>
                          <a:effectLst/>
                        </a:rPr>
                        <a:t>Invalidita I. a II. stupně</a:t>
                      </a:r>
                      <a:endParaRPr lang="cs-CZ" sz="1600" dirty="0">
                        <a:solidFill>
                          <a:srgbClr val="222222"/>
                        </a:solidFill>
                        <a:effectLst/>
                      </a:endParaRP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600" dirty="0" smtClean="0">
                          <a:effectLst/>
                        </a:rPr>
                        <a:t>210</a:t>
                      </a:r>
                      <a:r>
                        <a:rPr lang="cs-CZ" sz="1600" dirty="0">
                          <a:effectLst/>
                        </a:rPr>
                        <a:t> Kč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600" dirty="0">
                          <a:effectLst/>
                        </a:rPr>
                        <a:t>2520 Kč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5868">
                <a:tc>
                  <a:txBody>
                    <a:bodyPr/>
                    <a:lstStyle/>
                    <a:p>
                      <a:pPr algn="l" fontAlgn="t"/>
                      <a:r>
                        <a:rPr lang="cs-CZ" sz="1600">
                          <a:solidFill>
                            <a:srgbClr val="222222"/>
                          </a:solidFill>
                          <a:effectLst/>
                        </a:rPr>
                        <a:t>Invalidita III. stupně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600" dirty="0" smtClean="0">
                          <a:effectLst/>
                        </a:rPr>
                        <a:t>420</a:t>
                      </a:r>
                      <a:r>
                        <a:rPr lang="cs-CZ" sz="1600" dirty="0">
                          <a:effectLst/>
                        </a:rPr>
                        <a:t> Kč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600" dirty="0">
                          <a:effectLst/>
                        </a:rPr>
                        <a:t>5040 Kč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79811">
                <a:tc>
                  <a:txBody>
                    <a:bodyPr/>
                    <a:lstStyle/>
                    <a:p>
                      <a:pPr algn="l" fontAlgn="t"/>
                      <a:r>
                        <a:rPr lang="pl-PL" sz="1600">
                          <a:solidFill>
                            <a:srgbClr val="222222"/>
                          </a:solidFill>
                          <a:effectLst/>
                        </a:rPr>
                        <a:t>Držitel průkazu ZTP/P (i bez důchodu)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600" dirty="0" smtClean="0">
                          <a:effectLst/>
                        </a:rPr>
                        <a:t>1</a:t>
                      </a:r>
                      <a:r>
                        <a:rPr lang="cs-CZ" sz="1600" baseline="0" dirty="0" smtClean="0">
                          <a:effectLst/>
                        </a:rPr>
                        <a:t> 345</a:t>
                      </a:r>
                      <a:r>
                        <a:rPr lang="cs-CZ" sz="1600" dirty="0">
                          <a:effectLst/>
                        </a:rPr>
                        <a:t> Kč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600" dirty="0">
                          <a:effectLst/>
                        </a:rPr>
                        <a:t>16 140 Kč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5686"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>
                          <a:solidFill>
                            <a:srgbClr val="222222"/>
                          </a:solidFill>
                          <a:effectLst/>
                        </a:rPr>
                        <a:t>Student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EC0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4D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dirty="0" smtClean="0">
                          <a:effectLst/>
                        </a:rPr>
                        <a:t>335</a:t>
                      </a:r>
                      <a:r>
                        <a:rPr lang="cs-CZ" sz="1800" dirty="0">
                          <a:effectLst/>
                        </a:rPr>
                        <a:t> Kč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dirty="0">
                          <a:effectLst/>
                        </a:rPr>
                        <a:t>4 020 Kč</a:t>
                      </a:r>
                    </a:p>
                  </a:txBody>
                  <a:tcPr marL="54868" marR="54868" marT="27434" marB="27434">
                    <a:lnL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7D7D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4734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700392" cy="936104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/>
            </a:r>
            <a:b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360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/>
            </a:r>
            <a:br>
              <a:rPr lang="cs-CZ" sz="360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Postup výpočtu</a:t>
            </a:r>
            <a:b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844824"/>
            <a:ext cx="7772400" cy="4752528"/>
          </a:xfrm>
        </p:spPr>
        <p:txBody>
          <a:bodyPr>
            <a:normAutofit/>
          </a:bodyPr>
          <a:lstStyle/>
          <a:p>
            <a:pPr fontAlgn="base"/>
            <a:r>
              <a:rPr lang="cs-CZ" b="1" dirty="0"/>
              <a:t>Výpočet zálohy na daň z příjmu</a:t>
            </a:r>
          </a:p>
          <a:p>
            <a:pPr fontAlgn="base"/>
            <a:r>
              <a:rPr lang="cs-CZ" dirty="0"/>
              <a:t>Zálohu jsou povinni odvádět ti, kteří nepodepsali </a:t>
            </a:r>
            <a:r>
              <a:rPr lang="cs-CZ" b="1" dirty="0"/>
              <a:t>prohlášení k </a:t>
            </a:r>
            <a:r>
              <a:rPr lang="cs-CZ" b="1" dirty="0" smtClean="0"/>
              <a:t>dani</a:t>
            </a:r>
            <a:r>
              <a:rPr lang="cs-CZ" b="1" dirty="0"/>
              <a:t> </a:t>
            </a:r>
            <a:r>
              <a:rPr lang="cs-CZ" dirty="0"/>
              <a:t>a</a:t>
            </a:r>
            <a:r>
              <a:rPr lang="cs-CZ" b="1" dirty="0"/>
              <a:t> </a:t>
            </a:r>
            <a:r>
              <a:rPr lang="cs-CZ" dirty="0"/>
              <a:t>měli příjmy nad </a:t>
            </a:r>
            <a:r>
              <a:rPr lang="cs-CZ" dirty="0" smtClean="0"/>
              <a:t>5 000 </a:t>
            </a:r>
            <a:r>
              <a:rPr lang="cs-CZ" dirty="0"/>
              <a:t>Kč, a ti, kteří podepsali prohlášení k dani, ať už mají příjmy jakékoli. </a:t>
            </a:r>
            <a:endParaRPr lang="cs-CZ" dirty="0" smtClean="0"/>
          </a:p>
          <a:p>
            <a:pPr fontAlgn="base"/>
            <a:r>
              <a:rPr lang="cs-CZ" dirty="0" smtClean="0"/>
              <a:t>Ti</a:t>
            </a:r>
            <a:r>
              <a:rPr lang="cs-CZ" dirty="0"/>
              <a:t>, kteří nepodepsali prohlášení k dani a měli příjmy do </a:t>
            </a:r>
            <a:r>
              <a:rPr lang="cs-CZ" dirty="0" smtClean="0"/>
              <a:t>5 000 </a:t>
            </a:r>
            <a:r>
              <a:rPr lang="cs-CZ" dirty="0"/>
              <a:t>Kč, odvádějí srážkovou daň, zálohy se tak odvádět nemusí</a:t>
            </a:r>
            <a:r>
              <a:rPr lang="cs-CZ" dirty="0" smtClean="0"/>
              <a:t>.</a:t>
            </a:r>
          </a:p>
          <a:p>
            <a:pPr fontAlgn="base"/>
            <a:endParaRPr lang="cs-CZ" dirty="0"/>
          </a:p>
          <a:p>
            <a:pPr fontAlgn="base"/>
            <a:r>
              <a:rPr lang="cs-CZ" b="1" dirty="0"/>
              <a:t>Proč podepsat prohlášení k dani?</a:t>
            </a:r>
            <a:r>
              <a:rPr lang="cs-CZ" dirty="0"/>
              <a:t> </a:t>
            </a:r>
            <a:endParaRPr lang="cs-CZ" dirty="0" smtClean="0"/>
          </a:p>
          <a:p>
            <a:pPr fontAlgn="base"/>
            <a:r>
              <a:rPr lang="cs-CZ" dirty="0" smtClean="0"/>
              <a:t>Pokud </a:t>
            </a:r>
            <a:r>
              <a:rPr lang="cs-CZ" dirty="0"/>
              <a:t>toto prohlášení podepíšete, můžete uplatnit slevy na dani a daňové zvýhodněné na dítě.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08984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99672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Způsob výpočtu zálohy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1896" y="1844824"/>
            <a:ext cx="81191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Hrubá </a:t>
            </a:r>
            <a:r>
              <a:rPr lang="cs-CZ" sz="2400" dirty="0">
                <a:solidFill>
                  <a:srgbClr val="C00000"/>
                </a:solidFill>
              </a:rPr>
              <a:t>mzda (HM</a:t>
            </a:r>
            <a:r>
              <a:rPr lang="cs-CZ" sz="2400" dirty="0" smtClean="0">
                <a:solidFill>
                  <a:srgbClr val="C00000"/>
                </a:solidFill>
              </a:rPr>
              <a:t>) </a:t>
            </a:r>
            <a:r>
              <a:rPr lang="cs-CZ" sz="2400" dirty="0" smtClean="0"/>
              <a:t>= součet základní </a:t>
            </a:r>
            <a:r>
              <a:rPr lang="cs-CZ" sz="2400" dirty="0"/>
              <a:t>mzdy, příplatků, odměn, náhrad mzdy (dovolená, svátek) a dalších </a:t>
            </a:r>
            <a:r>
              <a:rPr lang="cs-CZ" sz="2400" dirty="0" smtClean="0"/>
              <a:t>plnění</a:t>
            </a:r>
            <a:endParaRPr lang="cs-CZ" sz="2400" dirty="0"/>
          </a:p>
          <a:p>
            <a:r>
              <a:rPr lang="cs-CZ" sz="2400" dirty="0" smtClean="0">
                <a:solidFill>
                  <a:srgbClr val="C00000"/>
                </a:solidFill>
              </a:rPr>
              <a:t>+</a:t>
            </a:r>
            <a:r>
              <a:rPr lang="cs-CZ" sz="2400" dirty="0">
                <a:solidFill>
                  <a:srgbClr val="C00000"/>
                </a:solidFill>
              </a:rPr>
              <a:t>	 Zdravotní pojištění </a:t>
            </a:r>
            <a:r>
              <a:rPr lang="cs-CZ" sz="2400" dirty="0" smtClean="0">
                <a:solidFill>
                  <a:srgbClr val="C00000"/>
                </a:solidFill>
              </a:rPr>
              <a:t>- </a:t>
            </a:r>
            <a:r>
              <a:rPr lang="cs-CZ" sz="2400" dirty="0" smtClean="0"/>
              <a:t>za </a:t>
            </a:r>
            <a:r>
              <a:rPr lang="cs-CZ" sz="2400" dirty="0"/>
              <a:t>zaměstnance odvádí zaměstnavatel-firma (9 % z </a:t>
            </a:r>
            <a:r>
              <a:rPr lang="cs-CZ" sz="2400" dirty="0" smtClean="0"/>
              <a:t>HM) - zaokrouhlí se na </a:t>
            </a:r>
            <a:r>
              <a:rPr lang="cs-CZ" sz="2400" dirty="0"/>
              <a:t>celé koruny </a:t>
            </a:r>
            <a:r>
              <a:rPr lang="cs-CZ" sz="2400" dirty="0" smtClean="0"/>
              <a:t>směrem nahoru</a:t>
            </a:r>
            <a:endParaRPr lang="cs-CZ" sz="2400" dirty="0"/>
          </a:p>
          <a:p>
            <a:r>
              <a:rPr lang="cs-CZ" sz="2400" dirty="0">
                <a:solidFill>
                  <a:srgbClr val="C00000"/>
                </a:solidFill>
              </a:rPr>
              <a:t>+	Sociální </a:t>
            </a:r>
            <a:r>
              <a:rPr lang="cs-CZ" sz="2400" dirty="0" smtClean="0">
                <a:solidFill>
                  <a:srgbClr val="C00000"/>
                </a:solidFill>
              </a:rPr>
              <a:t>pojištění - </a:t>
            </a:r>
            <a:r>
              <a:rPr lang="cs-CZ" sz="2400" dirty="0" smtClean="0"/>
              <a:t>za </a:t>
            </a:r>
            <a:r>
              <a:rPr lang="cs-CZ" sz="2400" dirty="0"/>
              <a:t>zaměstnance odvádí zaměstnavatel-firma (25 % z HM</a:t>
            </a:r>
            <a:r>
              <a:rPr lang="cs-CZ" sz="2400" dirty="0" smtClean="0"/>
              <a:t>) – zaokrouhlí se na </a:t>
            </a:r>
            <a:r>
              <a:rPr lang="cs-CZ" sz="2400" dirty="0"/>
              <a:t>celé koruny směrem </a:t>
            </a:r>
            <a:r>
              <a:rPr lang="cs-CZ" sz="2400" dirty="0" smtClean="0"/>
              <a:t>nahoru</a:t>
            </a:r>
            <a:endParaRPr lang="cs-CZ" sz="2400" dirty="0"/>
          </a:p>
          <a:p>
            <a:endParaRPr lang="cs-CZ" sz="2400" dirty="0"/>
          </a:p>
          <a:p>
            <a:r>
              <a:rPr lang="cs-CZ" sz="2400" dirty="0">
                <a:solidFill>
                  <a:srgbClr val="C00000"/>
                </a:solidFill>
              </a:rPr>
              <a:t>=	</a:t>
            </a:r>
            <a:r>
              <a:rPr lang="cs-CZ" sz="2400" dirty="0" err="1">
                <a:solidFill>
                  <a:srgbClr val="C00000"/>
                </a:solidFill>
              </a:rPr>
              <a:t>Superhrubá</a:t>
            </a:r>
            <a:r>
              <a:rPr lang="cs-CZ" sz="2400" dirty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mzda</a:t>
            </a:r>
            <a:r>
              <a:rPr lang="cs-CZ" sz="2400" dirty="0"/>
              <a:t> </a:t>
            </a:r>
          </a:p>
          <a:p>
            <a:r>
              <a:rPr lang="cs-CZ" sz="2400" dirty="0" smtClean="0"/>
              <a:t>x</a:t>
            </a:r>
            <a:r>
              <a:rPr lang="cs-CZ" sz="2400" dirty="0"/>
              <a:t>	Sazba daně z příjmů	15 %</a:t>
            </a:r>
          </a:p>
          <a:p>
            <a:r>
              <a:rPr lang="cs-CZ" sz="2400" dirty="0">
                <a:solidFill>
                  <a:srgbClr val="C00000"/>
                </a:solidFill>
              </a:rPr>
              <a:t>=	Záloha na daň z příjmů</a:t>
            </a:r>
            <a:r>
              <a:rPr lang="cs-CZ" sz="24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408071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01515"/>
            <a:ext cx="7600638" cy="816120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prstClr val="black"/>
                </a:solidFill>
                <a:effectLst/>
                <a:latin typeface="Constantia"/>
              </a:rPr>
              <a:t>Způsob výpočtu čisté mzdy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772816"/>
            <a:ext cx="7772400" cy="4392488"/>
          </a:xfrm>
        </p:spPr>
        <p:txBody>
          <a:bodyPr>
            <a:normAutofit fontScale="55000" lnSpcReduction="20000"/>
          </a:bodyPr>
          <a:lstStyle/>
          <a:p>
            <a:r>
              <a:rPr lang="cs-CZ" sz="3200" dirty="0"/>
              <a:t>	</a:t>
            </a:r>
            <a:r>
              <a:rPr lang="cs-CZ" sz="3800" dirty="0"/>
              <a:t>Hrubá mzda (HM)	</a:t>
            </a:r>
          </a:p>
          <a:p>
            <a:r>
              <a:rPr lang="cs-CZ" sz="3800" dirty="0" smtClean="0"/>
              <a:t>-</a:t>
            </a:r>
            <a:r>
              <a:rPr lang="cs-CZ" sz="3800" dirty="0"/>
              <a:t>	Záloha na daň z příjmů	</a:t>
            </a:r>
          </a:p>
          <a:p>
            <a:r>
              <a:rPr lang="cs-CZ" sz="3800" dirty="0"/>
              <a:t>+	Slevy na </a:t>
            </a:r>
            <a:r>
              <a:rPr lang="cs-CZ" sz="3800" dirty="0" smtClean="0"/>
              <a:t>dani - jedna </a:t>
            </a:r>
            <a:r>
              <a:rPr lang="cs-CZ" sz="3800" dirty="0"/>
              <a:t>dvanáctina ročních slev na dani, které </a:t>
            </a:r>
            <a:r>
              <a:rPr lang="cs-CZ" sz="3800" dirty="0" smtClean="0"/>
              <a:t>	lze uplatňovat měsíčně</a:t>
            </a:r>
            <a:endParaRPr lang="cs-CZ" sz="3800" dirty="0"/>
          </a:p>
          <a:p>
            <a:r>
              <a:rPr lang="cs-CZ" sz="3800" dirty="0" smtClean="0"/>
              <a:t>-</a:t>
            </a:r>
            <a:r>
              <a:rPr lang="cs-CZ" sz="3800" dirty="0"/>
              <a:t>	Sociální pojištění </a:t>
            </a:r>
            <a:r>
              <a:rPr lang="cs-CZ" sz="3800" dirty="0" smtClean="0"/>
              <a:t>- platí </a:t>
            </a:r>
            <a:r>
              <a:rPr lang="cs-CZ" sz="3800" dirty="0"/>
              <a:t>zaměstnanec ze své mzdy (6,5 % </a:t>
            </a:r>
            <a:r>
              <a:rPr lang="cs-CZ" sz="3800" dirty="0" smtClean="0"/>
              <a:t>	z HM) - zaokrouhlí se na </a:t>
            </a:r>
            <a:r>
              <a:rPr lang="cs-CZ" sz="3800" dirty="0"/>
              <a:t>celé koruny směrem </a:t>
            </a:r>
            <a:r>
              <a:rPr lang="cs-CZ" sz="3800" dirty="0" smtClean="0"/>
              <a:t>nahoru</a:t>
            </a:r>
            <a:endParaRPr lang="cs-CZ" sz="3800" dirty="0"/>
          </a:p>
          <a:p>
            <a:r>
              <a:rPr lang="cs-CZ" sz="3800" dirty="0"/>
              <a:t>-	Zdravotní pojištění </a:t>
            </a:r>
            <a:r>
              <a:rPr lang="cs-CZ" sz="3800" dirty="0" smtClean="0"/>
              <a:t> - platí </a:t>
            </a:r>
            <a:r>
              <a:rPr lang="cs-CZ" sz="3800" dirty="0"/>
              <a:t>zaměstnanec ze své mzdy (4,5 % </a:t>
            </a:r>
            <a:r>
              <a:rPr lang="cs-CZ" sz="3800" dirty="0" smtClean="0"/>
              <a:t>	z HM) - zaokrouhlí se na </a:t>
            </a:r>
            <a:r>
              <a:rPr lang="cs-CZ" sz="3800" dirty="0"/>
              <a:t>celé koruny směrem </a:t>
            </a:r>
            <a:r>
              <a:rPr lang="cs-CZ" sz="3800" dirty="0" smtClean="0"/>
              <a:t>nahoru</a:t>
            </a:r>
            <a:endParaRPr lang="cs-CZ" sz="3800" dirty="0"/>
          </a:p>
          <a:p>
            <a:r>
              <a:rPr lang="cs-CZ" sz="3800" dirty="0"/>
              <a:t>=	Čistá mzda	</a:t>
            </a:r>
            <a:endParaRPr lang="cs-CZ" sz="3800" dirty="0" smtClean="0"/>
          </a:p>
          <a:p>
            <a:r>
              <a:rPr lang="cs-CZ" sz="3800" dirty="0"/>
              <a:t>	</a:t>
            </a:r>
            <a:r>
              <a:rPr lang="cs-CZ" sz="3800" dirty="0" smtClean="0">
                <a:solidFill>
                  <a:srgbClr val="C00000"/>
                </a:solidFill>
              </a:rPr>
              <a:t>HM </a:t>
            </a:r>
            <a:r>
              <a:rPr lang="cs-CZ" sz="3800" dirty="0">
                <a:solidFill>
                  <a:srgbClr val="C00000"/>
                </a:solidFill>
              </a:rPr>
              <a:t>- záloha na daň + slevy na dani + daňová </a:t>
            </a:r>
            <a:r>
              <a:rPr lang="cs-CZ" sz="3800" dirty="0" smtClean="0">
                <a:solidFill>
                  <a:srgbClr val="C00000"/>
                </a:solidFill>
              </a:rPr>
              <a:t>				zvýhodnění </a:t>
            </a:r>
            <a:r>
              <a:rPr lang="cs-CZ" sz="3800" dirty="0">
                <a:solidFill>
                  <a:srgbClr val="C00000"/>
                </a:solidFill>
              </a:rPr>
              <a:t>- ZP - SP</a:t>
            </a:r>
          </a:p>
          <a:p>
            <a:r>
              <a:rPr lang="cs-CZ" sz="3800" dirty="0" smtClean="0"/>
              <a:t>-	Srážky </a:t>
            </a:r>
            <a:r>
              <a:rPr lang="cs-CZ" sz="3800" dirty="0"/>
              <a:t>ze mzdy	(jen ve výjimečných </a:t>
            </a:r>
            <a:r>
              <a:rPr lang="cs-CZ" sz="3800" dirty="0" smtClean="0"/>
              <a:t>případech)</a:t>
            </a:r>
            <a:r>
              <a:rPr lang="cs-CZ" sz="3800" dirty="0"/>
              <a:t>	</a:t>
            </a:r>
            <a:r>
              <a:rPr lang="cs-CZ" sz="3800" dirty="0" smtClean="0"/>
              <a:t>- výživné, 	exekuce, spoření</a:t>
            </a:r>
          </a:p>
          <a:p>
            <a:r>
              <a:rPr lang="cs-CZ" sz="3800" dirty="0" smtClean="0"/>
              <a:t>+	nemocenská</a:t>
            </a:r>
          </a:p>
        </p:txBody>
      </p:sp>
    </p:spTree>
    <p:extLst>
      <p:ext uri="{BB962C8B-B14F-4D97-AF65-F5344CB8AC3E}">
        <p14:creationId xmlns:p14="http://schemas.microsoft.com/office/powerpoint/2010/main" val="37435752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Samostatná práce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112568"/>
          </a:xfrm>
        </p:spPr>
        <p:txBody>
          <a:bodyPr>
            <a:normAutofit/>
          </a:bodyPr>
          <a:lstStyle/>
          <a:p>
            <a:pPr marL="609600" lvl="0" indent="-609600" fontAlgn="base">
              <a:spcAft>
                <a:spcPct val="0"/>
              </a:spcAft>
              <a:buClrTx/>
              <a:buSzTx/>
              <a:buNone/>
            </a:pPr>
            <a:r>
              <a:rPr lang="cs-CZ" altLang="cs-CZ" sz="2000" kern="0" dirty="0" smtClean="0">
                <a:solidFill>
                  <a:srgbClr val="000000"/>
                </a:solidFill>
              </a:rPr>
              <a:t>1)</a:t>
            </a:r>
            <a:endParaRPr lang="cs-CZ" altLang="cs-CZ" sz="2000" kern="0" dirty="0">
              <a:solidFill>
                <a:srgbClr val="000000"/>
              </a:solidFill>
            </a:endParaRPr>
          </a:p>
          <a:p>
            <a:pPr marL="609600" lvl="0" indent="-609600" fontAlgn="base">
              <a:spcAft>
                <a:spcPct val="0"/>
              </a:spcAft>
              <a:buClrTx/>
              <a:buSzTx/>
              <a:buNone/>
            </a:pPr>
            <a:r>
              <a:rPr lang="cs-CZ" altLang="cs-CZ" sz="2000" kern="0" dirty="0">
                <a:solidFill>
                  <a:srgbClr val="000000"/>
                </a:solidFill>
              </a:rPr>
              <a:t>Hrubá mzda zaměstnance za </a:t>
            </a:r>
            <a:r>
              <a:rPr lang="cs-CZ" altLang="cs-CZ" sz="2000" kern="0" dirty="0" smtClean="0">
                <a:solidFill>
                  <a:srgbClr val="000000"/>
                </a:solidFill>
              </a:rPr>
              <a:t>říjen </a:t>
            </a:r>
            <a:r>
              <a:rPr lang="cs-CZ" altLang="cs-CZ" sz="2000" kern="0" dirty="0">
                <a:solidFill>
                  <a:srgbClr val="000000"/>
                </a:solidFill>
              </a:rPr>
              <a:t>2013 </a:t>
            </a:r>
            <a:r>
              <a:rPr lang="cs-CZ" altLang="cs-CZ" sz="2000" kern="0" dirty="0" smtClean="0">
                <a:solidFill>
                  <a:srgbClr val="000000"/>
                </a:solidFill>
              </a:rPr>
              <a:t>činila Kč 20 000,</a:t>
            </a:r>
            <a:endParaRPr lang="cs-CZ" altLang="cs-CZ" sz="2000" kern="0" dirty="0">
              <a:solidFill>
                <a:srgbClr val="000000"/>
              </a:solidFill>
            </a:endParaRPr>
          </a:p>
          <a:p>
            <a:pPr marL="609600" lvl="0" indent="-609600" fontAlgn="base">
              <a:spcAft>
                <a:spcPct val="0"/>
              </a:spcAft>
              <a:buClrTx/>
              <a:buSzTx/>
              <a:buNone/>
            </a:pPr>
            <a:r>
              <a:rPr lang="cs-CZ" altLang="cs-CZ" sz="2000" kern="0" dirty="0">
                <a:solidFill>
                  <a:srgbClr val="000000"/>
                </a:solidFill>
              </a:rPr>
              <a:t>zaměstnanec má podepsané prohlášení k dani, uplatňuje slevu na </a:t>
            </a:r>
          </a:p>
          <a:p>
            <a:pPr marL="609600" lvl="0" indent="-609600" fontAlgn="base">
              <a:spcAft>
                <a:spcPct val="0"/>
              </a:spcAft>
              <a:buClrTx/>
              <a:buSzTx/>
              <a:buNone/>
            </a:pPr>
            <a:r>
              <a:rPr lang="cs-CZ" altLang="cs-CZ" sz="2000" kern="0" dirty="0">
                <a:solidFill>
                  <a:srgbClr val="000000"/>
                </a:solidFill>
              </a:rPr>
              <a:t>1 dítě </a:t>
            </a:r>
            <a:r>
              <a:rPr lang="cs-CZ" altLang="cs-CZ" sz="2000" kern="0" dirty="0" smtClean="0">
                <a:solidFill>
                  <a:srgbClr val="000000"/>
                </a:solidFill>
              </a:rPr>
              <a:t>(doloženo </a:t>
            </a:r>
            <a:r>
              <a:rPr lang="cs-CZ" altLang="cs-CZ" sz="2000" kern="0" dirty="0">
                <a:solidFill>
                  <a:srgbClr val="000000"/>
                </a:solidFill>
              </a:rPr>
              <a:t>potvrzením o </a:t>
            </a:r>
            <a:r>
              <a:rPr lang="cs-CZ" altLang="cs-CZ" sz="2000" kern="0" dirty="0" smtClean="0">
                <a:solidFill>
                  <a:srgbClr val="000000"/>
                </a:solidFill>
              </a:rPr>
              <a:t>studiu)</a:t>
            </a:r>
            <a:r>
              <a:rPr lang="cs-CZ" altLang="cs-CZ" sz="2400" kern="0" dirty="0" smtClean="0">
                <a:solidFill>
                  <a:srgbClr val="000000"/>
                </a:solidFill>
              </a:rPr>
              <a:t>.</a:t>
            </a:r>
            <a:endParaRPr lang="cs-CZ" altLang="cs-CZ" sz="2400" kern="0" dirty="0">
              <a:solidFill>
                <a:srgbClr val="000000"/>
              </a:solidFill>
            </a:endParaRPr>
          </a:p>
          <a:p>
            <a:pPr marL="609600" lvl="0" indent="-609600" fontAlgn="base">
              <a:spcAft>
                <a:spcPct val="0"/>
              </a:spcAft>
              <a:buClrTx/>
              <a:buSzTx/>
              <a:buNone/>
            </a:pPr>
            <a:r>
              <a:rPr lang="cs-CZ" altLang="cs-CZ" sz="2000" b="1" kern="0" dirty="0">
                <a:solidFill>
                  <a:srgbClr val="000000"/>
                </a:solidFill>
              </a:rPr>
              <a:t>Vypočítejte čistou mzdu zaměstnance za </a:t>
            </a:r>
            <a:r>
              <a:rPr lang="cs-CZ" altLang="cs-CZ" sz="2000" b="1" kern="0" dirty="0" smtClean="0">
                <a:solidFill>
                  <a:srgbClr val="000000"/>
                </a:solidFill>
              </a:rPr>
              <a:t>měsíc říjen 2013</a:t>
            </a:r>
            <a:r>
              <a:rPr lang="cs-CZ" altLang="cs-CZ" sz="2000" kern="0" dirty="0">
                <a:solidFill>
                  <a:srgbClr val="000000"/>
                </a:solidFill>
              </a:rPr>
              <a:t>.</a:t>
            </a:r>
            <a:r>
              <a:rPr lang="cs-CZ" altLang="cs-CZ" sz="2400" kern="0" dirty="0">
                <a:solidFill>
                  <a:srgbClr val="000000"/>
                </a:solidFill>
              </a:rPr>
              <a:t> </a:t>
            </a:r>
          </a:p>
          <a:p>
            <a:pPr marL="609600" lvl="0" indent="-609600" fontAlgn="base">
              <a:spcAft>
                <a:spcPct val="0"/>
              </a:spcAft>
              <a:buClrTx/>
              <a:buSzTx/>
              <a:buNone/>
            </a:pPr>
            <a:endParaRPr lang="cs-CZ" altLang="cs-CZ" sz="2400" kern="0" dirty="0">
              <a:solidFill>
                <a:srgbClr val="000000"/>
              </a:solidFill>
            </a:endParaRPr>
          </a:p>
          <a:p>
            <a:pPr marL="609600" lvl="0" indent="-609600" fontAlgn="base">
              <a:spcAft>
                <a:spcPct val="0"/>
              </a:spcAft>
              <a:buClrTx/>
              <a:buSzTx/>
              <a:buNone/>
            </a:pPr>
            <a:r>
              <a:rPr lang="cs-CZ" altLang="cs-CZ" sz="2000" kern="0" dirty="0" smtClean="0">
                <a:solidFill>
                  <a:srgbClr val="000000"/>
                </a:solidFill>
              </a:rPr>
              <a:t>2)</a:t>
            </a:r>
            <a:endParaRPr lang="cs-CZ" altLang="cs-CZ" sz="2000" kern="0" dirty="0">
              <a:solidFill>
                <a:srgbClr val="000000"/>
              </a:solidFill>
            </a:endParaRPr>
          </a:p>
          <a:p>
            <a:pPr marL="609600" lvl="0" indent="-609600" fontAlgn="base">
              <a:spcAft>
                <a:spcPct val="0"/>
              </a:spcAft>
              <a:buClrTx/>
              <a:buSzTx/>
              <a:buNone/>
            </a:pPr>
            <a:r>
              <a:rPr lang="cs-CZ" altLang="cs-CZ" sz="2000" kern="0" dirty="0">
                <a:solidFill>
                  <a:srgbClr val="000000"/>
                </a:solidFill>
              </a:rPr>
              <a:t>Hrubá mzda zaměstnance za </a:t>
            </a:r>
            <a:r>
              <a:rPr lang="cs-CZ" altLang="cs-CZ" sz="2000" kern="0" dirty="0" smtClean="0">
                <a:solidFill>
                  <a:srgbClr val="000000"/>
                </a:solidFill>
              </a:rPr>
              <a:t>listopad </a:t>
            </a:r>
            <a:r>
              <a:rPr lang="cs-CZ" altLang="cs-CZ" sz="2000" kern="0" dirty="0">
                <a:solidFill>
                  <a:srgbClr val="000000"/>
                </a:solidFill>
              </a:rPr>
              <a:t>2013 </a:t>
            </a:r>
            <a:r>
              <a:rPr lang="cs-CZ" altLang="cs-CZ" sz="2000" kern="0" dirty="0" smtClean="0">
                <a:solidFill>
                  <a:srgbClr val="000000"/>
                </a:solidFill>
              </a:rPr>
              <a:t>činila Kč 19 340,</a:t>
            </a:r>
            <a:endParaRPr lang="cs-CZ" altLang="cs-CZ" sz="2000" kern="0" dirty="0">
              <a:solidFill>
                <a:srgbClr val="000000"/>
              </a:solidFill>
            </a:endParaRPr>
          </a:p>
          <a:p>
            <a:pPr marL="609600" lvl="0" indent="-609600" fontAlgn="base">
              <a:spcAft>
                <a:spcPct val="0"/>
              </a:spcAft>
              <a:buClrTx/>
              <a:buSzTx/>
              <a:buNone/>
            </a:pPr>
            <a:r>
              <a:rPr lang="cs-CZ" altLang="cs-CZ" sz="2000" kern="0" dirty="0">
                <a:solidFill>
                  <a:srgbClr val="000000"/>
                </a:solidFill>
              </a:rPr>
              <a:t>zaměstnanec má podepsané prohlášení k dani, uplatňuje slevu na </a:t>
            </a:r>
          </a:p>
          <a:p>
            <a:pPr marL="609600" lvl="0" indent="-609600" fontAlgn="base">
              <a:spcAft>
                <a:spcPct val="0"/>
              </a:spcAft>
              <a:buClrTx/>
              <a:buSzTx/>
              <a:buNone/>
            </a:pPr>
            <a:r>
              <a:rPr lang="cs-CZ" altLang="cs-CZ" sz="2000" kern="0" dirty="0">
                <a:solidFill>
                  <a:srgbClr val="000000"/>
                </a:solidFill>
              </a:rPr>
              <a:t>3 děti </a:t>
            </a:r>
            <a:r>
              <a:rPr lang="cs-CZ" altLang="cs-CZ" sz="2000" kern="0" dirty="0" smtClean="0">
                <a:solidFill>
                  <a:srgbClr val="000000"/>
                </a:solidFill>
              </a:rPr>
              <a:t>(doloženo </a:t>
            </a:r>
            <a:r>
              <a:rPr lang="cs-CZ" altLang="cs-CZ" sz="2000" kern="0" dirty="0">
                <a:solidFill>
                  <a:srgbClr val="000000"/>
                </a:solidFill>
              </a:rPr>
              <a:t>potvrzením o </a:t>
            </a:r>
            <a:r>
              <a:rPr lang="cs-CZ" altLang="cs-CZ" sz="2000" kern="0" dirty="0" smtClean="0">
                <a:solidFill>
                  <a:srgbClr val="000000"/>
                </a:solidFill>
              </a:rPr>
              <a:t>studiu).</a:t>
            </a:r>
            <a:endParaRPr lang="cs-CZ" altLang="cs-CZ" sz="2000" kern="0" dirty="0">
              <a:solidFill>
                <a:srgbClr val="000000"/>
              </a:solidFill>
            </a:endParaRPr>
          </a:p>
          <a:p>
            <a:pPr marL="609600" lvl="0" indent="-609600" fontAlgn="base">
              <a:spcAft>
                <a:spcPct val="0"/>
              </a:spcAft>
              <a:buClrTx/>
              <a:buSzTx/>
              <a:buNone/>
            </a:pPr>
            <a:r>
              <a:rPr lang="cs-CZ" altLang="cs-CZ" sz="2000" b="1" kern="0" dirty="0">
                <a:solidFill>
                  <a:srgbClr val="000000"/>
                </a:solidFill>
              </a:rPr>
              <a:t>Vypočítejte čistou mzdu zaměstnance za měsíc </a:t>
            </a:r>
            <a:r>
              <a:rPr lang="cs-CZ" altLang="cs-CZ" sz="2000" b="1" kern="0" dirty="0" smtClean="0">
                <a:solidFill>
                  <a:srgbClr val="000000"/>
                </a:solidFill>
              </a:rPr>
              <a:t>listopad </a:t>
            </a:r>
            <a:r>
              <a:rPr lang="cs-CZ" altLang="cs-CZ" sz="2000" b="1" kern="0" dirty="0">
                <a:solidFill>
                  <a:srgbClr val="000000"/>
                </a:solidFill>
              </a:rPr>
              <a:t>2013.</a:t>
            </a:r>
            <a:r>
              <a:rPr lang="cs-CZ" altLang="cs-CZ" sz="2400" kern="0" dirty="0">
                <a:solidFill>
                  <a:srgbClr val="000000"/>
                </a:solidFill>
              </a:rPr>
              <a:t>    </a:t>
            </a:r>
            <a:r>
              <a:rPr lang="cs-CZ" altLang="cs-CZ" sz="3200" kern="0" dirty="0">
                <a:solidFill>
                  <a:srgbClr val="000000"/>
                </a:solidFill>
              </a:rPr>
              <a:t>                                                                       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1321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90120" cy="792088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Daň z příjmů - zaměstnanci</a:t>
            </a:r>
            <a:endParaRPr lang="cs-CZ" sz="36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700808"/>
            <a:ext cx="7772400" cy="4612768"/>
          </a:xfrm>
        </p:spPr>
        <p:txBody>
          <a:bodyPr>
            <a:noAutofit/>
          </a:bodyPr>
          <a:lstStyle/>
          <a:p>
            <a:pPr marL="365760" indent="-283464"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				</a:t>
            </a:r>
            <a:endParaRPr lang="cs-CZ" sz="2400" dirty="0">
              <a:solidFill>
                <a:srgbClr val="C000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0327057"/>
              </p:ext>
            </p:extLst>
          </p:nvPr>
        </p:nvGraphicFramePr>
        <p:xfrm>
          <a:off x="539552" y="1772816"/>
          <a:ext cx="8064896" cy="475252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5976664"/>
                <a:gridCol w="2088232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Popis řešení   1)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Kč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Hrubá mzda (HM) říjen 2013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/>
                        <a:t>20 000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Zdravotní pojištění (ZP) zaměstnance 4,5 % z HM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/>
                        <a:t>900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Sociální pojištění (SP) zaměstnance 6,5 % z HM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/>
                        <a:t>1 300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dirty="0" err="1" smtClean="0"/>
                        <a:t>Superhrubá</a:t>
                      </a:r>
                      <a:r>
                        <a:rPr lang="cs-CZ" sz="2000" dirty="0" smtClean="0"/>
                        <a:t> mzda (HM x 1,34 zaokrouhleno na 100 nahoru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/>
                        <a:t>26 800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Záloha na daň z příjmu</a:t>
                      </a:r>
                      <a:r>
                        <a:rPr lang="cs-CZ" sz="2000" baseline="0" dirty="0" smtClean="0"/>
                        <a:t> před slevami 15 %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/>
                        <a:t>4 020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Sleva na poplatníka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/>
                        <a:t>- 2 070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Sleva na 1 dítě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/>
                        <a:t>- 1 117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Záloha na daň z příjmu po slevách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/>
                        <a:t>833</a:t>
                      </a:r>
                      <a:endParaRPr lang="cs-CZ" sz="2000" dirty="0"/>
                    </a:p>
                  </a:txBody>
                  <a:tcPr/>
                </a:tc>
              </a:tr>
              <a:tr h="881568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Čistá mzda zaměstnance (HM – ZP – SP – daň po slevách)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/>
                        <a:t>16 967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53654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816120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Daňový bonus</a:t>
            </a:r>
            <a:endParaRPr lang="cs-CZ" sz="36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3604656"/>
          </a:xfrm>
        </p:spPr>
        <p:txBody>
          <a:bodyPr>
            <a:normAutofit/>
          </a:bodyPr>
          <a:lstStyle/>
          <a:p>
            <a:pPr fontAlgn="base"/>
            <a:r>
              <a:rPr lang="cs-CZ" dirty="0" smtClean="0"/>
              <a:t>Pokud </a:t>
            </a:r>
            <a:r>
              <a:rPr lang="cs-CZ" dirty="0"/>
              <a:t>je </a:t>
            </a:r>
            <a:r>
              <a:rPr lang="cs-CZ" b="1" dirty="0"/>
              <a:t>daňové zvýhodnění vyšší než daňová povinnost</a:t>
            </a:r>
            <a:r>
              <a:rPr lang="cs-CZ" dirty="0"/>
              <a:t>, je vzniklý rozdíl mezi daňovým zvýhodněním a daňovou povinnosti daňovým bonusem. </a:t>
            </a:r>
            <a:endParaRPr lang="cs-CZ" dirty="0" smtClean="0"/>
          </a:p>
          <a:p>
            <a:pPr fontAlgn="base"/>
            <a:r>
              <a:rPr lang="cs-CZ" dirty="0" smtClean="0"/>
              <a:t>Jedná </a:t>
            </a:r>
            <a:r>
              <a:rPr lang="cs-CZ" dirty="0"/>
              <a:t>se o případ, kdy plátce daně nejenom že neodvede na dani nic, ale ještě je </a:t>
            </a:r>
            <a:r>
              <a:rPr lang="cs-CZ" dirty="0" smtClean="0"/>
              <a:t>mu finančním úřadem</a:t>
            </a:r>
            <a:r>
              <a:rPr lang="cs-CZ" dirty="0"/>
              <a:t> vyplacen daňový bonus. </a:t>
            </a:r>
            <a:endParaRPr lang="cs-CZ" dirty="0" smtClean="0"/>
          </a:p>
          <a:p>
            <a:pPr fontAlgn="base"/>
            <a:r>
              <a:rPr lang="cs-CZ" b="1" dirty="0" smtClean="0"/>
              <a:t>Daňový </a:t>
            </a:r>
            <a:r>
              <a:rPr lang="cs-CZ" b="1" dirty="0"/>
              <a:t>bonus </a:t>
            </a:r>
            <a:r>
              <a:rPr lang="cs-CZ" dirty="0"/>
              <a:t>je možné uplatnit, pokud jeho výše činí alespoň 100 Kč, maximálně do částky 60 300 Kč.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12126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Daň z příjmů - zaměstnanci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0092578"/>
              </p:ext>
            </p:extLst>
          </p:nvPr>
        </p:nvGraphicFramePr>
        <p:xfrm>
          <a:off x="611560" y="1844824"/>
          <a:ext cx="7968208" cy="42672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336704"/>
                <a:gridCol w="163150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Popis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řešení</a:t>
                      </a:r>
                      <a:r>
                        <a:rPr lang="cs-CZ" sz="2000" baseline="0" dirty="0" smtClean="0"/>
                        <a:t>   </a:t>
                      </a:r>
                      <a:r>
                        <a:rPr lang="cs-CZ" sz="2000" dirty="0" smtClean="0"/>
                        <a:t>2)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/>
                        <a:t>Kč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000000"/>
                          </a:solidFill>
                        </a:rPr>
                        <a:t>Hrubá mzda (HM) listopad 2013</a:t>
                      </a:r>
                      <a:endParaRPr lang="cs-CZ" sz="1800" dirty="0" smtClean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/>
                        <a:t>19 340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000000"/>
                          </a:solidFill>
                        </a:rPr>
                        <a:t>Zdravotní pojištění (ZP) zaměstnance 4,5 % z HM</a:t>
                      </a:r>
                      <a:endParaRPr lang="cs-CZ" sz="1800" dirty="0" smtClean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/>
                        <a:t>871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000000"/>
                          </a:solidFill>
                        </a:rPr>
                        <a:t>Sociální pojištění (SP) zaměstnance 6,5 % z HM</a:t>
                      </a:r>
                      <a:endParaRPr lang="cs-CZ" sz="1800" dirty="0" smtClean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/>
                        <a:t>1 258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solidFill>
                            <a:srgbClr val="000000"/>
                          </a:solidFill>
                        </a:rPr>
                        <a:t>Superhrubá</a:t>
                      </a:r>
                      <a:r>
                        <a:rPr lang="cs-CZ" sz="2000" dirty="0" smtClean="0">
                          <a:solidFill>
                            <a:srgbClr val="000000"/>
                          </a:solidFill>
                        </a:rPr>
                        <a:t> mzda (HM x 1,34 zaokrouhleno na 100 nahoru</a:t>
                      </a:r>
                      <a:endParaRPr lang="cs-CZ" sz="1800" dirty="0" smtClean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/>
                        <a:t>26 000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000000"/>
                          </a:solidFill>
                        </a:rPr>
                        <a:t>Záloha na daň z příjmu před slevami 15 %</a:t>
                      </a:r>
                      <a:endParaRPr lang="cs-CZ" sz="1800" dirty="0" smtClean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/>
                        <a:t>3 900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000000"/>
                          </a:solidFill>
                        </a:rPr>
                        <a:t>Sleva na poplatníka</a:t>
                      </a:r>
                      <a:endParaRPr lang="cs-CZ" sz="1800" dirty="0" smtClean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/>
                        <a:t>- 2 070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000000"/>
                          </a:solidFill>
                        </a:rPr>
                        <a:t>Sleva na 3 děti (3 x 1117)</a:t>
                      </a:r>
                      <a:endParaRPr lang="cs-CZ" sz="1800" dirty="0" smtClean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/>
                        <a:t>- 3 351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000000"/>
                          </a:solidFill>
                        </a:rPr>
                        <a:t>Záloha na daň z příjmu po slevách (daňový bonus)</a:t>
                      </a:r>
                      <a:endParaRPr lang="cs-CZ" sz="1800" dirty="0" smtClean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/>
                        <a:t>+ 1 521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rgbClr val="000000"/>
                          </a:solidFill>
                        </a:rPr>
                        <a:t>Čistá mzda zaměstnance (HM – ZP – SP – daň po slevách)</a:t>
                      </a:r>
                      <a:endParaRPr lang="cs-CZ" sz="1600" dirty="0" smtClean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/>
                        <a:t>18 732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1988840"/>
            <a:ext cx="8229600" cy="43891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181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772400" cy="936104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Samostatná práce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556792"/>
            <a:ext cx="7920880" cy="3960440"/>
          </a:xfrm>
        </p:spPr>
        <p:txBody>
          <a:bodyPr>
            <a:normAutofit fontScale="92500" lnSpcReduction="20000"/>
          </a:bodyPr>
          <a:lstStyle/>
          <a:p>
            <a:pPr fontAlgn="base"/>
            <a:r>
              <a:rPr lang="cs-CZ" dirty="0" smtClean="0"/>
              <a:t>3)</a:t>
            </a:r>
            <a:endParaRPr lang="cs-CZ" dirty="0"/>
          </a:p>
          <a:p>
            <a:pPr fontAlgn="base"/>
            <a:r>
              <a:rPr lang="cs-CZ" dirty="0"/>
              <a:t>Hrubá mzda zaměstnance za </a:t>
            </a:r>
            <a:r>
              <a:rPr lang="cs-CZ" dirty="0" smtClean="0"/>
              <a:t>listopad </a:t>
            </a:r>
            <a:r>
              <a:rPr lang="cs-CZ" dirty="0"/>
              <a:t>2013 činila </a:t>
            </a:r>
            <a:r>
              <a:rPr lang="cs-CZ" dirty="0" smtClean="0"/>
              <a:t>Kč 8 000,</a:t>
            </a:r>
            <a:endParaRPr lang="cs-CZ" dirty="0"/>
          </a:p>
          <a:p>
            <a:pPr fontAlgn="base"/>
            <a:r>
              <a:rPr lang="cs-CZ" dirty="0"/>
              <a:t>zaměstnanec má podepsané prohlášení k dani, je svobodný,</a:t>
            </a:r>
          </a:p>
          <a:p>
            <a:pPr fontAlgn="base"/>
            <a:r>
              <a:rPr lang="cs-CZ" dirty="0"/>
              <a:t>bezdětný.</a:t>
            </a:r>
          </a:p>
          <a:p>
            <a:pPr fontAlgn="base"/>
            <a:endParaRPr lang="cs-CZ" dirty="0"/>
          </a:p>
          <a:p>
            <a:pPr fontAlgn="base"/>
            <a:r>
              <a:rPr lang="cs-CZ" b="1" dirty="0"/>
              <a:t>Vypočítejte čistou mzdu zaměstnance za </a:t>
            </a:r>
            <a:r>
              <a:rPr lang="cs-CZ" b="1" dirty="0" smtClean="0"/>
              <a:t>listopad </a:t>
            </a:r>
            <a:r>
              <a:rPr lang="cs-CZ" b="1" dirty="0"/>
              <a:t>2013. </a:t>
            </a:r>
          </a:p>
          <a:p>
            <a:pPr fontAlgn="base"/>
            <a:endParaRPr lang="cs-CZ" dirty="0"/>
          </a:p>
          <a:p>
            <a:pPr fontAlgn="base"/>
            <a:r>
              <a:rPr lang="cs-CZ" dirty="0" smtClean="0"/>
              <a:t>4)</a:t>
            </a:r>
            <a:endParaRPr lang="cs-CZ" dirty="0"/>
          </a:p>
          <a:p>
            <a:pPr fontAlgn="base"/>
            <a:r>
              <a:rPr lang="cs-CZ" dirty="0"/>
              <a:t>Hrubá mzda zaměstnance za </a:t>
            </a:r>
            <a:r>
              <a:rPr lang="cs-CZ" dirty="0" smtClean="0"/>
              <a:t>prosinec </a:t>
            </a:r>
            <a:r>
              <a:rPr lang="cs-CZ" dirty="0"/>
              <a:t>2013 činila </a:t>
            </a:r>
            <a:r>
              <a:rPr lang="cs-CZ" dirty="0" smtClean="0"/>
              <a:t>Kč 13 000,</a:t>
            </a:r>
            <a:endParaRPr lang="cs-CZ" dirty="0"/>
          </a:p>
          <a:p>
            <a:pPr fontAlgn="base"/>
            <a:r>
              <a:rPr lang="cs-CZ" dirty="0"/>
              <a:t>zaměstnanec má podepsané prohlášení k dani, je student.</a:t>
            </a:r>
          </a:p>
          <a:p>
            <a:pPr fontAlgn="base"/>
            <a:endParaRPr lang="cs-CZ" dirty="0"/>
          </a:p>
          <a:p>
            <a:pPr fontAlgn="base"/>
            <a:r>
              <a:rPr lang="cs-CZ" b="1" dirty="0"/>
              <a:t>Vypočítejte čistou mzdu zaměstnance za </a:t>
            </a:r>
            <a:r>
              <a:rPr lang="cs-CZ" b="1" dirty="0" smtClean="0"/>
              <a:t>prosinec </a:t>
            </a:r>
            <a:r>
              <a:rPr lang="cs-CZ" b="1" dirty="0"/>
              <a:t>2013.</a:t>
            </a:r>
          </a:p>
          <a:p>
            <a:pPr fontAlgn="base"/>
            <a:endParaRPr lang="cs-CZ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62419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7772400" cy="744112"/>
          </a:xfrm>
        </p:spPr>
        <p:txBody>
          <a:bodyPr/>
          <a:lstStyle/>
          <a:p>
            <a:r>
              <a:rPr lang="cs-CZ" sz="3200" dirty="0" smtClean="0">
                <a:ln>
                  <a:noFill/>
                </a:ln>
                <a:solidFill>
                  <a:prstClr val="black"/>
                </a:solidFill>
                <a:effectLst/>
                <a:latin typeface="Constantia"/>
              </a:rPr>
              <a:t>Daň z příjmů - zaměstnanci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1556792"/>
            <a:ext cx="7772400" cy="475252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2000" dirty="0" smtClean="0"/>
              <a:t>* Jestliže </a:t>
            </a:r>
            <a:r>
              <a:rPr lang="cs-CZ" sz="2000" dirty="0"/>
              <a:t>je příjem zaměstnance nižší než</a:t>
            </a:r>
            <a:r>
              <a:rPr lang="cs-CZ" sz="2000" b="1" dirty="0"/>
              <a:t> 8000 Kč</a:t>
            </a:r>
            <a:r>
              <a:rPr lang="cs-CZ" sz="2000" dirty="0"/>
              <a:t>, pak je povinen doplatit rozdíl pojistného v plné </a:t>
            </a:r>
            <a:r>
              <a:rPr lang="cs-CZ" sz="2000" dirty="0" smtClean="0"/>
              <a:t>výši.</a:t>
            </a:r>
            <a:r>
              <a:rPr lang="cs-CZ" sz="2000" dirty="0"/>
              <a:t> 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6131183"/>
              </p:ext>
            </p:extLst>
          </p:nvPr>
        </p:nvGraphicFramePr>
        <p:xfrm>
          <a:off x="611560" y="1628800"/>
          <a:ext cx="7704856" cy="333756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120680"/>
                <a:gridCol w="15841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Popis řešení   3)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Kč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Hrubá mzda (HM)</a:t>
                      </a:r>
                      <a:r>
                        <a:rPr lang="cs-CZ" baseline="0" dirty="0" smtClean="0"/>
                        <a:t> listopad 2013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8 000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Sociální pojištění (SP) zaměstnance 4,5 % z HM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360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Zdravotní pojištění (ZP) zaměstnance 6,5 % z HM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520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Superhrubá</a:t>
                      </a:r>
                      <a:r>
                        <a:rPr lang="cs-CZ" dirty="0" smtClean="0"/>
                        <a:t> mzda (HM x 1,34 zaokrouhleno na 100 nahoru)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10 800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Záloha na daň z příjmu před slevami 15 %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1 620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Sleva na poplatníka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- 2</a:t>
                      </a:r>
                      <a:r>
                        <a:rPr lang="cs-CZ" baseline="0" dirty="0" smtClean="0"/>
                        <a:t> 070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Daň po slevách *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Čistá zda zaměstnance (HM</a:t>
                      </a:r>
                      <a:r>
                        <a:rPr lang="cs-CZ" baseline="0" dirty="0" smtClean="0"/>
                        <a:t> – ZP – SP – daň po slevách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7 120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89804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7772400" cy="960136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Daň z příjmů - zaměstnanci</a:t>
            </a:r>
            <a:b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268760"/>
            <a:ext cx="7772400" cy="4608512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3632232"/>
              </p:ext>
            </p:extLst>
          </p:nvPr>
        </p:nvGraphicFramePr>
        <p:xfrm>
          <a:off x="539552" y="1397000"/>
          <a:ext cx="7704856" cy="37084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5976664"/>
                <a:gridCol w="172819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Popis řešení   4)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Kč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Hrubá mzda (HM) prosinec 2013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13 000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Sociální pojištění (SP) zaměstnance 4,5 % z HM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585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Zdravotní pojištění (ZP) zaměstnance 6,5 % z HM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845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Superhrubá</a:t>
                      </a:r>
                      <a:r>
                        <a:rPr lang="cs-CZ" dirty="0" smtClean="0"/>
                        <a:t> mzda (HM x 1,34 zaokrouhleno na 100 nahoru)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17 500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Záloha na daň z příjmu před slevami 15 %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2 625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Sleva na poplatníka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- 2 070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Sleva na studenta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- 335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Daň po slevách (daňový bonus)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Čistá zda zaměstnance (HM</a:t>
                      </a:r>
                      <a:r>
                        <a:rPr lang="cs-CZ" baseline="0" dirty="0" smtClean="0"/>
                        <a:t> – ZP – SP – daň po slevách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11 350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47283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64207"/>
            <a:ext cx="792088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 smtClean="0"/>
              <a:t>Prezentace nabízí k procvičení výpočty čisté mzdy dle zákonných pravidel z roku 2013.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Použité </a:t>
            </a:r>
            <a:r>
              <a:rPr lang="cs-CZ" b="1" dirty="0"/>
              <a:t>zdroje:</a:t>
            </a:r>
          </a:p>
          <a:p>
            <a:r>
              <a:rPr lang="cs-CZ" dirty="0" smtClean="0"/>
              <a:t>MACH</a:t>
            </a:r>
            <a:r>
              <a:rPr lang="cs-CZ" dirty="0"/>
              <a:t>, Josef. Ekonomika pro SOU 2. díl. Praha: Fortuna, 1999. ISBN 80-7168-671-9</a:t>
            </a:r>
            <a:r>
              <a:rPr lang="cs-CZ" dirty="0" smtClean="0"/>
              <a:t>.</a:t>
            </a:r>
          </a:p>
          <a:p>
            <a:r>
              <a:rPr lang="cs-CZ" dirty="0"/>
              <a:t>http://www.finance.cz/dane-a-mzda/mzda/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32337</TotalTime>
  <Words>925</Words>
  <Application>Microsoft Office PowerPoint</Application>
  <PresentationFormat>Předvádění na obrazovce (4:3)</PresentationFormat>
  <Paragraphs>224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Tok</vt:lpstr>
      <vt:lpstr>Prezentace aplikace PowerPoint</vt:lpstr>
      <vt:lpstr>Prezentace aplikace PowerPoint</vt:lpstr>
      <vt:lpstr>Daň z příjmů</vt:lpstr>
      <vt:lpstr>Daň z příjmů</vt:lpstr>
      <vt:lpstr>Druhy mezd - výpočet</vt:lpstr>
      <vt:lpstr>Slevy na dani</vt:lpstr>
      <vt:lpstr>Slevy na dani</vt:lpstr>
      <vt:lpstr>  Postup výpočtu </vt:lpstr>
      <vt:lpstr>Způsob výpočtu zálohy</vt:lpstr>
      <vt:lpstr>Způsob výpočtu čisté mzdy</vt:lpstr>
      <vt:lpstr>Samostatná práce</vt:lpstr>
      <vt:lpstr>Daň z příjmů - zaměstnanci</vt:lpstr>
      <vt:lpstr>Daňový bonus</vt:lpstr>
      <vt:lpstr>Daň z příjmů - zaměstnanci</vt:lpstr>
      <vt:lpstr>Samostatná práce</vt:lpstr>
      <vt:lpstr>Daň z příjmů - zaměstnanci</vt:lpstr>
      <vt:lpstr>Daň z příjmů - zaměstnanci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NB1</cp:lastModifiedBy>
  <cp:revision>291</cp:revision>
  <dcterms:created xsi:type="dcterms:W3CDTF">2013-01-11T17:11:37Z</dcterms:created>
  <dcterms:modified xsi:type="dcterms:W3CDTF">2014-10-05T21:41:43Z</dcterms:modified>
</cp:coreProperties>
</file>