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276" r:id="rId2"/>
    <p:sldId id="256" r:id="rId3"/>
    <p:sldId id="258" r:id="rId4"/>
    <p:sldId id="257" r:id="rId5"/>
    <p:sldId id="272" r:id="rId6"/>
    <p:sldId id="273" r:id="rId7"/>
    <p:sldId id="274" r:id="rId8"/>
    <p:sldId id="275" r:id="rId9"/>
    <p:sldId id="266" r:id="rId10"/>
    <p:sldId id="27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55" autoAdjust="0"/>
    <p:restoredTop sz="94690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5. 4. 2013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Projekt: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VY_32_INOVACE_181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Jemnost délkových textilií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Technologie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1.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Vysvětlení způsobů vyjadřování jemnosti přízí.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potřeby, kalkulačka.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 a počítají vzorové příklady.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Z</a:t>
            </a:r>
            <a:r>
              <a:rPr lang="cs-CZ" sz="1200" dirty="0" smtClean="0">
                <a:solidFill>
                  <a:schemeClr val="tx2"/>
                </a:solidFill>
                <a:ea typeface="Calibri"/>
                <a:cs typeface="TimesNewRomanPSMT"/>
              </a:rPr>
              <a:t>apojení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audiovizuální techniky do </a:t>
            </a:r>
            <a:r>
              <a:rPr lang="cs-CZ" sz="1200" dirty="0" smtClean="0">
                <a:solidFill>
                  <a:schemeClr val="tx2"/>
                </a:solidFill>
                <a:ea typeface="Calibri"/>
                <a:cs typeface="TimesNewRomanPSMT"/>
              </a:rPr>
              <a:t>výuky, </a:t>
            </a:r>
            <a:r>
              <a:rPr lang="cs-CZ" sz="1200" dirty="0" smtClean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3608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/>
              <a:t>Jemnost délkových textilií</a:t>
            </a:r>
            <a:endParaRPr lang="cs-CZ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Technologie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1.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Definice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Základní vyjádření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Jednotky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Další způsoby vyjádření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Příklady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Jemnost </a:t>
            </a:r>
            <a:r>
              <a:rPr lang="cs-CZ" sz="2800" dirty="0" err="1" smtClean="0"/>
              <a:t>skaných</a:t>
            </a:r>
            <a:r>
              <a:rPr lang="cs-CZ" sz="2800" dirty="0" smtClean="0"/>
              <a:t> přízí</a:t>
            </a:r>
          </a:p>
          <a:p>
            <a:pPr eaLnBrk="1" hangingPunct="1">
              <a:lnSpc>
                <a:spcPct val="150000"/>
              </a:lnSpc>
            </a:pPr>
            <a:endParaRPr lang="cs-CZ" sz="2800" dirty="0" smtClean="0"/>
          </a:p>
          <a:p>
            <a:pPr eaLnBrk="1" hangingPunct="1">
              <a:lnSpc>
                <a:spcPct val="150000"/>
              </a:lnSpc>
            </a:pPr>
            <a:endParaRPr lang="cs-CZ" sz="2800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Definice jemnosti délkových textilií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2349500"/>
            <a:ext cx="7693025" cy="3724275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20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3600" dirty="0" smtClean="0"/>
              <a:t>Vyjadřuje vztah mezi hmotností a délkou textilií</a:t>
            </a:r>
          </a:p>
          <a:p>
            <a:pPr marL="182880" indent="-182880" eaLnBrk="1" fontAlgn="auto" hangingPunct="1">
              <a:lnSpc>
                <a:spcPct val="20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600" dirty="0" smtClean="0"/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vyjádření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1">
            <a:blip r:embed="rId2" cstate="print"/>
            <a:stretch>
              <a:fillRect l="-2222" t="-1875"/>
            </a:stretch>
          </a:blipFill>
        </p:spPr>
        <p:txBody>
          <a:bodyPr/>
          <a:lstStyle/>
          <a:p>
            <a:pPr>
              <a:buNone/>
            </a:pPr>
            <a:endParaRPr lang="cs-CZ" dirty="0">
              <a:noFill/>
            </a:endParaRPr>
          </a:p>
        </p:txBody>
      </p:sp>
    </p:spTree>
    <p:extLst>
      <p:ext uri="{BB962C8B-B14F-4D97-AF65-F5344CB8AC3E}">
        <p14:creationId xmlns:p14="http://schemas.microsoft.com/office/powerpoint/2010/main" val="1862344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1">
            <a:blip r:embed="rId2" cstate="print"/>
            <a:stretch>
              <a:fillRect l="-2222"/>
            </a:stretch>
          </a:blipFill>
        </p:spPr>
        <p:txBody>
          <a:bodyPr/>
          <a:lstStyle/>
          <a:p>
            <a:pPr>
              <a:buNone/>
            </a:pPr>
            <a:r>
              <a:rPr lang="cs-CZ" dirty="0">
                <a:noFill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956098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Další způsoby vyjádření jemnosti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3600" dirty="0" smtClean="0"/>
                  <a:t>Titr </a:t>
                </a:r>
                <a:r>
                  <a:rPr lang="cs-CZ" sz="3600" dirty="0" err="1" smtClean="0"/>
                  <a:t>deniér</a:t>
                </a:r>
                <a:endParaRPr lang="cs-CZ" sz="3600" dirty="0"/>
              </a:p>
              <a:p>
                <a:pPr marL="0" indent="0">
                  <a:buNone/>
                </a:pPr>
                <a:r>
                  <a:rPr lang="cs-CZ" dirty="0"/>
                  <a:t>  </a:t>
                </a:r>
                <a:r>
                  <a:rPr lang="cs-CZ" sz="2800" dirty="0"/>
                  <a:t>= kolik gramů váží </a:t>
                </a:r>
                <a:r>
                  <a:rPr lang="cs-CZ" sz="2800" dirty="0" smtClean="0"/>
                  <a:t>9 </a:t>
                </a:r>
                <a:r>
                  <a:rPr lang="cs-CZ" sz="2800" dirty="0"/>
                  <a:t>km délkové textilie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6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600" i="1">
                              <a:latin typeface="Cambria Math"/>
                            </a:rPr>
                            <m:t>𝑇</m:t>
                          </m:r>
                        </m:e>
                        <m:sub>
                          <m:r>
                            <a:rPr lang="cs-CZ" sz="3600" b="0" i="1" smtClean="0">
                              <a:latin typeface="Cambria Math"/>
                            </a:rPr>
                            <m:t>𝑑</m:t>
                          </m:r>
                        </m:sub>
                      </m:sSub>
                      <m:r>
                        <a:rPr lang="cs-CZ" sz="3600" i="1">
                          <a:latin typeface="Cambria Math"/>
                        </a:rPr>
                        <m:t>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36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600" b="0" i="1" smtClean="0">
                              <a:latin typeface="Cambria Math"/>
                            </a:rPr>
                            <m:t>𝑑𝑒𝑛</m:t>
                          </m:r>
                        </m:e>
                      </m:d>
                    </m:oMath>
                  </m:oMathPara>
                </a14:m>
                <a:endParaRPr lang="cs-CZ" sz="3600" dirty="0" smtClean="0"/>
              </a:p>
              <a:p>
                <a:pPr marL="0" indent="0">
                  <a:buNone/>
                </a:pPr>
                <a:endParaRPr lang="cs-CZ" sz="36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i="1">
                          <a:latin typeface="Cambria Math"/>
                        </a:rPr>
                        <m:t>1 </m:t>
                      </m:r>
                      <m:r>
                        <a:rPr lang="cs-CZ" sz="3200" b="0" i="1" smtClean="0">
                          <a:latin typeface="Cambria Math"/>
                        </a:rPr>
                        <m:t>𝑑𝑒𝑛</m:t>
                      </m:r>
                      <m:r>
                        <a:rPr lang="cs-CZ" sz="3200" i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32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i="1">
                              <a:latin typeface="Cambria Math"/>
                            </a:rPr>
                            <m:t>1 </m:t>
                          </m:r>
                          <m:r>
                            <a:rPr lang="cs-CZ" sz="3200" i="1">
                              <a:latin typeface="Cambria Math"/>
                            </a:rPr>
                            <m:t>𝑔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9</m:t>
                          </m:r>
                          <m:r>
                            <a:rPr lang="cs-CZ" sz="3200" i="1">
                              <a:latin typeface="Cambria Math"/>
                            </a:rPr>
                            <m:t> </m:t>
                          </m:r>
                          <m:r>
                            <a:rPr lang="cs-CZ" sz="3200" i="1">
                              <a:latin typeface="Cambria Math"/>
                            </a:rPr>
                            <m:t>𝑘𝑚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</a:rPr>
                        <m:t> 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≅1 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𝑑𝑡𝑒𝑥</m:t>
                      </m:r>
                    </m:oMath>
                  </m:oMathPara>
                </a14:m>
                <a:endParaRPr lang="cs-CZ" sz="3200" dirty="0" smtClean="0"/>
              </a:p>
              <a:p>
                <a:pPr marL="0" indent="0">
                  <a:buNone/>
                </a:pPr>
                <a:endParaRPr lang="cs-CZ" sz="3200" dirty="0"/>
              </a:p>
              <a:p>
                <a:pPr marL="0" indent="0" algn="ctr">
                  <a:buNone/>
                </a:pPr>
                <a:r>
                  <a:rPr lang="cs-CZ" sz="2800" dirty="0" smtClean="0"/>
                  <a:t>Použití: převážně pro chemická vlákna</a:t>
                </a:r>
                <a:endParaRPr lang="cs-CZ" sz="2800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2222" t="-1875" b="-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57967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Další způsoby vyjádření jemnosti</a:t>
            </a:r>
          </a:p>
        </p:txBody>
      </p:sp>
      <p:sp>
        <p:nvSpPr>
          <p:cNvPr id="5" name="Zástupný symbol pro obsah 4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1">
            <a:blip r:embed="rId2" cstate="print"/>
            <a:stretch>
              <a:fillRect l="-2222" t="-1875"/>
            </a:stretch>
          </a:blipFill>
        </p:spPr>
        <p:txBody>
          <a:bodyPr/>
          <a:lstStyle/>
          <a:p>
            <a:pPr>
              <a:buNone/>
            </a:pPr>
            <a:r>
              <a:rPr lang="cs-CZ" dirty="0">
                <a:noFill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232967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Příklady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 eaLnBrk="1" hangingPunct="1">
              <a:buClrTx/>
              <a:buFont typeface="Verdana" pitchFamily="34" charset="0"/>
              <a:buAutoNum type="arabicPeriod"/>
            </a:pPr>
            <a:r>
              <a:rPr lang="cs-CZ" dirty="0" smtClean="0"/>
              <a:t>2 km příze váží 50 gramů. Urči jemnost příze v texech.</a:t>
            </a:r>
          </a:p>
          <a:p>
            <a:pPr marL="457200" indent="-457200" eaLnBrk="1" hangingPunct="1">
              <a:buClrTx/>
              <a:buFont typeface="Verdana" pitchFamily="34" charset="0"/>
              <a:buAutoNum type="arabicPeriod"/>
            </a:pPr>
            <a:r>
              <a:rPr lang="cs-CZ" dirty="0" smtClean="0"/>
              <a:t>200 metrů příze váží 10 gramů. Urči jemnost příze v texech.</a:t>
            </a:r>
          </a:p>
          <a:p>
            <a:pPr marL="457200" indent="-457200" eaLnBrk="1" hangingPunct="1">
              <a:buClrTx/>
              <a:buFont typeface="Verdana" pitchFamily="34" charset="0"/>
              <a:buAutoNum type="arabicPeriod"/>
            </a:pPr>
            <a:r>
              <a:rPr lang="cs-CZ" dirty="0" smtClean="0"/>
              <a:t>2,5 kilometru kabelu váží 5 kilogramů. Urči jemnost kabelu v texech, převeď na </a:t>
            </a:r>
            <a:r>
              <a:rPr lang="cs-CZ" dirty="0" err="1" smtClean="0"/>
              <a:t>kilotexy</a:t>
            </a:r>
            <a:r>
              <a:rPr lang="cs-CZ" dirty="0" smtClean="0"/>
              <a:t>.</a:t>
            </a:r>
          </a:p>
          <a:p>
            <a:pPr marL="457200" indent="-457200" eaLnBrk="1" hangingPunct="1">
              <a:buClrTx/>
              <a:buFont typeface="Verdana" pitchFamily="34" charset="0"/>
              <a:buAutoNum type="arabicPeriod"/>
            </a:pPr>
            <a:r>
              <a:rPr lang="cs-CZ" dirty="0" smtClean="0"/>
              <a:t>Na cívce je 20 km hedvábí, hedvábí na cívce váží 30 gramů. Urči jemnost hedvábí v texech, převeď na decitexy.</a:t>
            </a:r>
          </a:p>
          <a:p>
            <a:pPr marL="457200" indent="-457200" eaLnBrk="1" hangingPunct="1">
              <a:buClrTx/>
              <a:buFont typeface="Verdana" pitchFamily="34" charset="0"/>
              <a:buAutoNum type="arabicPeriod"/>
            </a:pPr>
            <a:r>
              <a:rPr lang="cs-CZ" dirty="0" smtClean="0"/>
              <a:t>1 km příze váží 20 gramů. Vypočti číslo metrické této příze, převeď na titr tex.</a:t>
            </a:r>
          </a:p>
          <a:p>
            <a:pPr marL="457200" indent="-457200" eaLnBrk="1" hangingPunct="1">
              <a:buFont typeface="Verdana" pitchFamily="34" charset="0"/>
              <a:buAutoNum type="arabicPeriod"/>
            </a:pPr>
            <a:endParaRPr lang="cs-CZ" dirty="0" smtClean="0"/>
          </a:p>
          <a:p>
            <a:pPr marL="457200" indent="-457200" eaLnBrk="1" hangingPunct="1">
              <a:buFont typeface="Verdana" pitchFamily="34" charset="0"/>
              <a:buAutoNum type="arabicPeriod"/>
            </a:pPr>
            <a:endParaRPr lang="cs-CZ" dirty="0" smtClean="0"/>
          </a:p>
          <a:p>
            <a:pPr marL="457200" indent="-457200" eaLnBrk="1" hangingPunct="1">
              <a:buFont typeface="Verdana" pitchFamily="34" charset="0"/>
              <a:buAutoNum type="arabicPeriod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Výsledky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 eaLnBrk="1" hangingPunct="1">
              <a:buClrTx/>
              <a:buFont typeface="Verdana" pitchFamily="34" charset="0"/>
              <a:buAutoNum type="arabicPeriod"/>
            </a:pPr>
            <a:r>
              <a:rPr lang="cs-CZ" dirty="0" err="1" smtClean="0"/>
              <a:t>T</a:t>
            </a:r>
            <a:r>
              <a:rPr lang="cs-CZ" baseline="-25000" dirty="0" err="1" smtClean="0"/>
              <a:t>t</a:t>
            </a:r>
            <a:r>
              <a:rPr lang="cs-CZ" baseline="-25000" dirty="0" smtClean="0"/>
              <a:t> </a:t>
            </a:r>
            <a:r>
              <a:rPr lang="cs-CZ" dirty="0" smtClean="0"/>
              <a:t>= 25 tex </a:t>
            </a:r>
          </a:p>
          <a:p>
            <a:pPr marL="457200" indent="-457200" eaLnBrk="1" hangingPunct="1">
              <a:buClrTx/>
              <a:buFont typeface="Verdana" pitchFamily="34" charset="0"/>
              <a:buAutoNum type="arabicPeriod"/>
            </a:pPr>
            <a:r>
              <a:rPr lang="cs-CZ" dirty="0" err="1"/>
              <a:t>T</a:t>
            </a:r>
            <a:r>
              <a:rPr lang="cs-CZ" baseline="-25000" dirty="0" err="1"/>
              <a:t>t</a:t>
            </a:r>
            <a:r>
              <a:rPr lang="cs-CZ" baseline="-25000" dirty="0"/>
              <a:t> </a:t>
            </a:r>
            <a:r>
              <a:rPr lang="cs-CZ" dirty="0" smtClean="0"/>
              <a:t>= 50 tex</a:t>
            </a:r>
          </a:p>
          <a:p>
            <a:pPr marL="457200" indent="-457200" eaLnBrk="1" hangingPunct="1">
              <a:buClrTx/>
              <a:buFont typeface="Verdana" pitchFamily="34" charset="0"/>
              <a:buAutoNum type="arabicPeriod"/>
            </a:pPr>
            <a:r>
              <a:rPr lang="cs-CZ" dirty="0" err="1"/>
              <a:t>T</a:t>
            </a:r>
            <a:r>
              <a:rPr lang="cs-CZ" baseline="-25000" dirty="0" err="1"/>
              <a:t>t</a:t>
            </a:r>
            <a:r>
              <a:rPr lang="cs-CZ" baseline="-25000" dirty="0"/>
              <a:t> </a:t>
            </a:r>
            <a:r>
              <a:rPr lang="cs-CZ" dirty="0"/>
              <a:t>= </a:t>
            </a:r>
            <a:r>
              <a:rPr lang="cs-CZ" dirty="0" smtClean="0"/>
              <a:t>2000 tex = 2 </a:t>
            </a:r>
            <a:r>
              <a:rPr lang="cs-CZ" dirty="0" err="1" smtClean="0"/>
              <a:t>ktex</a:t>
            </a:r>
            <a:endParaRPr lang="cs-CZ" dirty="0" smtClean="0"/>
          </a:p>
          <a:p>
            <a:pPr marL="457200" indent="-457200" eaLnBrk="1" hangingPunct="1">
              <a:buClrTx/>
              <a:buFont typeface="Verdana" pitchFamily="34" charset="0"/>
              <a:buAutoNum type="arabicPeriod"/>
            </a:pPr>
            <a:r>
              <a:rPr lang="cs-CZ" dirty="0" err="1"/>
              <a:t>T</a:t>
            </a:r>
            <a:r>
              <a:rPr lang="cs-CZ" baseline="-25000" dirty="0" err="1"/>
              <a:t>t</a:t>
            </a:r>
            <a:r>
              <a:rPr lang="cs-CZ" baseline="-25000" dirty="0"/>
              <a:t> </a:t>
            </a:r>
            <a:r>
              <a:rPr lang="cs-CZ" dirty="0"/>
              <a:t>= </a:t>
            </a:r>
            <a:r>
              <a:rPr lang="cs-CZ" dirty="0" smtClean="0"/>
              <a:t>1,5 tex = 15 </a:t>
            </a:r>
            <a:r>
              <a:rPr lang="cs-CZ" dirty="0" err="1" smtClean="0"/>
              <a:t>dtex</a:t>
            </a:r>
            <a:endParaRPr lang="cs-CZ" dirty="0" smtClean="0"/>
          </a:p>
          <a:p>
            <a:pPr marL="457200" indent="-457200" eaLnBrk="1" hangingPunct="1">
              <a:buClrTx/>
              <a:buFont typeface="Verdana" pitchFamily="34" charset="0"/>
              <a:buAutoNum type="arabicPeriod"/>
            </a:pPr>
            <a:r>
              <a:rPr lang="cs-CZ" dirty="0" err="1" smtClean="0"/>
              <a:t>Č</a:t>
            </a:r>
            <a:r>
              <a:rPr lang="cs-CZ" baseline="-25000" dirty="0" err="1"/>
              <a:t>m</a:t>
            </a:r>
            <a:r>
              <a:rPr lang="cs-CZ" baseline="-25000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50; </a:t>
            </a:r>
            <a:r>
              <a:rPr lang="cs-CZ" dirty="0" err="1"/>
              <a:t>T</a:t>
            </a:r>
            <a:r>
              <a:rPr lang="cs-CZ" baseline="-25000" dirty="0" err="1"/>
              <a:t>t</a:t>
            </a:r>
            <a:r>
              <a:rPr lang="cs-CZ" baseline="-25000" dirty="0"/>
              <a:t> </a:t>
            </a:r>
            <a:r>
              <a:rPr lang="cs-CZ" dirty="0"/>
              <a:t>= </a:t>
            </a:r>
            <a:r>
              <a:rPr lang="cs-CZ" dirty="0" smtClean="0"/>
              <a:t>20 tex</a:t>
            </a:r>
          </a:p>
          <a:p>
            <a:pPr marL="457200" indent="-457200" eaLnBrk="1" hangingPunct="1">
              <a:buFont typeface="Verdana" pitchFamily="34" charset="0"/>
              <a:buAutoNum type="arabicPeriod"/>
            </a:pPr>
            <a:endParaRPr lang="cs-CZ" dirty="0" smtClean="0"/>
          </a:p>
          <a:p>
            <a:pPr marL="457200" indent="-457200" eaLnBrk="1" hangingPunct="1">
              <a:buFont typeface="Verdana" pitchFamily="34" charset="0"/>
              <a:buAutoNum type="arabicPeriod"/>
            </a:pPr>
            <a:endParaRPr lang="cs-CZ" dirty="0" smtClean="0"/>
          </a:p>
          <a:p>
            <a:pPr marL="457200" indent="-457200" eaLnBrk="1" hangingPunct="1">
              <a:buFont typeface="Verdana" pitchFamily="34" charset="0"/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84240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557</TotalTime>
  <Words>220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Přehlednost</vt:lpstr>
      <vt:lpstr>Prezentace aplikace PowerPoint</vt:lpstr>
      <vt:lpstr>Jemnost délkových textilií</vt:lpstr>
      <vt:lpstr>Obsah</vt:lpstr>
      <vt:lpstr>Definice jemnosti délkových textilií</vt:lpstr>
      <vt:lpstr>Základní vyjádření</vt:lpstr>
      <vt:lpstr>Jednotky</vt:lpstr>
      <vt:lpstr>Další způsoby vyjádření jemnosti</vt:lpstr>
      <vt:lpstr>Další způsoby vyjádření jemnosti</vt:lpstr>
      <vt:lpstr>Příklady</vt:lpstr>
      <vt:lpstr>Výsledky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Jemnost délkových textilií</dc:title>
  <dc:creator>Lenka Findejsová</dc:creator>
  <cp:lastModifiedBy>Lenka Findejsová</cp:lastModifiedBy>
  <cp:revision>51</cp:revision>
  <dcterms:created xsi:type="dcterms:W3CDTF">2011-03-27T20:24:11Z</dcterms:created>
  <dcterms:modified xsi:type="dcterms:W3CDTF">2014-03-24T09:26:37Z</dcterms:modified>
</cp:coreProperties>
</file>