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310" r:id="rId2"/>
    <p:sldId id="256" r:id="rId3"/>
    <p:sldId id="311" r:id="rId4"/>
    <p:sldId id="292" r:id="rId5"/>
    <p:sldId id="293" r:id="rId6"/>
    <p:sldId id="294" r:id="rId7"/>
    <p:sldId id="295" r:id="rId8"/>
    <p:sldId id="296" r:id="rId9"/>
    <p:sldId id="297" r:id="rId10"/>
    <p:sldId id="312" r:id="rId11"/>
    <p:sldId id="298" r:id="rId12"/>
    <p:sldId id="299" r:id="rId13"/>
    <p:sldId id="300" r:id="rId14"/>
    <p:sldId id="31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A401BB-C70E-401F-B2EE-89F29C621531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452986-7B36-4364-BD40-2FC776334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32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Verdana" pitchFamily="34" charset="0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2819400" y="609600"/>
            <a:ext cx="60960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19400" y="1981200"/>
            <a:ext cx="29718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943600" y="1981200"/>
            <a:ext cx="29718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2819400" y="4114800"/>
            <a:ext cx="29718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943600" y="4114800"/>
            <a:ext cx="29718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304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5814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3CB79F10-188E-49F6-A1A1-E3488DF43B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787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Verdana" pitchFamily="34" charset="0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Verdana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fld id="{E643B64A-65AD-4486-9A1E-EB5CE028322E}" type="datetimeFigureOut">
              <a:rPr lang="cs-CZ" smtClean="0"/>
              <a:pPr/>
              <a:t>11.11.2014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fld id="{F62CA811-8268-4455-B04C-6BA2697B90A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Verdana" pitchFamily="34" charset="0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Verdana" pitchFamily="34" charset="0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Verdana" pitchFamily="34" charset="0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Verdana" pitchFamily="34" charset="0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Verdana" pitchFamily="34" charset="0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Verdana" pitchFamily="34" charset="0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19. 4. 2013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VY_32_INOVACE_187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Rukodělné textilní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techniky 4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Seznámení s rukodělnými textilními technikami.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vzorky technik.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si vyzkouší jednoduché techniky.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Inovace: </a:t>
            </a:r>
            <a:r>
              <a:rPr lang="cs-CZ" sz="1200" dirty="0" smtClean="0">
                <a:solidFill>
                  <a:schemeClr val="tx2"/>
                </a:solidFill>
                <a:ea typeface="Calibri"/>
                <a:cs typeface="TimesNewRomanPSMT"/>
              </a:rPr>
              <a:t>Zapojení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4651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ea typeface="Verdana" pitchFamily="34" charset="0"/>
                <a:cs typeface="Verdana" pitchFamily="34" charset="0"/>
              </a:rPr>
              <a:t>Rukodělné textilní </a:t>
            </a:r>
            <a:r>
              <a:rPr lang="cs-CZ" dirty="0" smtClean="0">
                <a:ea typeface="Verdana" pitchFamily="34" charset="0"/>
                <a:cs typeface="Verdana" pitchFamily="34" charset="0"/>
              </a:rPr>
              <a:t>techniky 4 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4365104"/>
            <a:ext cx="4320480" cy="1752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Technologie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1.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ročník</a:t>
            </a:r>
          </a:p>
          <a:p>
            <a:pPr>
              <a:defRPr/>
            </a:pPr>
            <a:r>
              <a:rPr lang="cs-CZ" sz="1700" dirty="0">
                <a:latin typeface="Verdana" pitchFamily="34" charset="0"/>
                <a:ea typeface="Verdana" pitchFamily="34" charset="0"/>
                <a:cs typeface="Verdana" pitchFamily="34" charset="0"/>
              </a:rPr>
              <a:t>Design interiéru a bytových </a:t>
            </a:r>
            <a:r>
              <a:rPr lang="cs-CZ" sz="17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doplňků</a:t>
            </a:r>
            <a:endParaRPr lang="cs-CZ" sz="17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325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/>
              <a:t>obsah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</a:rPr>
              <a:t>Síťování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Síťování na </a:t>
            </a:r>
            <a:r>
              <a:rPr lang="cs-CZ" sz="3200" dirty="0">
                <a:solidFill>
                  <a:srgbClr val="000066"/>
                </a:solidFill>
              </a:rPr>
              <a:t>Českomoravské vysočině</a:t>
            </a:r>
            <a:endParaRPr lang="cs-CZ" sz="3200" dirty="0" smtClean="0">
              <a:solidFill>
                <a:srgbClr val="000066"/>
              </a:solidFill>
            </a:endParaRPr>
          </a:p>
          <a:p>
            <a:r>
              <a:rPr lang="cs-CZ" sz="3200" dirty="0">
                <a:solidFill>
                  <a:srgbClr val="000066"/>
                </a:solidFill>
              </a:rPr>
              <a:t>Nástroje pro </a:t>
            </a:r>
            <a:r>
              <a:rPr lang="cs-CZ" sz="3200" dirty="0" smtClean="0">
                <a:solidFill>
                  <a:srgbClr val="000066"/>
                </a:solidFill>
              </a:rPr>
              <a:t>síťování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Materiály</a:t>
            </a:r>
          </a:p>
          <a:p>
            <a:r>
              <a:rPr lang="cs-CZ" sz="3200" dirty="0">
                <a:solidFill>
                  <a:srgbClr val="000066"/>
                </a:solidFill>
              </a:rPr>
              <a:t>Základní pracovní </a:t>
            </a:r>
            <a:r>
              <a:rPr lang="cs-CZ" sz="3200" dirty="0" smtClean="0">
                <a:solidFill>
                  <a:srgbClr val="000066"/>
                </a:solidFill>
              </a:rPr>
              <a:t>postup</a:t>
            </a:r>
          </a:p>
          <a:p>
            <a:r>
              <a:rPr lang="cs-CZ" sz="3200" dirty="0">
                <a:solidFill>
                  <a:srgbClr val="000066"/>
                </a:solidFill>
              </a:rPr>
              <a:t>Postup </a:t>
            </a:r>
            <a:r>
              <a:rPr lang="cs-CZ" sz="3200" dirty="0" smtClean="0">
                <a:solidFill>
                  <a:srgbClr val="000066"/>
                </a:solidFill>
              </a:rPr>
              <a:t>síťování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Vzorování</a:t>
            </a:r>
          </a:p>
          <a:p>
            <a:r>
              <a:rPr lang="cs-CZ" sz="3200" dirty="0">
                <a:solidFill>
                  <a:srgbClr val="000066"/>
                </a:solidFill>
              </a:rPr>
              <a:t>Současné </a:t>
            </a:r>
            <a:r>
              <a:rPr lang="cs-CZ" sz="3200" dirty="0" smtClean="0">
                <a:solidFill>
                  <a:srgbClr val="000066"/>
                </a:solidFill>
              </a:rPr>
              <a:t>využití</a:t>
            </a:r>
            <a:endParaRPr lang="cs-CZ" sz="3200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75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382000" cy="1143000"/>
          </a:xfrm>
        </p:spPr>
        <p:txBody>
          <a:bodyPr>
            <a:normAutofit/>
          </a:bodyPr>
          <a:lstStyle/>
          <a:p>
            <a:pPr algn="ctr"/>
            <a:r>
              <a:rPr lang="cs-CZ" cap="all" dirty="0"/>
              <a:t>Síťování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447800"/>
            <a:ext cx="8382000" cy="4953000"/>
          </a:xfrm>
        </p:spPr>
        <p:txBody>
          <a:bodyPr/>
          <a:lstStyle/>
          <a:p>
            <a:r>
              <a:rPr lang="cs-CZ">
                <a:solidFill>
                  <a:srgbClr val="000066"/>
                </a:solidFill>
              </a:rPr>
              <a:t>Jedna z nejstarších textilních technik</a:t>
            </a:r>
          </a:p>
          <a:p>
            <a:r>
              <a:rPr lang="cs-CZ">
                <a:solidFill>
                  <a:srgbClr val="000066"/>
                </a:solidFill>
              </a:rPr>
              <a:t>Tradiční řemeslo v celé Evropě (Řecko, Řím, Francie, Španělsko, Itálie, Německo i v Čechách a na Slovensku)</a:t>
            </a:r>
          </a:p>
          <a:p>
            <a:r>
              <a:rPr lang="cs-CZ">
                <a:solidFill>
                  <a:srgbClr val="000066"/>
                </a:solidFill>
              </a:rPr>
              <a:t>2 odlišné podoby: </a:t>
            </a:r>
          </a:p>
          <a:p>
            <a:pPr>
              <a:buFontTx/>
              <a:buChar char="•"/>
            </a:pPr>
            <a:r>
              <a:rPr lang="cs-CZ">
                <a:solidFill>
                  <a:srgbClr val="000066"/>
                </a:solidFill>
              </a:rPr>
              <a:t>rybářské a lovecké sítě (obživa obyvatelstva)</a:t>
            </a:r>
          </a:p>
          <a:p>
            <a:pPr>
              <a:buFontTx/>
              <a:buChar char="•"/>
            </a:pPr>
            <a:r>
              <a:rPr lang="cs-CZ">
                <a:solidFill>
                  <a:srgbClr val="000066"/>
                </a:solidFill>
              </a:rPr>
              <a:t>zdobení oděvů a bytového textilu (síťky na vlasy, šátky, záclony, výšivky na síti, vložky do prostěradel, ubrusů, krajky)</a:t>
            </a:r>
          </a:p>
          <a:p>
            <a:pPr>
              <a:buFont typeface="Wingdings" pitchFamily="2" charset="2"/>
              <a:buNone/>
            </a:pPr>
            <a:endParaRPr lang="cs-CZ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59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534400" cy="1143000"/>
          </a:xfrm>
        </p:spPr>
        <p:txBody>
          <a:bodyPr>
            <a:noAutofit/>
          </a:bodyPr>
          <a:lstStyle/>
          <a:p>
            <a:pPr algn="ctr"/>
            <a:r>
              <a:rPr lang="cs-CZ" cap="all" dirty="0" smtClean="0"/>
              <a:t>Síťování</a:t>
            </a:r>
            <a:br>
              <a:rPr lang="cs-CZ" cap="all" dirty="0" smtClean="0"/>
            </a:br>
            <a:r>
              <a:rPr lang="cs-CZ" cap="all" dirty="0" smtClean="0"/>
              <a:t> </a:t>
            </a:r>
            <a:r>
              <a:rPr lang="cs-CZ" cap="all" dirty="0"/>
              <a:t>na Českomoravské vysočině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458200" cy="4114800"/>
          </a:xfrm>
        </p:spPr>
        <p:txBody>
          <a:bodyPr/>
          <a:lstStyle/>
          <a:p>
            <a:r>
              <a:rPr lang="cs-CZ" dirty="0">
                <a:solidFill>
                  <a:srgbClr val="000066"/>
                </a:solidFill>
              </a:rPr>
              <a:t>Domácí pracovnice nejvíce v okolí Žďáru nad Sázavou (konec 19. a začátek 20. století)</a:t>
            </a:r>
          </a:p>
          <a:p>
            <a:r>
              <a:rPr lang="cs-CZ" dirty="0">
                <a:solidFill>
                  <a:srgbClr val="000066"/>
                </a:solidFill>
              </a:rPr>
              <a:t>Síťky na vlasy z pravých vlasů (vývoz do celé Evropy)</a:t>
            </a:r>
          </a:p>
          <a:p>
            <a:r>
              <a:rPr lang="cs-CZ" dirty="0">
                <a:solidFill>
                  <a:srgbClr val="000066"/>
                </a:solidFill>
              </a:rPr>
              <a:t>Přízové nákupní tašky – síťovky</a:t>
            </a:r>
          </a:p>
          <a:p>
            <a:r>
              <a:rPr lang="cs-CZ" dirty="0">
                <a:solidFill>
                  <a:srgbClr val="000066"/>
                </a:solidFill>
              </a:rPr>
              <a:t>Sítě pro sportovní účely – volejbalové, tenisové, na dámská kola, na míče</a:t>
            </a:r>
          </a:p>
          <a:p>
            <a:r>
              <a:rPr lang="cs-CZ" dirty="0">
                <a:solidFill>
                  <a:srgbClr val="000066"/>
                </a:solidFill>
              </a:rPr>
              <a:t>Síťované záclony, někdy u dolního kraje vyšívané</a:t>
            </a:r>
          </a:p>
          <a:p>
            <a:endParaRPr lang="cs-CZ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24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7848600" cy="1143000"/>
          </a:xfrm>
        </p:spPr>
        <p:txBody>
          <a:bodyPr>
            <a:normAutofit/>
          </a:bodyPr>
          <a:lstStyle/>
          <a:p>
            <a:pPr algn="ctr"/>
            <a:r>
              <a:rPr lang="cs-CZ" cap="all" dirty="0"/>
              <a:t>Nástroje pro síťování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066800"/>
            <a:ext cx="7696200" cy="4114800"/>
          </a:xfrm>
        </p:spPr>
        <p:txBody>
          <a:bodyPr/>
          <a:lstStyle/>
          <a:p>
            <a:r>
              <a:rPr lang="cs-CZ">
                <a:solidFill>
                  <a:srgbClr val="000066"/>
                </a:solidFill>
              </a:rPr>
              <a:t>Síťovací jehlice – velikost se volí podle používaného materiálu a velikosti ok</a:t>
            </a:r>
          </a:p>
          <a:p>
            <a:r>
              <a:rPr lang="cs-CZ">
                <a:solidFill>
                  <a:srgbClr val="000066"/>
                </a:solidFill>
              </a:rPr>
              <a:t>Dřevěný, kostěný nebo kovový váleček, přes který se síťuje</a:t>
            </a:r>
          </a:p>
          <a:p>
            <a:pPr>
              <a:buFont typeface="Wingdings" pitchFamily="2" charset="2"/>
              <a:buNone/>
            </a:pPr>
            <a:endParaRPr lang="cs-CZ">
              <a:solidFill>
                <a:srgbClr val="000066"/>
              </a:solidFill>
            </a:endParaRPr>
          </a:p>
        </p:txBody>
      </p:sp>
      <p:pic>
        <p:nvPicPr>
          <p:cNvPr id="6758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98" t="13112" r="22440" b="52451"/>
          <a:stretch>
            <a:fillRect/>
          </a:stretch>
        </p:blipFill>
        <p:spPr bwMode="auto">
          <a:xfrm>
            <a:off x="2514600" y="2971800"/>
            <a:ext cx="4724400" cy="341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335712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3514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33400"/>
            <a:ext cx="7924800" cy="1143000"/>
          </a:xfrm>
        </p:spPr>
        <p:txBody>
          <a:bodyPr>
            <a:normAutofit/>
          </a:bodyPr>
          <a:lstStyle/>
          <a:p>
            <a:pPr algn="ctr"/>
            <a:r>
              <a:rPr lang="cs-CZ" cap="all" dirty="0"/>
              <a:t>Materiály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1200"/>
            <a:ext cx="8229600" cy="4114800"/>
          </a:xfrm>
        </p:spPr>
        <p:txBody>
          <a:bodyPr/>
          <a:lstStyle/>
          <a:p>
            <a:r>
              <a:rPr lang="cs-CZ" dirty="0">
                <a:solidFill>
                  <a:srgbClr val="000066"/>
                </a:solidFill>
              </a:rPr>
              <a:t>Původně konopí a len</a:t>
            </a:r>
          </a:p>
          <a:p>
            <a:r>
              <a:rPr lang="cs-CZ" dirty="0">
                <a:solidFill>
                  <a:srgbClr val="000066"/>
                </a:solidFill>
              </a:rPr>
              <a:t>Výjimečně vlna</a:t>
            </a:r>
          </a:p>
          <a:p>
            <a:r>
              <a:rPr lang="cs-CZ" dirty="0">
                <a:solidFill>
                  <a:srgbClr val="000066"/>
                </a:solidFill>
              </a:rPr>
              <a:t>Krátce lidské vlasy, nahrazeny hedvábím (na jemné síťky na vlasy)</a:t>
            </a:r>
          </a:p>
          <a:p>
            <a:r>
              <a:rPr lang="cs-CZ" dirty="0">
                <a:solidFill>
                  <a:srgbClr val="000066"/>
                </a:solidFill>
              </a:rPr>
              <a:t>Dnes podle typu výrobku – bavlna, konopný provázek apod.</a:t>
            </a:r>
          </a:p>
        </p:txBody>
      </p:sp>
    </p:spTree>
    <p:extLst>
      <p:ext uri="{BB962C8B-B14F-4D97-AF65-F5344CB8AC3E}">
        <p14:creationId xmlns:p14="http://schemas.microsoft.com/office/powerpoint/2010/main" val="345974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458200" cy="1143000"/>
          </a:xfrm>
        </p:spPr>
        <p:txBody>
          <a:bodyPr>
            <a:normAutofit/>
          </a:bodyPr>
          <a:lstStyle/>
          <a:p>
            <a:pPr algn="ctr"/>
            <a:r>
              <a:rPr lang="cs-CZ" cap="all" dirty="0"/>
              <a:t>Základní pracovní postup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458200" cy="4114800"/>
          </a:xfrm>
        </p:spPr>
        <p:txBody>
          <a:bodyPr/>
          <a:lstStyle/>
          <a:p>
            <a:r>
              <a:rPr lang="cs-CZ">
                <a:solidFill>
                  <a:srgbClr val="000066"/>
                </a:solidFill>
              </a:rPr>
              <a:t>Na jehlici navineme přízi</a:t>
            </a:r>
          </a:p>
          <a:p>
            <a:r>
              <a:rPr lang="cs-CZ">
                <a:solidFill>
                  <a:srgbClr val="000066"/>
                </a:solidFill>
              </a:rPr>
              <a:t>Z pomocné příze uděláme smyčku, kterou zavěsíme na kliku u okna apod.</a:t>
            </a:r>
          </a:p>
          <a:p>
            <a:r>
              <a:rPr lang="cs-CZ">
                <a:solidFill>
                  <a:srgbClr val="000066"/>
                </a:solidFill>
              </a:rPr>
              <a:t>Přivážeme začátek příze do smyčky</a:t>
            </a:r>
          </a:p>
          <a:p>
            <a:r>
              <a:rPr lang="cs-CZ">
                <a:solidFill>
                  <a:srgbClr val="000066"/>
                </a:solidFill>
              </a:rPr>
              <a:t>Vytvoříme první smyčku a pak pokračujeme vázáním dalších smyček přes váleček síťovacími uzly</a:t>
            </a:r>
          </a:p>
        </p:txBody>
      </p:sp>
    </p:spTree>
    <p:extLst>
      <p:ext uri="{BB962C8B-B14F-4D97-AF65-F5344CB8AC3E}">
        <p14:creationId xmlns:p14="http://schemas.microsoft.com/office/powerpoint/2010/main" val="109795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0" name="Rectangle 4"/>
          <p:cNvSpPr>
            <a:spLocks noGrp="1" noChangeArrowheads="1"/>
          </p:cNvSpPr>
          <p:nvPr>
            <p:ph type="title" sz="quarter" idx="4294967295"/>
          </p:nvPr>
        </p:nvSpPr>
        <p:spPr>
          <a:xfrm>
            <a:off x="952500" y="22860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cap="all" dirty="0"/>
              <a:t>Postup síťování</a:t>
            </a:r>
          </a:p>
        </p:txBody>
      </p:sp>
      <p:pic>
        <p:nvPicPr>
          <p:cNvPr id="70665" name="Picture 9"/>
          <p:cNvPicPr>
            <a:picLocks noGrp="1" noChangeAspect="1" noChangeArrowheads="1"/>
          </p:cNvPicPr>
          <p:nvPr>
            <p:ph sz="quarter"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68" t="48013" r="36697" b="27865"/>
          <a:stretch/>
        </p:blipFill>
        <p:spPr>
          <a:xfrm>
            <a:off x="467544" y="1196752"/>
            <a:ext cx="1995712" cy="291958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0666" name="Picture 10"/>
          <p:cNvPicPr>
            <a:picLocks noGrp="1" noChangeAspect="1" noChangeArrowheads="1"/>
          </p:cNvPicPr>
          <p:nvPr>
            <p:ph sz="quarter"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19" t="45544" r="76439" b="29629"/>
          <a:stretch/>
        </p:blipFill>
        <p:spPr>
          <a:xfrm>
            <a:off x="2915816" y="1196752"/>
            <a:ext cx="3208526" cy="33101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6300192" y="1196752"/>
            <a:ext cx="2506120" cy="2993504"/>
            <a:chOff x="6300192" y="1196752"/>
            <a:chExt cx="2506120" cy="2993504"/>
          </a:xfrm>
        </p:grpSpPr>
        <p:pic>
          <p:nvPicPr>
            <p:cNvPr id="70667" name="Picture 11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666" t="42558" r="25012" b="25069"/>
            <a:stretch/>
          </p:blipFill>
          <p:spPr bwMode="auto">
            <a:xfrm>
              <a:off x="6300192" y="1196752"/>
              <a:ext cx="2506120" cy="2993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Obdélník 1"/>
            <p:cNvSpPr/>
            <p:nvPr/>
          </p:nvSpPr>
          <p:spPr>
            <a:xfrm>
              <a:off x="7812360" y="3933056"/>
              <a:ext cx="993952" cy="2572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467544" y="429309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Uvázání nitě k pomocné smyčce</a:t>
            </a:r>
            <a:endParaRPr lang="cs-CZ" sz="1200" dirty="0">
              <a:latin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32620" y="4771132"/>
            <a:ext cx="27194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Přidržení smyčky pod palcem</a:t>
            </a:r>
            <a:endParaRPr lang="cs-CZ" sz="1200" dirty="0">
              <a:latin typeface="Verdan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27093" y="4574262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Protažení jehly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99" y="6093296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843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0" name="Rectangle 4"/>
          <p:cNvSpPr>
            <a:spLocks noGrp="1" noChangeArrowheads="1"/>
          </p:cNvSpPr>
          <p:nvPr>
            <p:ph type="title" sz="quarter" idx="4294967295"/>
          </p:nvPr>
        </p:nvSpPr>
        <p:spPr>
          <a:xfrm>
            <a:off x="952500" y="22860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cap="all" dirty="0"/>
              <a:t>Postup síťování</a:t>
            </a:r>
          </a:p>
        </p:txBody>
      </p:sp>
      <p:pic>
        <p:nvPicPr>
          <p:cNvPr id="70668" name="Picture 12"/>
          <p:cNvPicPr>
            <a:picLocks noGrp="1" noChangeAspect="1" noChangeArrowheads="1"/>
          </p:cNvPicPr>
          <p:nvPr>
            <p:ph sz="quarter"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57" t="42323" r="59139" b="27126"/>
          <a:stretch/>
        </p:blipFill>
        <p:spPr>
          <a:xfrm>
            <a:off x="755576" y="1395264"/>
            <a:ext cx="3775273" cy="327409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957" t="46770" r="25078" b="28113"/>
          <a:stretch/>
        </p:blipFill>
        <p:spPr>
          <a:xfrm>
            <a:off x="5220072" y="1412776"/>
            <a:ext cx="2818547" cy="324036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55576" y="4911551"/>
            <a:ext cx="2880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Vypuštění smyčky zpod palce</a:t>
            </a:r>
            <a:endParaRPr lang="cs-CZ" sz="12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07821" y="4819217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Utažení smyčky malíčkem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55" y="5877272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4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/>
              <a:t>Postup síťování</a:t>
            </a:r>
            <a:endParaRPr lang="cs-CZ" dirty="0"/>
          </a:p>
        </p:txBody>
      </p:sp>
      <p:pic>
        <p:nvPicPr>
          <p:cNvPr id="72714" name="Picture 10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8" t="10796" r="60458" b="59169"/>
          <a:stretch/>
        </p:blipFill>
        <p:spPr>
          <a:xfrm>
            <a:off x="1187624" y="1556792"/>
            <a:ext cx="2757055" cy="185650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715" name="Picture 11"/>
          <p:cNvPicPr>
            <a:picLocks noGrp="1" noChangeAspect="1" noChangeArrowheads="1"/>
          </p:cNvPicPr>
          <p:nvPr>
            <p:ph sz="quarter"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971" t="20495" r="25528" b="62546"/>
          <a:stretch/>
        </p:blipFill>
        <p:spPr>
          <a:xfrm>
            <a:off x="3036071" y="4077072"/>
            <a:ext cx="2544041" cy="156599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19" t="50918" r="67687" b="28013"/>
          <a:stretch/>
        </p:blipFill>
        <p:spPr>
          <a:xfrm>
            <a:off x="5148064" y="1556792"/>
            <a:ext cx="2525643" cy="151216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1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942" t="42105" r="38106" b="46652"/>
          <a:stretch/>
        </p:blipFill>
        <p:spPr>
          <a:xfrm>
            <a:off x="5796136" y="4077072"/>
            <a:ext cx="3076144" cy="1038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1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49" t="11520" r="43141" b="73049"/>
          <a:stretch/>
        </p:blipFill>
        <p:spPr>
          <a:xfrm>
            <a:off x="323528" y="4077072"/>
            <a:ext cx="2514600" cy="142485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259632" y="3501008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Závěrečné utažení uzlu</a:t>
            </a:r>
            <a:endParaRPr lang="cs-CZ" sz="12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33497" y="3358333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Síťovací uzel</a:t>
            </a:r>
            <a:endParaRPr lang="cs-CZ" sz="1200" dirty="0"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5661248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První řada uzlů</a:t>
            </a:r>
            <a:endParaRPr lang="cs-CZ" sz="1200" dirty="0">
              <a:latin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567514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Druhá řada uzlů s obtočenou smyčkou</a:t>
            </a:r>
            <a:endParaRPr lang="cs-CZ" sz="1200" dirty="0">
              <a:latin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05767" y="5384249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Protažení jehly dvěma oky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49" y="6156152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107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458200" cy="1143000"/>
          </a:xfrm>
        </p:spPr>
        <p:txBody>
          <a:bodyPr>
            <a:normAutofit/>
          </a:bodyPr>
          <a:lstStyle/>
          <a:p>
            <a:pPr algn="ctr"/>
            <a:r>
              <a:rPr lang="cs-CZ" cap="all" dirty="0"/>
              <a:t>Vzorování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447800"/>
            <a:ext cx="8458200" cy="4114800"/>
          </a:xfrm>
        </p:spPr>
        <p:txBody>
          <a:bodyPr/>
          <a:lstStyle/>
          <a:p>
            <a:r>
              <a:rPr lang="cs-CZ">
                <a:solidFill>
                  <a:srgbClr val="000066"/>
                </a:solidFill>
              </a:rPr>
              <a:t>Vytváření vzorů přímo při síťování nebo</a:t>
            </a:r>
          </a:p>
          <a:p>
            <a:r>
              <a:rPr lang="cs-CZ">
                <a:solidFill>
                  <a:srgbClr val="000066"/>
                </a:solidFill>
              </a:rPr>
              <a:t>Vyšívání na hotové síti – různé vzory a stehy:</a:t>
            </a:r>
          </a:p>
        </p:txBody>
      </p:sp>
      <p:pic>
        <p:nvPicPr>
          <p:cNvPr id="74756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6" t="14066" r="76993" b="57765"/>
          <a:stretch/>
        </p:blipFill>
        <p:spPr bwMode="auto">
          <a:xfrm>
            <a:off x="683568" y="2438401"/>
            <a:ext cx="2047875" cy="203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57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" t="57941" r="80357" b="31294"/>
          <a:stretch/>
        </p:blipFill>
        <p:spPr bwMode="auto">
          <a:xfrm>
            <a:off x="5578687" y="4449161"/>
            <a:ext cx="2953753" cy="1345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2" t="47578" r="78330" b="37957"/>
          <a:stretch/>
        </p:blipFill>
        <p:spPr bwMode="auto">
          <a:xfrm>
            <a:off x="683568" y="4750596"/>
            <a:ext cx="1800226" cy="1044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94" t="15716" r="54277" b="37956"/>
          <a:stretch/>
        </p:blipFill>
        <p:spPr bwMode="auto">
          <a:xfrm>
            <a:off x="3131840" y="2450308"/>
            <a:ext cx="2071689" cy="3344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44" t="15715" r="36510" b="69640"/>
          <a:stretch/>
        </p:blipFill>
        <p:spPr bwMode="auto">
          <a:xfrm>
            <a:off x="6336426" y="2643188"/>
            <a:ext cx="1438275" cy="105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3568" y="6135687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rgbClr val="000066"/>
                </a:solidFill>
                <a:latin typeface="Verdana" pitchFamily="34" charset="0"/>
              </a:rPr>
              <a:t>Zdroj</a:t>
            </a:r>
            <a:r>
              <a:rPr lang="cs-CZ" sz="1200" dirty="0">
                <a:solidFill>
                  <a:srgbClr val="000066"/>
                </a:solidFill>
                <a:latin typeface="Verdana" pitchFamily="34" charset="0"/>
              </a:rPr>
              <a:t>:</a:t>
            </a:r>
            <a:endParaRPr lang="cs-CZ" sz="1200" b="1" dirty="0">
              <a:solidFill>
                <a:srgbClr val="000066"/>
              </a:solidFill>
              <a:latin typeface="Verdana" pitchFamily="34" charset="0"/>
            </a:endParaRPr>
          </a:p>
          <a:p>
            <a:r>
              <a:rPr lang="cs-CZ" sz="1200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STAŇKOVÁ, Jitka; BARAN, Ludvík. </a:t>
            </a:r>
            <a:r>
              <a:rPr lang="cs-CZ" sz="1200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Tradiční textilní techniky. </a:t>
            </a:r>
            <a:r>
              <a:rPr lang="cs-CZ" sz="1200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Praha: </a:t>
            </a:r>
            <a:r>
              <a:rPr lang="cs-CZ" sz="1200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Grada</a:t>
            </a:r>
            <a:r>
              <a:rPr lang="cs-CZ" sz="1200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 </a:t>
            </a:r>
            <a:r>
              <a:rPr lang="cs-CZ" sz="1200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Publishing</a:t>
            </a:r>
            <a:r>
              <a:rPr lang="cs-CZ" sz="1200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a.s., 2008</a:t>
            </a:r>
            <a:endParaRPr lang="cs-CZ" sz="1200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98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534400" cy="1143000"/>
          </a:xfrm>
        </p:spPr>
        <p:txBody>
          <a:bodyPr>
            <a:normAutofit/>
          </a:bodyPr>
          <a:lstStyle/>
          <a:p>
            <a:pPr algn="ctr"/>
            <a:r>
              <a:rPr lang="cs-CZ" cap="all" dirty="0"/>
              <a:t>Současné využití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458200" cy="4114800"/>
          </a:xfrm>
        </p:spPr>
        <p:txBody>
          <a:bodyPr/>
          <a:lstStyle/>
          <a:p>
            <a:r>
              <a:rPr lang="cs-CZ">
                <a:solidFill>
                  <a:srgbClr val="000066"/>
                </a:solidFill>
              </a:rPr>
              <a:t>Oblast módního odívání</a:t>
            </a:r>
          </a:p>
          <a:p>
            <a:pPr>
              <a:buFont typeface="Wingdings" pitchFamily="2" charset="2"/>
              <a:buNone/>
            </a:pPr>
            <a:r>
              <a:rPr lang="cs-CZ">
                <a:solidFill>
                  <a:srgbClr val="000066"/>
                </a:solidFill>
              </a:rPr>
              <a:t>    - součást oděvů (sedla, kapsy, rukávy)</a:t>
            </a:r>
          </a:p>
          <a:p>
            <a:pPr>
              <a:buFont typeface="Wingdings" pitchFamily="2" charset="2"/>
              <a:buNone/>
            </a:pPr>
            <a:r>
              <a:rPr lang="cs-CZ">
                <a:solidFill>
                  <a:srgbClr val="000066"/>
                </a:solidFill>
              </a:rPr>
              <a:t>    - samostatné doplňky (šátky, šály)</a:t>
            </a:r>
          </a:p>
          <a:p>
            <a:r>
              <a:rPr lang="cs-CZ">
                <a:solidFill>
                  <a:srgbClr val="000066"/>
                </a:solidFill>
              </a:rPr>
              <a:t>Taška síťovka</a:t>
            </a:r>
          </a:p>
          <a:p>
            <a:r>
              <a:rPr lang="cs-CZ">
                <a:solidFill>
                  <a:srgbClr val="000066"/>
                </a:solidFill>
              </a:rPr>
              <a:t>Síťované záclony</a:t>
            </a:r>
          </a:p>
          <a:p>
            <a:pPr>
              <a:buFont typeface="Wingdings" pitchFamily="2" charset="2"/>
              <a:buNone/>
            </a:pPr>
            <a:r>
              <a:rPr lang="cs-CZ">
                <a:solidFill>
                  <a:srgbClr val="000066"/>
                </a:solidFill>
              </a:rPr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221407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Použitá literatura: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STAŇKOVÁ, Jitka; BARAN, Ludvík. </a:t>
            </a:r>
            <a:r>
              <a:rPr lang="cs-CZ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Tradiční textilní techniky.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Praha: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Grada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Publishing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a.s., 2008, ISBN 978-80-247-2035-7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.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Obrázky z uvedené literatury byly použity s písemným souhlasem odborné redaktorky nakladatelství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Grada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Publishing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a.s., Ing. </a:t>
            </a:r>
            <a:r>
              <a:rPr lang="cs-CZ">
                <a:solidFill>
                  <a:schemeClr val="tx2"/>
                </a:solidFill>
                <a:latin typeface="Verdana" pitchFamily="34" charset="0"/>
                <a:ea typeface="Times New Roman"/>
              </a:rPr>
              <a:t>Jany Minářové. </a:t>
            </a: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7111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523</TotalTime>
  <Words>387</Words>
  <Application>Microsoft Office PowerPoint</Application>
  <PresentationFormat>Předvádění na obrazovce (4:3)</PresentationFormat>
  <Paragraphs>83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Přehlednost</vt:lpstr>
      <vt:lpstr>Prezentace aplikace PowerPoint</vt:lpstr>
      <vt:lpstr>Rukodělné textilní techniky 4 </vt:lpstr>
      <vt:lpstr>obsah</vt:lpstr>
      <vt:lpstr>Síťování</vt:lpstr>
      <vt:lpstr>Síťování  na Českomoravské vysočině</vt:lpstr>
      <vt:lpstr>Nástroje pro síťování</vt:lpstr>
      <vt:lpstr>Materiály</vt:lpstr>
      <vt:lpstr>Základní pracovní postup</vt:lpstr>
      <vt:lpstr>Postup síťování</vt:lpstr>
      <vt:lpstr>Postup síťování</vt:lpstr>
      <vt:lpstr>Postup síťování</vt:lpstr>
      <vt:lpstr>Vzorování</vt:lpstr>
      <vt:lpstr>Současné využití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BYTOVÉ TEXTILIE</dc:title>
  <dc:creator>findejsova</dc:creator>
  <cp:lastModifiedBy>Lenka Findejsová</cp:lastModifiedBy>
  <cp:revision>46</cp:revision>
  <dcterms:created xsi:type="dcterms:W3CDTF">2013-01-17T22:52:30Z</dcterms:created>
  <dcterms:modified xsi:type="dcterms:W3CDTF">2014-11-11T11:57:38Z</dcterms:modified>
</cp:coreProperties>
</file>