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310" r:id="rId2"/>
    <p:sldId id="256" r:id="rId3"/>
    <p:sldId id="311" r:id="rId4"/>
    <p:sldId id="301" r:id="rId5"/>
    <p:sldId id="302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401BB-C70E-401F-B2EE-89F29C621531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452986-7B36-4364-BD40-2FC776334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3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E643B64A-65AD-4486-9A1E-EB5CE028322E}" type="datetimeFigureOut">
              <a:rPr lang="cs-CZ" smtClean="0"/>
              <a:pPr/>
              <a:t>11.11.2014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F62CA811-8268-4455-B04C-6BA2697B90A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Verdana" pitchFamily="34" charset="0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Verdana" pitchFamily="34" charset="0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Verdana" pitchFamily="34" charset="0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Verdana" pitchFamily="34" charset="0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20. 4. 2013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</a:t>
            </a:r>
            <a:r>
              <a:rPr lang="cs-CZ" sz="1200" b="1" i="1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pitchFamily="34" charset="0"/>
              </a:rPr>
              <a:t>VY_32_INOVACE_188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Rukodělné textilní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techniky 5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Seznámení s rukodělnými textilními technikami.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technik.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si vyzkouší jednoduché techniky.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učiva, </a:t>
            </a:r>
            <a:r>
              <a:rPr lang="cs-CZ" sz="1200" dirty="0" smtClean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62068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65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Verdana" pitchFamily="34" charset="0"/>
                <a:cs typeface="Verdana" pitchFamily="34" charset="0"/>
              </a:rPr>
              <a:t>Rukodělné textilní </a:t>
            </a:r>
            <a:r>
              <a:rPr lang="cs-CZ" dirty="0" smtClean="0">
                <a:ea typeface="Verdana" pitchFamily="34" charset="0"/>
                <a:cs typeface="Verdana" pitchFamily="34" charset="0"/>
              </a:rPr>
              <a:t>techniky 5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4365104"/>
            <a:ext cx="4320480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Technologie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1.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ročník</a:t>
            </a:r>
          </a:p>
          <a:p>
            <a:pPr>
              <a:defRPr/>
            </a:pPr>
            <a:r>
              <a:rPr lang="cs-CZ" sz="1700" dirty="0">
                <a:latin typeface="Verdana" pitchFamily="34" charset="0"/>
                <a:ea typeface="Verdana" pitchFamily="34" charset="0"/>
                <a:cs typeface="Verdana" pitchFamily="34" charset="0"/>
              </a:rPr>
              <a:t>Design interiéru a bytových </a:t>
            </a:r>
            <a:r>
              <a:rPr lang="cs-CZ" sz="17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doplňků</a:t>
            </a:r>
            <a:endParaRPr lang="cs-CZ" sz="17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5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obsah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rgbClr val="000066"/>
                </a:solidFill>
              </a:rPr>
              <a:t>Pletení tkaniček a </a:t>
            </a:r>
            <a:r>
              <a:rPr lang="cs-CZ" sz="3200" dirty="0" smtClean="0">
                <a:solidFill>
                  <a:srgbClr val="000066"/>
                </a:solidFill>
              </a:rPr>
              <a:t>copánků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Drhání – historie</a:t>
            </a:r>
          </a:p>
          <a:p>
            <a:r>
              <a:rPr lang="cs-CZ" sz="3200" dirty="0">
                <a:solidFill>
                  <a:srgbClr val="000066"/>
                </a:solidFill>
              </a:rPr>
              <a:t>Drhání u </a:t>
            </a:r>
            <a:r>
              <a:rPr lang="cs-CZ" sz="3200" dirty="0" smtClean="0">
                <a:solidFill>
                  <a:srgbClr val="000066"/>
                </a:solidFill>
              </a:rPr>
              <a:t>nás</a:t>
            </a:r>
          </a:p>
          <a:p>
            <a:r>
              <a:rPr lang="cs-CZ" sz="3200" dirty="0">
                <a:solidFill>
                  <a:srgbClr val="000066"/>
                </a:solidFill>
              </a:rPr>
              <a:t>Drhání – 19. a 20. </a:t>
            </a:r>
            <a:r>
              <a:rPr lang="cs-CZ" sz="3200" dirty="0" smtClean="0">
                <a:solidFill>
                  <a:srgbClr val="000066"/>
                </a:solidFill>
              </a:rPr>
              <a:t>století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Materiály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Princip </a:t>
            </a:r>
            <a:r>
              <a:rPr lang="cs-CZ" sz="3200" dirty="0" smtClean="0">
                <a:solidFill>
                  <a:srgbClr val="000066"/>
                </a:solidFill>
              </a:rPr>
              <a:t>drhání 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Příklady </a:t>
            </a:r>
            <a:r>
              <a:rPr lang="cs-CZ" sz="3200" dirty="0" smtClean="0">
                <a:solidFill>
                  <a:srgbClr val="000066"/>
                </a:solidFill>
              </a:rPr>
              <a:t>uzlů</a:t>
            </a:r>
          </a:p>
          <a:p>
            <a:r>
              <a:rPr lang="cs-CZ" sz="3200" dirty="0">
                <a:solidFill>
                  <a:srgbClr val="000066"/>
                </a:solidFill>
              </a:rPr>
              <a:t>Současné </a:t>
            </a:r>
            <a:r>
              <a:rPr lang="cs-CZ" sz="3200" dirty="0" smtClean="0">
                <a:solidFill>
                  <a:srgbClr val="000066"/>
                </a:solidFill>
              </a:rPr>
              <a:t>výrobky</a:t>
            </a:r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75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11" t="34337" r="9778" b="18823"/>
          <a:stretch>
            <a:fillRect/>
          </a:stretch>
        </p:blipFill>
        <p:spPr bwMode="auto">
          <a:xfrm>
            <a:off x="3347864" y="3212976"/>
            <a:ext cx="3814936" cy="3338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458200" cy="1143000"/>
          </a:xfrm>
        </p:spPr>
        <p:txBody>
          <a:bodyPr>
            <a:normAutofit/>
          </a:bodyPr>
          <a:lstStyle/>
          <a:p>
            <a:pPr algn="ctr"/>
            <a:r>
              <a:rPr lang="cs-CZ" cap="all" dirty="0"/>
              <a:t>Pletení tkaniček a copánků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458200" cy="4114800"/>
          </a:xfrm>
        </p:spPr>
        <p:txBody>
          <a:bodyPr/>
          <a:lstStyle/>
          <a:p>
            <a:r>
              <a:rPr lang="cs-CZ">
                <a:solidFill>
                  <a:srgbClr val="000066"/>
                </a:solidFill>
              </a:rPr>
              <a:t>Dokladem znalosti pletenců a tkanic – pletencové ornamenty západoevropského umění (od 7. století irské modlitební knihy, stély, kamenné náhrobky)</a:t>
            </a:r>
          </a:p>
          <a:p>
            <a:r>
              <a:rPr lang="cs-CZ">
                <a:solidFill>
                  <a:srgbClr val="000066"/>
                </a:solidFill>
              </a:rPr>
              <a:t>U nás například sloup s pletencovými ornamenty z let 1060-1094 ze západní krypty baziliky v chrámu sv. Víta</a:t>
            </a:r>
          </a:p>
          <a:p>
            <a:endParaRPr lang="cs-CZ">
              <a:solidFill>
                <a:srgbClr val="000066"/>
              </a:solidFill>
            </a:endParaRPr>
          </a:p>
          <a:p>
            <a:pPr>
              <a:buFont typeface="Wingdings" pitchFamily="2" charset="2"/>
              <a:buNone/>
            </a:pPr>
            <a:endParaRPr lang="cs-CZ">
              <a:solidFill>
                <a:srgbClr val="000066"/>
              </a:solidFill>
            </a:endParaRPr>
          </a:p>
          <a:p>
            <a:endParaRPr lang="cs-CZ">
              <a:solidFill>
                <a:srgbClr val="000066"/>
              </a:solidFill>
            </a:endParaRPr>
          </a:p>
          <a:p>
            <a:endParaRPr lang="cs-CZ">
              <a:solidFill>
                <a:srgbClr val="0000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21" y="6267006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720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28600" y="3573016"/>
            <a:ext cx="8572500" cy="3115816"/>
            <a:chOff x="228600" y="3697560"/>
            <a:chExt cx="8572500" cy="3115816"/>
          </a:xfrm>
        </p:grpSpPr>
        <p:pic>
          <p:nvPicPr>
            <p:cNvPr id="78854" name="Picture 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412" t="49071" r="13092" b="10780"/>
            <a:stretch>
              <a:fillRect/>
            </a:stretch>
          </p:blipFill>
          <p:spPr bwMode="auto">
            <a:xfrm>
              <a:off x="228600" y="3697560"/>
              <a:ext cx="4000500" cy="2971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8855" name="Picture 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152" t="47398" r="10010" b="10223"/>
            <a:stretch>
              <a:fillRect/>
            </a:stretch>
          </p:blipFill>
          <p:spPr bwMode="auto">
            <a:xfrm>
              <a:off x="4497238" y="3789040"/>
              <a:ext cx="4303862" cy="30243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/>
              <a:t>Pletení tkaniček a copánků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4876800"/>
          </a:xfrm>
        </p:spPr>
        <p:txBody>
          <a:bodyPr/>
          <a:lstStyle/>
          <a:p>
            <a:r>
              <a:rPr lang="cs-CZ" dirty="0">
                <a:solidFill>
                  <a:srgbClr val="000066"/>
                </a:solidFill>
              </a:rPr>
              <a:t>U nás se při tkaní lněného plátna zaplétaly z konců osnovy třásně</a:t>
            </a:r>
          </a:p>
          <a:p>
            <a:r>
              <a:rPr lang="cs-CZ" dirty="0">
                <a:solidFill>
                  <a:srgbClr val="000066"/>
                </a:solidFill>
              </a:rPr>
              <a:t>Pletení tkaniček a provázků:</a:t>
            </a:r>
          </a:p>
          <a:p>
            <a:pPr>
              <a:buFont typeface="Wingdings" pitchFamily="2" charset="2"/>
              <a:buNone/>
            </a:pPr>
            <a:r>
              <a:rPr lang="cs-CZ" dirty="0">
                <a:solidFill>
                  <a:srgbClr val="000066"/>
                </a:solidFill>
              </a:rPr>
              <a:t> - tří-, čtyř-, osmipramenné copánky</a:t>
            </a:r>
          </a:p>
          <a:p>
            <a:pPr>
              <a:buFont typeface="Wingdings" pitchFamily="2" charset="2"/>
              <a:buNone/>
            </a:pPr>
            <a:r>
              <a:rPr lang="cs-CZ" dirty="0">
                <a:solidFill>
                  <a:srgbClr val="000066"/>
                </a:solidFill>
              </a:rPr>
              <a:t> - ploché, kulaté nebo hranaté (velikonoční    pomlázky pletené v Čechách a na Moravě)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80" y="6363421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889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Drhání - historie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0066"/>
                </a:solidFill>
              </a:rPr>
              <a:t>= uzlování (</a:t>
            </a:r>
            <a:r>
              <a:rPr lang="cs-CZ" dirty="0" err="1" smtClean="0">
                <a:solidFill>
                  <a:srgbClr val="000066"/>
                </a:solidFill>
              </a:rPr>
              <a:t>makramé</a:t>
            </a:r>
            <a:r>
              <a:rPr lang="cs-CZ" dirty="0" smtClean="0">
                <a:solidFill>
                  <a:srgbClr val="000066"/>
                </a:solidFill>
              </a:rPr>
              <a:t>, macramé)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Základ techniky = uzel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Je to účelový prvek, ale i dekorativní jednotka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Svazování třásní na konci koberců, šátků, …</a:t>
            </a:r>
          </a:p>
          <a:p>
            <a:r>
              <a:rPr lang="cs-CZ" dirty="0">
                <a:solidFill>
                  <a:srgbClr val="000066"/>
                </a:solidFill>
              </a:rPr>
              <a:t>Mimo Evropu v Egyptě a </a:t>
            </a:r>
            <a:r>
              <a:rPr lang="cs-CZ" dirty="0" smtClean="0">
                <a:solidFill>
                  <a:srgbClr val="000066"/>
                </a:solidFill>
              </a:rPr>
              <a:t>Číně ve 2. polovině 1. tisíciletí</a:t>
            </a:r>
            <a:endParaRPr lang="cs-CZ" dirty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Inkové ve 14. a 15. století </a:t>
            </a:r>
            <a:r>
              <a:rPr lang="cs-CZ" dirty="0">
                <a:solidFill>
                  <a:srgbClr val="000066"/>
                </a:solidFill>
              </a:rPr>
              <a:t>v kombinaci s barvami jako znakové (uzlové) písmo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66"/>
                </a:solidFill>
              </a:rPr>
              <a:t> </a:t>
            </a:r>
            <a:endParaRPr lang="cs-CZ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24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Drhání u nás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Na našem území písemné zprávy o vázání třásní ze začátku 15. st. – ozdoba šatů krále Václava IV.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Třásně z lněných a konopných nití, z řemínků, z vlněné příze, z kovových drátků – stříbrných a zlatých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V naší lidové kultuře zachované textilie z 18. století (kroje, haleny, šátky, ubrusy, ručníky, zástěry)</a:t>
            </a:r>
          </a:p>
        </p:txBody>
      </p:sp>
    </p:spTree>
    <p:extLst>
      <p:ext uri="{BB962C8B-B14F-4D97-AF65-F5344CB8AC3E}">
        <p14:creationId xmlns:p14="http://schemas.microsoft.com/office/powerpoint/2010/main" val="3617309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Drhání – 19. a 20. století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V 19. století použití i ve městech (společenské kabelky, dečky, polštáře, krabičky, ubrusy, krajky)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Ve 20. století provazníci vázali pro koně síťky na hlavy, náprsníky a další části postrojů   </a:t>
            </a:r>
            <a:endParaRPr lang="cs-CZ" dirty="0">
              <a:solidFill>
                <a:srgbClr val="0000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140" y="3573016"/>
            <a:ext cx="5791721" cy="2511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" y="6084931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9445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materiály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Provázky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Kulaté šňůrky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Knoty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Tlusté vlněné příze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Kovové nitě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Čalounické nitě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Sisalové provázky</a:t>
            </a:r>
          </a:p>
          <a:p>
            <a:endParaRPr lang="cs-CZ" dirty="0" smtClean="0">
              <a:solidFill>
                <a:srgbClr val="000066"/>
              </a:solidFill>
            </a:endParaRPr>
          </a:p>
          <a:p>
            <a:endParaRPr lang="cs-CZ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81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Princip Drhání 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Pracuje se s jednou soustavou nití, které se vzájemně svazují různými druhy uzlů</a:t>
            </a:r>
          </a:p>
          <a:p>
            <a:endParaRPr lang="cs-CZ" dirty="0">
              <a:solidFill>
                <a:srgbClr val="000066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66987"/>
            <a:ext cx="3456384" cy="2078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566987"/>
            <a:ext cx="5193544" cy="365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98" y="6093296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54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Příklady uzlů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046" y="4437112"/>
            <a:ext cx="5727908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1250965" y="1628800"/>
            <a:ext cx="6642071" cy="2392213"/>
            <a:chOff x="693519" y="1844824"/>
            <a:chExt cx="6642071" cy="2392213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8313" y="2107292"/>
              <a:ext cx="1867277" cy="18672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93519" y="1844824"/>
              <a:ext cx="3907909" cy="2392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75312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33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Současné výrobky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8081" y="1556792"/>
            <a:ext cx="6307839" cy="4644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201" y="6193149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86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Použitá literatura: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STAŇKOVÁ, Jitka; BARAN, Ludvík.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Tradiční textilní techniky.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Praha: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2008, ISBN 978-80-247-2035-7. </a:t>
            </a: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Obrázky z uvedené literatury byly použity s písemným souhlasem odborné redaktorky nakladatelství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Ing. </a:t>
            </a:r>
            <a:r>
              <a:rPr lang="cs-CZ">
                <a:solidFill>
                  <a:schemeClr val="tx2"/>
                </a:solidFill>
                <a:latin typeface="Verdana" pitchFamily="34" charset="0"/>
                <a:ea typeface="Times New Roman"/>
              </a:rPr>
              <a:t>Jany Minářové.</a:t>
            </a: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51011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276</TotalTime>
  <Words>367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Přehlednost</vt:lpstr>
      <vt:lpstr>Prezentace aplikace PowerPoint</vt:lpstr>
      <vt:lpstr>Rukodělné textilní techniky 5 </vt:lpstr>
      <vt:lpstr>obsah</vt:lpstr>
      <vt:lpstr>Pletení tkaniček a copánků</vt:lpstr>
      <vt:lpstr>Pletení tkaniček a copánků</vt:lpstr>
      <vt:lpstr>Drhání - historie</vt:lpstr>
      <vt:lpstr>Drhání u nás</vt:lpstr>
      <vt:lpstr>Drhání – 19. a 20. století</vt:lpstr>
      <vt:lpstr>materiály</vt:lpstr>
      <vt:lpstr>Princip Drhání </vt:lpstr>
      <vt:lpstr>Příklady uzlů </vt:lpstr>
      <vt:lpstr>Současné výrobky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BYTOVÉ TEXTILIE</dc:title>
  <dc:creator>findejsova</dc:creator>
  <cp:lastModifiedBy>Lenka Findejsová</cp:lastModifiedBy>
  <cp:revision>37</cp:revision>
  <dcterms:created xsi:type="dcterms:W3CDTF">2013-01-17T22:52:30Z</dcterms:created>
  <dcterms:modified xsi:type="dcterms:W3CDTF">2014-11-11T11:57:01Z</dcterms:modified>
</cp:coreProperties>
</file>