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8" r:id="rId4"/>
    <p:sldId id="260" r:id="rId5"/>
    <p:sldId id="259" r:id="rId6"/>
    <p:sldId id="263" r:id="rId7"/>
    <p:sldId id="261" r:id="rId8"/>
    <p:sldId id="264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37B2D17-84B1-4BF6-89CE-0EEE31586965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E4276EB-CFC5-4825-B281-5DE2075F5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i="1" dirty="0" smtClean="0"/>
              <a:t>Datum: 14. 11. 2013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r>
              <a:rPr lang="cs-CZ" b="1" i="1" dirty="0" smtClean="0"/>
              <a:t>Číslo DUM: </a:t>
            </a:r>
            <a:r>
              <a:rPr lang="cs-CZ" dirty="0" smtClean="0"/>
              <a:t>VY_32_INOVACE_176</a:t>
            </a:r>
            <a:r>
              <a:rPr lang="cs-CZ" b="1" dirty="0" smtClean="0"/>
              <a:t>	</a:t>
            </a:r>
            <a:endParaRPr lang="cs-CZ" dirty="0" smtClean="0"/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</a:t>
            </a:r>
            <a:r>
              <a:rPr lang="cs-CZ" dirty="0" smtClean="0"/>
              <a:t>Mgr. Lenka </a:t>
            </a:r>
            <a:r>
              <a:rPr lang="cs-CZ" dirty="0" err="1" smtClean="0"/>
              <a:t>Pávková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dirty="0" smtClean="0"/>
              <a:t>n-</a:t>
            </a:r>
            <a:r>
              <a:rPr lang="cs-CZ" dirty="0" err="1" smtClean="0"/>
              <a:t>Deklination</a:t>
            </a:r>
            <a:endParaRPr lang="cs-CZ" dirty="0" smtClean="0"/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Německý jazyk</a:t>
            </a:r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</a:t>
            </a:r>
            <a:r>
              <a:rPr lang="cs-CZ" dirty="0" smtClean="0"/>
              <a:t>4.</a:t>
            </a:r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15 minut</a:t>
            </a:r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 : </a:t>
            </a:r>
            <a:r>
              <a:rPr lang="cs-CZ" dirty="0" smtClean="0"/>
              <a:t>Žáci jsou schopni vytvořit správný tvar podstatného jména a použít ve větě. Určí správný pád a k němu přiřadí konkrétní koncovku. </a:t>
            </a:r>
          </a:p>
          <a:p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počítač, projektor, psací potřeby pro studenty</a:t>
            </a:r>
          </a:p>
          <a:p>
            <a:r>
              <a:rPr lang="cs-CZ" b="1" i="1" dirty="0" smtClean="0"/>
              <a:t>Poznámka:</a:t>
            </a:r>
            <a:r>
              <a:rPr lang="cs-CZ" dirty="0" smtClean="0"/>
              <a:t> Vyučující promítne probíranou látku na plátno nebo na tabuli a se studenty zopakuje látku, připomene výjimky v pravidlech. Studenti poté pracují již samostatně. Na tento DUM navazuje VY_32_INOVACE_177. </a:t>
            </a:r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Prezentace pomocí </a:t>
            </a:r>
            <a:r>
              <a:rPr lang="cs-CZ" dirty="0" err="1" smtClean="0"/>
              <a:t>Power</a:t>
            </a:r>
            <a:r>
              <a:rPr lang="cs-CZ" dirty="0" smtClean="0"/>
              <a:t> Pointu je názorná, studenti si lépe oživí probranou látku. Následně si ji mohou procvičit. Zapojení audiovizuální techniky do výuky.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n-</a:t>
            </a:r>
            <a:r>
              <a:rPr lang="cs-CZ" sz="6000" b="1" dirty="0" err="1" smtClean="0"/>
              <a:t>Deklination</a:t>
            </a:r>
            <a:r>
              <a:rPr lang="cs-CZ" sz="6000" b="1" dirty="0" smtClean="0"/>
              <a:t> 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5206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/>
              <a:t>N</a:t>
            </a:r>
            <a:r>
              <a:rPr lang="cs-CZ" sz="3200" b="1" dirty="0" smtClean="0"/>
              <a:t>-</a:t>
            </a:r>
            <a:r>
              <a:rPr lang="cs-CZ" sz="3200" b="1" dirty="0" err="1" smtClean="0"/>
              <a:t>Deklination</a:t>
            </a:r>
            <a:r>
              <a:rPr lang="cs-CZ" sz="3200" dirty="0" smtClean="0"/>
              <a:t> (dřívější označení – </a:t>
            </a:r>
            <a:r>
              <a:rPr lang="cs-CZ" sz="3200" i="1" dirty="0" smtClean="0"/>
              <a:t>slabé skloňování</a:t>
            </a:r>
            <a:r>
              <a:rPr lang="cs-CZ" sz="3200" dirty="0" smtClean="0"/>
              <a:t>) se týká pouze některých podstatných jmen </a:t>
            </a:r>
            <a:r>
              <a:rPr lang="cs-CZ" sz="3200" u="sng" dirty="0" smtClean="0"/>
              <a:t>rodu mužského</a:t>
            </a:r>
            <a:r>
              <a:rPr lang="cs-CZ" sz="3200" dirty="0" smtClean="0"/>
              <a:t>, výjimečně rodu středního (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Herz</a:t>
            </a:r>
            <a:r>
              <a:rPr lang="cs-CZ" sz="3200" dirty="0" smtClean="0"/>
              <a:t>). </a:t>
            </a:r>
          </a:p>
          <a:p>
            <a:pPr marL="0" indent="0">
              <a:buNone/>
            </a:pPr>
            <a:r>
              <a:rPr lang="cs-CZ" sz="3200" dirty="0" smtClean="0"/>
              <a:t>Většinou se jedná o </a:t>
            </a:r>
            <a:r>
              <a:rPr lang="cs-CZ" sz="3200" i="1" u="sng" dirty="0" smtClean="0"/>
              <a:t>podstatná jména životná.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64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3600" dirty="0" smtClean="0"/>
              <a:t>Pro toto skloňování je typické, že </a:t>
            </a:r>
            <a:r>
              <a:rPr lang="cs-CZ" sz="3600" u="sng" dirty="0" smtClean="0"/>
              <a:t>všechny pády jednotného čísla</a:t>
            </a:r>
            <a:r>
              <a:rPr lang="cs-CZ" sz="3600" dirty="0" smtClean="0"/>
              <a:t>, </a:t>
            </a:r>
            <a:r>
              <a:rPr lang="cs-CZ" sz="3600" u="sng" dirty="0" smtClean="0"/>
              <a:t>kromě 1. pádu</a:t>
            </a:r>
            <a:r>
              <a:rPr lang="cs-CZ" sz="3600" dirty="0" smtClean="0"/>
              <a:t>, připojují koncovku </a:t>
            </a:r>
            <a:r>
              <a:rPr lang="cs-CZ" sz="3600" b="1" dirty="0" smtClean="0"/>
              <a:t>–</a:t>
            </a:r>
            <a:r>
              <a:rPr lang="cs-CZ" sz="3600" b="1" dirty="0" err="1" smtClean="0"/>
              <a:t>en</a:t>
            </a:r>
            <a:r>
              <a:rPr lang="cs-CZ" sz="3600" b="1" dirty="0" smtClean="0"/>
              <a:t> </a:t>
            </a:r>
            <a:r>
              <a:rPr lang="cs-CZ" sz="3600" dirty="0" smtClean="0"/>
              <a:t>nebo </a:t>
            </a:r>
            <a:r>
              <a:rPr lang="cs-CZ" sz="3600" b="1" dirty="0" smtClean="0"/>
              <a:t>–n.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159466996"/>
              </p:ext>
            </p:extLst>
          </p:nvPr>
        </p:nvGraphicFramePr>
        <p:xfrm>
          <a:off x="457200" y="1600200"/>
          <a:ext cx="7467600" cy="18542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NOMINATIV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Junge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Name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 Herz</a:t>
                      </a:r>
                      <a:endParaRPr lang="cs-CZ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GENITIV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 </a:t>
                      </a:r>
                      <a:r>
                        <a:rPr lang="cs-CZ" dirty="0" err="1" smtClean="0"/>
                        <a:t>Jung</a:t>
                      </a:r>
                      <a:r>
                        <a:rPr lang="cs-CZ" b="1" dirty="0" err="1" smtClean="0"/>
                        <a:t>en</a:t>
                      </a:r>
                      <a:r>
                        <a:rPr lang="cs-CZ" b="1" dirty="0" smtClean="0"/>
                        <a:t> </a:t>
                      </a:r>
                      <a:endParaRPr lang="cs-CZ" b="1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 </a:t>
                      </a:r>
                      <a:r>
                        <a:rPr lang="cs-CZ" dirty="0" err="1" smtClean="0"/>
                        <a:t>Name</a:t>
                      </a:r>
                      <a:r>
                        <a:rPr lang="cs-CZ" b="1" dirty="0" err="1" smtClean="0"/>
                        <a:t>ns</a:t>
                      </a:r>
                      <a:endParaRPr lang="cs-CZ" b="1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 </a:t>
                      </a:r>
                      <a:r>
                        <a:rPr lang="cs-CZ" dirty="0" err="1" smtClean="0"/>
                        <a:t>Herz</a:t>
                      </a:r>
                      <a:r>
                        <a:rPr lang="cs-CZ" b="1" dirty="0" err="1" smtClean="0"/>
                        <a:t>ens</a:t>
                      </a:r>
                      <a:endParaRPr lang="cs-CZ" b="1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DATIV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dem </a:t>
                      </a:r>
                      <a:r>
                        <a:rPr lang="cs-CZ" dirty="0" err="1" smtClean="0"/>
                        <a:t>Jung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dem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Name</a:t>
                      </a:r>
                      <a:r>
                        <a:rPr lang="cs-CZ" b="1" baseline="0" dirty="0" err="1" smtClean="0"/>
                        <a:t>n</a:t>
                      </a:r>
                      <a:endParaRPr lang="cs-CZ" b="1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dem </a:t>
                      </a:r>
                      <a:r>
                        <a:rPr lang="cs-CZ" dirty="0" err="1" smtClean="0"/>
                        <a:t>Herz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AKKUSATIV</a:t>
                      </a:r>
                      <a:endParaRPr lang="cs-CZ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den </a:t>
                      </a:r>
                      <a:r>
                        <a:rPr lang="cs-CZ" dirty="0" err="1" smtClean="0"/>
                        <a:t>Jung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den </a:t>
                      </a:r>
                      <a:r>
                        <a:rPr lang="cs-CZ" dirty="0" err="1" smtClean="0"/>
                        <a:t>Name</a:t>
                      </a:r>
                      <a:r>
                        <a:rPr lang="cs-CZ" b="1" dirty="0" err="1" smtClean="0"/>
                        <a:t>n</a:t>
                      </a:r>
                      <a:endParaRPr lang="cs-CZ" b="1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das</a:t>
                      </a:r>
                      <a:r>
                        <a:rPr lang="cs-CZ" dirty="0" smtClean="0"/>
                        <a:t> Herz</a:t>
                      </a:r>
                      <a:endParaRPr lang="cs-CZ" dirty="0"/>
                    </a:p>
                  </a:txBody>
                  <a:tcPr marL="82973" marR="8297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242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gleiche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wie</a:t>
            </a:r>
            <a:r>
              <a:rPr lang="cs-CZ" dirty="0" smtClean="0"/>
              <a:t> „</a:t>
            </a:r>
            <a:r>
              <a:rPr lang="cs-CZ" b="1" u="sng" dirty="0" smtClean="0"/>
              <a:t>der </a:t>
            </a:r>
            <a:r>
              <a:rPr lang="cs-CZ" b="1" u="sng" dirty="0" err="1" smtClean="0"/>
              <a:t>Name</a:t>
            </a:r>
            <a:r>
              <a:rPr lang="cs-CZ" dirty="0" smtClean="0"/>
              <a:t>“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folgende</a:t>
            </a:r>
            <a:r>
              <a:rPr lang="cs-CZ" dirty="0" smtClean="0"/>
              <a:t> Substantiva: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der </a:t>
            </a:r>
            <a:r>
              <a:rPr lang="cs-CZ" i="1" dirty="0" err="1" smtClean="0"/>
              <a:t>Buchstabe</a:t>
            </a:r>
            <a:r>
              <a:rPr lang="cs-CZ" dirty="0"/>
              <a:t> 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der </a:t>
            </a:r>
            <a:r>
              <a:rPr lang="cs-CZ" i="1" dirty="0" err="1" smtClean="0"/>
              <a:t>Funke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/>
              <a:t>d</a:t>
            </a:r>
            <a:r>
              <a:rPr lang="cs-CZ" i="1" dirty="0" smtClean="0"/>
              <a:t>er </a:t>
            </a:r>
            <a:r>
              <a:rPr lang="cs-CZ" i="1" dirty="0" err="1" smtClean="0"/>
              <a:t>Gedanke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/>
              <a:t>d</a:t>
            </a:r>
            <a:r>
              <a:rPr lang="cs-CZ" i="1" dirty="0" smtClean="0"/>
              <a:t>er </a:t>
            </a:r>
            <a:r>
              <a:rPr lang="cs-CZ" i="1" dirty="0" err="1" smtClean="0"/>
              <a:t>Wille</a:t>
            </a:r>
            <a:endParaRPr lang="cs-CZ" i="1" dirty="0" smtClean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92020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u="sng" dirty="0" err="1" smtClean="0"/>
              <a:t>Schreiben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Sie</a:t>
            </a:r>
            <a:r>
              <a:rPr lang="cs-CZ" b="1" u="sng" dirty="0" smtClean="0"/>
              <a:t> es </a:t>
            </a:r>
            <a:r>
              <a:rPr lang="cs-CZ" b="1" u="sng" dirty="0" err="1" smtClean="0"/>
              <a:t>richtig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u="sng" dirty="0" smtClean="0"/>
              <a:t>Der </a:t>
            </a:r>
            <a:r>
              <a:rPr lang="cs-CZ" u="sng" dirty="0" err="1" smtClean="0"/>
              <a:t>gegebene</a:t>
            </a:r>
            <a:r>
              <a:rPr lang="cs-CZ" u="sng" dirty="0" smtClean="0"/>
              <a:t> Kasus </a:t>
            </a:r>
            <a:r>
              <a:rPr lang="cs-CZ" u="sng" dirty="0" err="1" smtClean="0"/>
              <a:t>kann</a:t>
            </a:r>
            <a:r>
              <a:rPr lang="cs-CZ" u="sng" dirty="0" smtClean="0"/>
              <a:t> </a:t>
            </a:r>
            <a:r>
              <a:rPr lang="cs-CZ" u="sng" dirty="0" err="1" smtClean="0"/>
              <a:t>Ihnen</a:t>
            </a:r>
            <a:r>
              <a:rPr lang="cs-CZ" u="sng" dirty="0" smtClean="0"/>
              <a:t> </a:t>
            </a:r>
            <a:r>
              <a:rPr lang="cs-CZ" u="sng" dirty="0" err="1" smtClean="0"/>
              <a:t>helfen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u="sng" dirty="0" smtClean="0"/>
              <a:t>a) der </a:t>
            </a:r>
            <a:r>
              <a:rPr lang="cs-CZ" i="1" u="sng" dirty="0" err="1" smtClean="0"/>
              <a:t>Kollege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sehe</a:t>
            </a:r>
            <a:r>
              <a:rPr lang="cs-CZ" dirty="0" smtClean="0"/>
              <a:t> (</a:t>
            </a: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Kollege</a:t>
            </a:r>
            <a:r>
              <a:rPr lang="cs-CZ" dirty="0" smtClean="0"/>
              <a:t>) __________. - AKK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Kino </a:t>
            </a:r>
            <a:r>
              <a:rPr lang="cs-CZ" dirty="0" err="1" smtClean="0"/>
              <a:t>mit</a:t>
            </a:r>
            <a:r>
              <a:rPr lang="cs-CZ" dirty="0" smtClean="0"/>
              <a:t> (</a:t>
            </a: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Kollege</a:t>
            </a:r>
            <a:r>
              <a:rPr lang="cs-CZ" dirty="0" smtClean="0"/>
              <a:t>)__________. - DAT </a:t>
            </a:r>
          </a:p>
          <a:p>
            <a:pPr marL="0" indent="0">
              <a:buNone/>
            </a:pPr>
            <a:r>
              <a:rPr lang="cs-CZ" i="1" u="sng" dirty="0" smtClean="0"/>
              <a:t>b) der </a:t>
            </a:r>
            <a:r>
              <a:rPr lang="cs-CZ" i="1" u="sng" dirty="0" err="1" smtClean="0"/>
              <a:t>Bär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(der </a:t>
            </a:r>
            <a:r>
              <a:rPr lang="cs-CZ" dirty="0" err="1" smtClean="0"/>
              <a:t>Bär</a:t>
            </a:r>
            <a:r>
              <a:rPr lang="cs-CZ" dirty="0" smtClean="0"/>
              <a:t>)__________. - DAT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Tochter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geweint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den </a:t>
            </a:r>
            <a:r>
              <a:rPr lang="cs-CZ" dirty="0" err="1" smtClean="0"/>
              <a:t>Urlaub</a:t>
            </a:r>
            <a:r>
              <a:rPr lang="cs-CZ" dirty="0" smtClean="0"/>
              <a:t> ohne (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Bär</a:t>
            </a:r>
            <a:r>
              <a:rPr lang="cs-CZ" dirty="0" smtClean="0"/>
              <a:t>)__________ </a:t>
            </a:r>
            <a:r>
              <a:rPr lang="cs-CZ" dirty="0" err="1" smtClean="0"/>
              <a:t>gefahren</a:t>
            </a:r>
            <a:r>
              <a:rPr lang="cs-CZ" dirty="0" smtClean="0"/>
              <a:t>. - AKK</a:t>
            </a:r>
          </a:p>
          <a:p>
            <a:pPr marL="0" indent="0">
              <a:buNone/>
            </a:pPr>
            <a:r>
              <a:rPr lang="cs-CZ" i="1" u="sng" dirty="0" smtClean="0"/>
              <a:t>c) der </a:t>
            </a:r>
            <a:r>
              <a:rPr lang="cs-CZ" i="1" u="sng" dirty="0" err="1" smtClean="0"/>
              <a:t>Pädagoge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(</a:t>
            </a: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Pädagoge</a:t>
            </a:r>
            <a:r>
              <a:rPr lang="cs-CZ" dirty="0" smtClean="0"/>
              <a:t>)__________ </a:t>
            </a:r>
            <a:r>
              <a:rPr lang="cs-CZ" dirty="0" err="1" smtClean="0"/>
              <a:t>bekommen</a:t>
            </a:r>
            <a:r>
              <a:rPr lang="cs-CZ" dirty="0" smtClean="0"/>
              <a:t>. - DAT</a:t>
            </a:r>
          </a:p>
          <a:p>
            <a:pPr marL="0" indent="0">
              <a:buNone/>
            </a:pPr>
            <a:r>
              <a:rPr lang="cs-CZ" dirty="0" err="1" smtClean="0"/>
              <a:t>Geh</a:t>
            </a:r>
            <a:r>
              <a:rPr lang="cs-CZ" dirty="0" smtClean="0"/>
              <a:t>, </a:t>
            </a:r>
            <a:r>
              <a:rPr lang="cs-CZ" dirty="0" err="1" smtClean="0"/>
              <a:t>bitte</a:t>
            </a:r>
            <a:r>
              <a:rPr lang="cs-CZ" dirty="0" smtClean="0"/>
              <a:t>, </a:t>
            </a:r>
            <a:r>
              <a:rPr lang="cs-CZ" dirty="0" err="1" smtClean="0"/>
              <a:t>für</a:t>
            </a:r>
            <a:r>
              <a:rPr lang="cs-CZ" dirty="0" smtClean="0"/>
              <a:t> (der </a:t>
            </a:r>
            <a:r>
              <a:rPr lang="cs-CZ" dirty="0" err="1" smtClean="0"/>
              <a:t>Pädagoge</a:t>
            </a:r>
            <a:r>
              <a:rPr lang="cs-CZ" dirty="0" smtClean="0"/>
              <a:t>)__________, </a:t>
            </a:r>
            <a:r>
              <a:rPr lang="cs-CZ" dirty="0" err="1" smtClean="0"/>
              <a:t>jemand</a:t>
            </a:r>
            <a:r>
              <a:rPr lang="cs-CZ" dirty="0" smtClean="0"/>
              <a:t> </a:t>
            </a:r>
            <a:r>
              <a:rPr lang="cs-CZ" dirty="0" err="1" smtClean="0"/>
              <a:t>wartet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. - AKK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5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Die </a:t>
            </a:r>
            <a:r>
              <a:rPr lang="cs-CZ" u="sng" dirty="0" err="1" smtClean="0"/>
              <a:t>Lösung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u="sng" dirty="0" smtClean="0"/>
              <a:t>a) der </a:t>
            </a:r>
            <a:r>
              <a:rPr lang="cs-CZ" u="sng" dirty="0" err="1" smtClean="0"/>
              <a:t>Kollege</a:t>
            </a:r>
            <a:endParaRPr lang="cs-CZ" u="sng" dirty="0" smtClean="0"/>
          </a:p>
          <a:p>
            <a:pPr marL="514350" indent="-51435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sehe</a:t>
            </a:r>
            <a:r>
              <a:rPr lang="cs-CZ" dirty="0" smtClean="0"/>
              <a:t> </a:t>
            </a:r>
            <a:r>
              <a:rPr lang="cs-CZ" dirty="0" err="1" smtClean="0"/>
              <a:t>mein</a:t>
            </a:r>
            <a:r>
              <a:rPr lang="cs-CZ" b="1" dirty="0" err="1" smtClean="0"/>
              <a:t>en</a:t>
            </a:r>
            <a:r>
              <a:rPr lang="cs-CZ" dirty="0" smtClean="0"/>
              <a:t> </a:t>
            </a:r>
            <a:r>
              <a:rPr lang="cs-CZ" dirty="0" err="1" smtClean="0"/>
              <a:t>Kollege</a:t>
            </a:r>
            <a:r>
              <a:rPr lang="cs-CZ" b="1" dirty="0" err="1" smtClean="0"/>
              <a:t>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Kino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mein</a:t>
            </a:r>
            <a:r>
              <a:rPr lang="cs-CZ" b="1" dirty="0" err="1" smtClean="0"/>
              <a:t>em</a:t>
            </a:r>
            <a:r>
              <a:rPr lang="cs-CZ" dirty="0" smtClean="0"/>
              <a:t> </a:t>
            </a:r>
            <a:r>
              <a:rPr lang="cs-CZ" dirty="0" err="1" smtClean="0"/>
              <a:t>Kollege</a:t>
            </a:r>
            <a:r>
              <a:rPr lang="cs-CZ" b="1" dirty="0" err="1" smtClean="0"/>
              <a:t>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u="sng" dirty="0" smtClean="0"/>
              <a:t>b) der </a:t>
            </a:r>
            <a:r>
              <a:rPr lang="cs-CZ" u="sng" dirty="0" err="1" smtClean="0"/>
              <a:t>Bär</a:t>
            </a:r>
            <a:endParaRPr lang="cs-CZ" u="sng" dirty="0" smtClean="0"/>
          </a:p>
          <a:p>
            <a:pPr marL="514350" indent="-51435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b="1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Bär</a:t>
            </a:r>
            <a:r>
              <a:rPr lang="cs-CZ" b="1" dirty="0" err="1" smtClean="0"/>
              <a:t>en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Tochter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geweint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den </a:t>
            </a:r>
            <a:r>
              <a:rPr lang="cs-CZ" dirty="0" err="1" smtClean="0"/>
              <a:t>Urlaub</a:t>
            </a:r>
            <a:r>
              <a:rPr lang="cs-CZ" dirty="0" smtClean="0"/>
              <a:t>  ohne </a:t>
            </a:r>
            <a:r>
              <a:rPr lang="cs-CZ" dirty="0" err="1" smtClean="0"/>
              <a:t>ihr</a:t>
            </a:r>
            <a:r>
              <a:rPr lang="cs-CZ" b="1" dirty="0" err="1" smtClean="0"/>
              <a:t>en</a:t>
            </a:r>
            <a:r>
              <a:rPr lang="cs-CZ" dirty="0" smtClean="0"/>
              <a:t> </a:t>
            </a:r>
            <a:r>
              <a:rPr lang="cs-CZ" dirty="0" err="1" smtClean="0"/>
              <a:t>Bär</a:t>
            </a:r>
            <a:r>
              <a:rPr lang="cs-CZ" b="1" dirty="0" err="1" smtClean="0"/>
              <a:t>en</a:t>
            </a:r>
            <a:r>
              <a:rPr lang="cs-CZ" dirty="0" smtClean="0"/>
              <a:t> </a:t>
            </a:r>
            <a:r>
              <a:rPr lang="cs-CZ" dirty="0" err="1" smtClean="0"/>
              <a:t>gefahren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u="sng" dirty="0" smtClean="0"/>
              <a:t>c) der </a:t>
            </a:r>
            <a:r>
              <a:rPr lang="cs-CZ" u="sng" dirty="0" err="1" smtClean="0"/>
              <a:t>Pädagoge</a:t>
            </a:r>
            <a:endParaRPr lang="cs-CZ" u="sng" dirty="0" smtClean="0"/>
          </a:p>
          <a:p>
            <a:pPr marL="514350" indent="-51435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mein</a:t>
            </a:r>
            <a:r>
              <a:rPr lang="cs-CZ" b="1" dirty="0" err="1" smtClean="0"/>
              <a:t>em</a:t>
            </a:r>
            <a:r>
              <a:rPr lang="cs-CZ" b="1" dirty="0" smtClean="0"/>
              <a:t> </a:t>
            </a:r>
            <a:r>
              <a:rPr lang="cs-CZ" dirty="0" err="1" smtClean="0"/>
              <a:t>Pädagoge</a:t>
            </a:r>
            <a:r>
              <a:rPr lang="cs-CZ" b="1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err="1" smtClean="0"/>
              <a:t>Geh</a:t>
            </a:r>
            <a:r>
              <a:rPr lang="cs-CZ" dirty="0" smtClean="0"/>
              <a:t>, </a:t>
            </a:r>
            <a:r>
              <a:rPr lang="cs-CZ" dirty="0" err="1" smtClean="0"/>
              <a:t>bitte</a:t>
            </a:r>
            <a:r>
              <a:rPr lang="cs-CZ" dirty="0" smtClean="0"/>
              <a:t>,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b="1" dirty="0" smtClean="0"/>
              <a:t>den</a:t>
            </a:r>
            <a:r>
              <a:rPr lang="cs-CZ" dirty="0" smtClean="0"/>
              <a:t> </a:t>
            </a:r>
            <a:r>
              <a:rPr lang="cs-CZ" dirty="0" err="1" smtClean="0"/>
              <a:t>Pädagoge</a:t>
            </a:r>
            <a:r>
              <a:rPr lang="cs-CZ" b="1" dirty="0" err="1" smtClean="0"/>
              <a:t>n</a:t>
            </a:r>
            <a:r>
              <a:rPr lang="cs-CZ" dirty="0" smtClean="0"/>
              <a:t>, </a:t>
            </a:r>
            <a:r>
              <a:rPr lang="cs-CZ" dirty="0" err="1" smtClean="0"/>
              <a:t>jemand</a:t>
            </a:r>
            <a:r>
              <a:rPr lang="cs-CZ" dirty="0" smtClean="0"/>
              <a:t> </a:t>
            </a:r>
            <a:r>
              <a:rPr lang="cs-CZ" dirty="0" err="1" smtClean="0"/>
              <a:t>wartet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err="1" smtClean="0"/>
              <a:t>Einige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Wörter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die</a:t>
            </a:r>
            <a:r>
              <a:rPr lang="cs-CZ" b="1" u="sng" dirty="0" smtClean="0"/>
              <a:t> nach n-</a:t>
            </a:r>
            <a:r>
              <a:rPr lang="cs-CZ" b="1" u="sng" dirty="0" err="1" smtClean="0"/>
              <a:t>Deklination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dekliniert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werden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i="1" dirty="0" err="1" smtClean="0"/>
              <a:t>Bote</a:t>
            </a:r>
            <a:r>
              <a:rPr lang="cs-CZ" i="1" dirty="0" smtClean="0"/>
              <a:t>, Erbe, </a:t>
            </a:r>
            <a:r>
              <a:rPr lang="cs-CZ" i="1" dirty="0" err="1" smtClean="0"/>
              <a:t>Gatte</a:t>
            </a:r>
            <a:r>
              <a:rPr lang="cs-CZ" i="1" dirty="0" smtClean="0"/>
              <a:t>, </a:t>
            </a:r>
            <a:r>
              <a:rPr lang="cs-CZ" i="1" dirty="0" err="1" smtClean="0"/>
              <a:t>Junge</a:t>
            </a:r>
            <a:r>
              <a:rPr lang="cs-CZ" i="1" dirty="0" smtClean="0"/>
              <a:t>, </a:t>
            </a:r>
            <a:r>
              <a:rPr lang="cs-CZ" i="1" dirty="0" err="1" smtClean="0"/>
              <a:t>Kollege</a:t>
            </a:r>
            <a:r>
              <a:rPr lang="cs-CZ" i="1" dirty="0" smtClean="0"/>
              <a:t>, </a:t>
            </a:r>
            <a:r>
              <a:rPr lang="cs-CZ" i="1" dirty="0" err="1" smtClean="0"/>
              <a:t>Kunde</a:t>
            </a:r>
            <a:r>
              <a:rPr lang="cs-CZ" i="1" dirty="0" smtClean="0"/>
              <a:t>, </a:t>
            </a:r>
            <a:r>
              <a:rPr lang="cs-CZ" i="1" dirty="0" err="1"/>
              <a:t>L</a:t>
            </a:r>
            <a:r>
              <a:rPr lang="cs-CZ" i="1" dirty="0" err="1" smtClean="0"/>
              <a:t>aie</a:t>
            </a:r>
            <a:r>
              <a:rPr lang="cs-CZ" i="1" dirty="0" smtClean="0"/>
              <a:t>, </a:t>
            </a:r>
            <a:r>
              <a:rPr lang="cs-CZ" i="1" dirty="0" err="1"/>
              <a:t>N</a:t>
            </a:r>
            <a:r>
              <a:rPr lang="cs-CZ" i="1" dirty="0" err="1" smtClean="0"/>
              <a:t>achkomme</a:t>
            </a:r>
            <a:r>
              <a:rPr lang="cs-CZ" i="1" dirty="0" smtClean="0"/>
              <a:t>, Neffe, </a:t>
            </a:r>
            <a:r>
              <a:rPr lang="cs-CZ" i="1" dirty="0" err="1" smtClean="0"/>
              <a:t>Sklave</a:t>
            </a:r>
            <a:r>
              <a:rPr lang="cs-CZ" i="1" dirty="0" smtClean="0"/>
              <a:t>, </a:t>
            </a:r>
            <a:r>
              <a:rPr lang="cs-CZ" i="1" dirty="0" err="1" smtClean="0"/>
              <a:t>Zeuge</a:t>
            </a:r>
            <a:r>
              <a:rPr lang="cs-CZ" i="1" dirty="0" smtClean="0"/>
              <a:t>…</a:t>
            </a:r>
            <a:endParaRPr lang="cs-CZ" i="1" dirty="0"/>
          </a:p>
          <a:p>
            <a:pPr marL="0" indent="0">
              <a:buNone/>
            </a:pPr>
            <a:r>
              <a:rPr lang="cs-CZ" i="1" dirty="0" err="1" smtClean="0"/>
              <a:t>Affe</a:t>
            </a:r>
            <a:r>
              <a:rPr lang="cs-CZ" i="1" dirty="0" smtClean="0"/>
              <a:t>, Bulle, </a:t>
            </a:r>
            <a:r>
              <a:rPr lang="cs-CZ" i="1" dirty="0" err="1" smtClean="0"/>
              <a:t>Falke</a:t>
            </a:r>
            <a:r>
              <a:rPr lang="cs-CZ" i="1" dirty="0" smtClean="0"/>
              <a:t>, Hase, </a:t>
            </a:r>
            <a:r>
              <a:rPr lang="cs-CZ" i="1" dirty="0" err="1" smtClean="0"/>
              <a:t>Löwe</a:t>
            </a:r>
            <a:r>
              <a:rPr lang="cs-CZ" i="1" dirty="0" smtClean="0"/>
              <a:t>, Rabe…</a:t>
            </a:r>
          </a:p>
          <a:p>
            <a:pPr marL="0" indent="0">
              <a:buNone/>
            </a:pPr>
            <a:r>
              <a:rPr lang="cs-CZ" i="1" dirty="0" err="1" smtClean="0"/>
              <a:t>Bulgare</a:t>
            </a:r>
            <a:r>
              <a:rPr lang="cs-CZ" i="1" dirty="0" smtClean="0"/>
              <a:t>, </a:t>
            </a:r>
            <a:r>
              <a:rPr lang="cs-CZ" i="1" dirty="0" err="1" smtClean="0"/>
              <a:t>Däne</a:t>
            </a:r>
            <a:r>
              <a:rPr lang="cs-CZ" i="1" dirty="0" smtClean="0"/>
              <a:t>, </a:t>
            </a:r>
            <a:r>
              <a:rPr lang="cs-CZ" i="1" dirty="0" err="1" smtClean="0"/>
              <a:t>Chinese</a:t>
            </a:r>
            <a:r>
              <a:rPr lang="cs-CZ" i="1" dirty="0" smtClean="0"/>
              <a:t>, </a:t>
            </a:r>
            <a:r>
              <a:rPr lang="cs-CZ" i="1" dirty="0" err="1" smtClean="0"/>
              <a:t>Finne</a:t>
            </a:r>
            <a:r>
              <a:rPr lang="cs-CZ" i="1" dirty="0" smtClean="0"/>
              <a:t>, </a:t>
            </a:r>
            <a:r>
              <a:rPr lang="cs-CZ" i="1" dirty="0" err="1" smtClean="0"/>
              <a:t>Franzose</a:t>
            </a:r>
            <a:r>
              <a:rPr lang="cs-CZ" i="1" dirty="0" smtClean="0"/>
              <a:t>, Pole…</a:t>
            </a:r>
          </a:p>
          <a:p>
            <a:pPr marL="0" indent="0">
              <a:buNone/>
            </a:pPr>
            <a:r>
              <a:rPr lang="cs-CZ" i="1" dirty="0" err="1" smtClean="0"/>
              <a:t>Biologe</a:t>
            </a:r>
            <a:r>
              <a:rPr lang="cs-CZ" i="1" dirty="0" smtClean="0"/>
              <a:t>, </a:t>
            </a:r>
            <a:r>
              <a:rPr lang="cs-CZ" i="1" dirty="0" err="1" smtClean="0"/>
              <a:t>Pädagoge</a:t>
            </a:r>
            <a:r>
              <a:rPr lang="cs-CZ" i="1" dirty="0" smtClean="0"/>
              <a:t>, </a:t>
            </a:r>
            <a:r>
              <a:rPr lang="cs-CZ" i="1" dirty="0" err="1" smtClean="0"/>
              <a:t>Psychologe</a:t>
            </a:r>
            <a:r>
              <a:rPr lang="cs-CZ" i="1" dirty="0" smtClean="0"/>
              <a:t>…</a:t>
            </a:r>
          </a:p>
          <a:p>
            <a:pPr marL="0" indent="0">
              <a:buNone/>
            </a:pPr>
            <a:r>
              <a:rPr lang="cs-CZ" i="1" dirty="0" err="1" smtClean="0"/>
              <a:t>Bär</a:t>
            </a:r>
            <a:r>
              <a:rPr lang="cs-CZ" i="1" dirty="0" smtClean="0"/>
              <a:t>, Christ, Fürst,  </a:t>
            </a:r>
            <a:r>
              <a:rPr lang="cs-CZ" i="1" dirty="0" err="1" smtClean="0"/>
              <a:t>Held</a:t>
            </a:r>
            <a:r>
              <a:rPr lang="cs-CZ" i="1" dirty="0" smtClean="0"/>
              <a:t>, </a:t>
            </a:r>
            <a:r>
              <a:rPr lang="cs-CZ" i="1" dirty="0" err="1" smtClean="0"/>
              <a:t>Mensch</a:t>
            </a:r>
            <a:r>
              <a:rPr lang="cs-CZ" i="1" dirty="0" smtClean="0"/>
              <a:t>, </a:t>
            </a:r>
            <a:r>
              <a:rPr lang="cs-CZ" i="1" dirty="0" err="1" smtClean="0"/>
              <a:t>Prinz</a:t>
            </a:r>
            <a:r>
              <a:rPr lang="cs-CZ" i="1" dirty="0" smtClean="0"/>
              <a:t>…</a:t>
            </a:r>
          </a:p>
          <a:p>
            <a:pPr marL="0" indent="0">
              <a:buNone/>
            </a:pPr>
            <a:r>
              <a:rPr lang="cs-CZ" i="1" dirty="0" smtClean="0"/>
              <a:t>Absolvent, </a:t>
            </a:r>
            <a:r>
              <a:rPr lang="cs-CZ" i="1" dirty="0" err="1" smtClean="0"/>
              <a:t>Präsident</a:t>
            </a:r>
            <a:r>
              <a:rPr lang="cs-CZ" i="1" dirty="0" smtClean="0"/>
              <a:t>, Referent…</a:t>
            </a:r>
          </a:p>
          <a:p>
            <a:pPr marL="0" indent="0">
              <a:buNone/>
            </a:pPr>
            <a:r>
              <a:rPr lang="cs-CZ" i="1" dirty="0" err="1" smtClean="0"/>
              <a:t>Bürokrat</a:t>
            </a:r>
            <a:r>
              <a:rPr lang="cs-CZ" i="1" dirty="0" smtClean="0"/>
              <a:t>, Demokrat, </a:t>
            </a:r>
            <a:r>
              <a:rPr lang="cs-CZ" i="1" dirty="0" err="1" smtClean="0"/>
              <a:t>Kandidat</a:t>
            </a:r>
            <a:r>
              <a:rPr lang="cs-CZ" i="1" dirty="0" smtClean="0"/>
              <a:t>…</a:t>
            </a:r>
          </a:p>
          <a:p>
            <a:pPr marL="0" indent="0">
              <a:buNone/>
            </a:pPr>
            <a:r>
              <a:rPr lang="cs-CZ" i="1" dirty="0" smtClean="0"/>
              <a:t>Agronom, Astronom, </a:t>
            </a:r>
            <a:r>
              <a:rPr lang="cs-CZ" i="1" dirty="0" err="1" smtClean="0"/>
              <a:t>Ökonom</a:t>
            </a:r>
            <a:r>
              <a:rPr lang="cs-CZ" i="1" dirty="0" smtClean="0"/>
              <a:t>…</a:t>
            </a:r>
          </a:p>
          <a:p>
            <a:pPr marL="0" indent="0">
              <a:buNone/>
            </a:pPr>
            <a:r>
              <a:rPr lang="cs-CZ" i="1" dirty="0" err="1" smtClean="0"/>
              <a:t>Philosoph</a:t>
            </a:r>
            <a:r>
              <a:rPr lang="cs-CZ" i="1" dirty="0" smtClean="0"/>
              <a:t>, Pilot, Chirurg, </a:t>
            </a:r>
            <a:r>
              <a:rPr lang="cs-CZ" i="1" dirty="0" err="1" smtClean="0"/>
              <a:t>Katholik</a:t>
            </a:r>
            <a:r>
              <a:rPr lang="cs-CZ" i="1" dirty="0" smtClean="0"/>
              <a:t>, Doktorand…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85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400" dirty="0"/>
              <a:t>DALLAPIAZZA, Rosa-Maria, VON JAN, Eduard, BLÜGGEL, Beate, SCHÜMANN, Anja: </a:t>
            </a:r>
            <a:r>
              <a:rPr lang="cs-CZ" sz="1400" i="1" dirty="0" err="1"/>
              <a:t>Tangram</a:t>
            </a:r>
            <a:r>
              <a:rPr lang="cs-CZ" sz="1400" i="1" dirty="0"/>
              <a:t> </a:t>
            </a:r>
            <a:r>
              <a:rPr lang="cs-CZ" sz="1400" i="1" dirty="0" err="1"/>
              <a:t>aktuell</a:t>
            </a:r>
            <a:r>
              <a:rPr lang="cs-CZ" sz="1400" i="1" dirty="0"/>
              <a:t> 3, </a:t>
            </a:r>
            <a:r>
              <a:rPr lang="cs-CZ" sz="1400" i="1" dirty="0" err="1"/>
              <a:t>Lektion</a:t>
            </a:r>
            <a:r>
              <a:rPr lang="cs-CZ" sz="1400" i="1" dirty="0"/>
              <a:t> 5-8, </a:t>
            </a:r>
            <a:r>
              <a:rPr lang="cs-CZ" sz="1400" i="1" dirty="0" err="1"/>
              <a:t>Kursbuch</a:t>
            </a:r>
            <a:r>
              <a:rPr lang="cs-CZ" sz="1400" i="1" dirty="0"/>
              <a:t> + </a:t>
            </a:r>
            <a:r>
              <a:rPr lang="cs-CZ" sz="1400" i="1" dirty="0" err="1"/>
              <a:t>Arbeitsbuch</a:t>
            </a:r>
            <a:r>
              <a:rPr lang="cs-CZ" sz="1400" i="1" dirty="0"/>
              <a:t>, </a:t>
            </a:r>
            <a:r>
              <a:rPr lang="cs-CZ" sz="1400" dirty="0"/>
              <a:t>Max </a:t>
            </a:r>
            <a:r>
              <a:rPr lang="cs-CZ" sz="1400" dirty="0" err="1"/>
              <a:t>Hueber</a:t>
            </a:r>
            <a:r>
              <a:rPr lang="cs-CZ" sz="1400" dirty="0"/>
              <a:t> </a:t>
            </a:r>
            <a:r>
              <a:rPr lang="cs-CZ" sz="1400" dirty="0" err="1"/>
              <a:t>Verlagl</a:t>
            </a:r>
            <a:r>
              <a:rPr lang="cs-CZ" sz="1400" dirty="0"/>
              <a:t>, </a:t>
            </a:r>
            <a:r>
              <a:rPr lang="cs-CZ" sz="1400" dirty="0" err="1"/>
              <a:t>Ismaning</a:t>
            </a:r>
            <a:r>
              <a:rPr lang="cs-CZ" sz="1400" dirty="0"/>
              <a:t>, </a:t>
            </a:r>
            <a:r>
              <a:rPr lang="cs-CZ" sz="1400" dirty="0" err="1"/>
              <a:t>Deutschland</a:t>
            </a:r>
            <a:r>
              <a:rPr lang="cs-CZ" sz="1400" dirty="0"/>
              <a:t>, 2006, ISBN 3-19-001819-7.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DUBOVÁ, Jarmila: </a:t>
            </a:r>
            <a:r>
              <a:rPr lang="cs-CZ" sz="1400" i="1" dirty="0"/>
              <a:t>Němčina – přehled středoškolské gramatiky, </a:t>
            </a:r>
            <a:r>
              <a:rPr lang="cs-CZ" sz="1400" dirty="0"/>
              <a:t>nakladatelství Petra </a:t>
            </a:r>
            <a:r>
              <a:rPr lang="cs-CZ" sz="1400" dirty="0" err="1"/>
              <a:t>Velanová</a:t>
            </a:r>
            <a:r>
              <a:rPr lang="cs-CZ" sz="1400" dirty="0"/>
              <a:t>, Třebíč, 2009, ISBN 978-80-86873-09-1.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4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159</TotalTime>
  <Words>464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n-Deklination </vt:lpstr>
      <vt:lpstr>Prezentace aplikace PowerPoint</vt:lpstr>
      <vt:lpstr>Prezentace aplikace PowerPoint</vt:lpstr>
      <vt:lpstr>Prezentace aplikace PowerPoint</vt:lpstr>
      <vt:lpstr>Prezentace aplikace PowerPoint</vt:lpstr>
      <vt:lpstr>Schreiben Sie es richtig Der gegebene Kasus kann Ihnen helfen</vt:lpstr>
      <vt:lpstr>Die Lösung</vt:lpstr>
      <vt:lpstr>Prezentace aplikace PowerPoint</vt:lpstr>
      <vt:lpstr>Použitá literatura</vt:lpstr>
    </vt:vector>
  </TitlesOfParts>
  <Company>spst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Pávková</dc:creator>
  <cp:lastModifiedBy>Jiří Veselý</cp:lastModifiedBy>
  <cp:revision>16</cp:revision>
  <dcterms:created xsi:type="dcterms:W3CDTF">2013-11-18T08:12:17Z</dcterms:created>
  <dcterms:modified xsi:type="dcterms:W3CDTF">2014-03-03T21:47:54Z</dcterms:modified>
</cp:coreProperties>
</file>