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sldIdLst>
    <p:sldId id="277" r:id="rId2"/>
    <p:sldId id="256" r:id="rId3"/>
    <p:sldId id="271" r:id="rId4"/>
    <p:sldId id="272" r:id="rId5"/>
    <p:sldId id="275" r:id="rId6"/>
    <p:sldId id="273" r:id="rId7"/>
    <p:sldId id="276" r:id="rId8"/>
    <p:sldId id="278" r:id="rId9"/>
    <p:sldId id="26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0C2C-4797-422B-850E-A7C12BBAF413}" type="datetimeFigureOut">
              <a:rPr lang="cs-CZ" smtClean="0"/>
              <a:t>30. 10. 2014</a:t>
            </a:fld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90933FA-F990-40A2-ABC9-3A435369D14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0C2C-4797-422B-850E-A7C12BBAF413}" type="datetimeFigureOut">
              <a:rPr lang="cs-CZ" smtClean="0"/>
              <a:t>30. 10. 2014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90933FA-F990-40A2-ABC9-3A435369D14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0C2C-4797-422B-850E-A7C12BBAF413}" type="datetimeFigureOut">
              <a:rPr lang="cs-CZ" smtClean="0"/>
              <a:t>30. 10. 2014</a:t>
            </a:fld>
            <a:endParaRPr lang="cs-CZ" dirty="0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933FA-F990-40A2-ABC9-3A435369D140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0C2C-4797-422B-850E-A7C12BBAF413}" type="datetimeFigureOut">
              <a:rPr lang="cs-CZ" smtClean="0"/>
              <a:t>30. 10. 2014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933FA-F990-40A2-ABC9-3A435369D14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0C2C-4797-422B-850E-A7C12BBAF413}" type="datetimeFigureOut">
              <a:rPr lang="cs-CZ" smtClean="0"/>
              <a:t>30. 10. 2014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90933FA-F990-40A2-ABC9-3A435369D140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0C2C-4797-422B-850E-A7C12BBAF413}" type="datetimeFigureOut">
              <a:rPr lang="cs-CZ" smtClean="0"/>
              <a:t>30. 10. 2014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933FA-F990-40A2-ABC9-3A435369D14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0C2C-4797-422B-850E-A7C12BBAF413}" type="datetimeFigureOut">
              <a:rPr lang="cs-CZ" smtClean="0"/>
              <a:t>30. 10. 2014</a:t>
            </a:fld>
            <a:endParaRPr lang="cs-CZ" dirty="0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933FA-F990-40A2-ABC9-3A435369D14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0C2C-4797-422B-850E-A7C12BBAF413}" type="datetimeFigureOut">
              <a:rPr lang="cs-CZ" smtClean="0"/>
              <a:t>30. 10. 2014</a:t>
            </a:fld>
            <a:endParaRPr lang="cs-CZ" dirty="0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933FA-F990-40A2-ABC9-3A435369D14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0C2C-4797-422B-850E-A7C12BBAF413}" type="datetimeFigureOut">
              <a:rPr lang="cs-CZ" smtClean="0"/>
              <a:t>30. 10. 2014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933FA-F990-40A2-ABC9-3A435369D140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0C2C-4797-422B-850E-A7C12BBAF413}" type="datetimeFigureOut">
              <a:rPr lang="cs-CZ" smtClean="0"/>
              <a:t>30. 10. 2014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933FA-F990-40A2-ABC9-3A435369D14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90C2C-4797-422B-850E-A7C12BBAF413}" type="datetimeFigureOut">
              <a:rPr lang="cs-CZ" smtClean="0"/>
              <a:t>30. 10. 2014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933FA-F990-40A2-ABC9-3A435369D14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B690C2C-4797-422B-850E-A7C12BBAF413}" type="datetimeFigureOut">
              <a:rPr lang="cs-CZ" smtClean="0"/>
              <a:t>30. 10. 2014</a:t>
            </a:fld>
            <a:endParaRPr lang="cs-CZ" dirty="0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90933FA-F990-40A2-ABC9-3A435369D140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John_galsworthy.jpg?uselang=cs" TargetMode="External"/><Relationship Id="rId2" Type="http://schemas.openxmlformats.org/officeDocument/2006/relationships/hyperlink" Target="http://commons.wikimedia.org/wiki/File:George_Bernard_Shaw_1934-12-06.jpg?uselang=c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ommons.wikimedia.org/wiki/File:VirginiaWoolf.jpg?uselang=cs" TargetMode="External"/><Relationship Id="rId4" Type="http://schemas.openxmlformats.org/officeDocument/2006/relationships/hyperlink" Target="http://commons.wikimedia.org/wiki/File:Jamesjoyce_tuohy-ohne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972098"/>
            <a:ext cx="8686800" cy="4758730"/>
          </a:xfrm>
        </p:spPr>
        <p:txBody>
          <a:bodyPr>
            <a:normAutofit fontScale="55000" lnSpcReduction="20000"/>
          </a:bodyPr>
          <a:lstStyle/>
          <a:p>
            <a:pPr marL="0">
              <a:lnSpc>
                <a:spcPct val="120000"/>
              </a:lnSpc>
              <a:spcBef>
                <a:spcPts val="0"/>
              </a:spcBef>
            </a:pPr>
            <a:r>
              <a:rPr lang="cs-CZ" altLang="cs-CZ" b="1" i="1" dirty="0"/>
              <a:t>Datum</a:t>
            </a:r>
            <a:r>
              <a:rPr lang="cs-CZ" altLang="cs-CZ" dirty="0"/>
              <a:t>: </a:t>
            </a:r>
            <a:r>
              <a:rPr lang="cs-CZ" altLang="cs-CZ" dirty="0" smtClean="0"/>
              <a:t>16. </a:t>
            </a:r>
            <a:r>
              <a:rPr lang="cs-CZ" altLang="cs-CZ" dirty="0"/>
              <a:t>9. 2013</a:t>
            </a:r>
          </a:p>
          <a:p>
            <a:pPr marL="0">
              <a:lnSpc>
                <a:spcPct val="120000"/>
              </a:lnSpc>
              <a:spcBef>
                <a:spcPts val="0"/>
              </a:spcBef>
            </a:pPr>
            <a:r>
              <a:rPr lang="cs-CZ" altLang="cs-CZ" b="1" i="1" dirty="0"/>
              <a:t>Projekt:</a:t>
            </a:r>
            <a:r>
              <a:rPr lang="cs-CZ" altLang="cs-CZ" b="1" dirty="0"/>
              <a:t> </a:t>
            </a:r>
            <a:r>
              <a:rPr lang="cs-CZ" altLang="cs-CZ" dirty="0"/>
              <a:t>Kvalitní výuka</a:t>
            </a:r>
            <a:endParaRPr lang="cs-CZ" altLang="cs-CZ" b="1" i="1" dirty="0"/>
          </a:p>
          <a:p>
            <a:pPr marL="0">
              <a:lnSpc>
                <a:spcPct val="120000"/>
              </a:lnSpc>
              <a:spcBef>
                <a:spcPts val="0"/>
              </a:spcBef>
            </a:pPr>
            <a:r>
              <a:rPr lang="cs-CZ" altLang="cs-CZ" b="1" i="1" dirty="0"/>
              <a:t>Registrační číslo:</a:t>
            </a:r>
            <a:r>
              <a:rPr lang="cs-CZ" altLang="cs-CZ" b="1" dirty="0"/>
              <a:t> </a:t>
            </a:r>
            <a:r>
              <a:rPr lang="cs-CZ" altLang="cs-CZ" dirty="0"/>
              <a:t>CZ.1.07/1.5.00/34.0731</a:t>
            </a:r>
            <a:endParaRPr lang="cs-CZ" altLang="cs-CZ" b="1" i="1" dirty="0"/>
          </a:p>
          <a:p>
            <a:pPr marL="0">
              <a:lnSpc>
                <a:spcPct val="120000"/>
              </a:lnSpc>
              <a:spcBef>
                <a:spcPts val="0"/>
              </a:spcBef>
            </a:pPr>
            <a:r>
              <a:rPr lang="cs-CZ" altLang="cs-CZ" b="1" i="1" dirty="0"/>
              <a:t>Číslo DUM:</a:t>
            </a:r>
            <a:r>
              <a:rPr lang="cs-CZ" altLang="cs-CZ" b="1" dirty="0"/>
              <a:t> </a:t>
            </a:r>
            <a:r>
              <a:rPr lang="cs-CZ" altLang="cs-CZ" dirty="0" smtClean="0"/>
              <a:t>VY_32_INOVACE_287</a:t>
            </a:r>
            <a:endParaRPr lang="cs-CZ" altLang="cs-CZ" dirty="0"/>
          </a:p>
          <a:p>
            <a:pPr marL="0">
              <a:lnSpc>
                <a:spcPct val="120000"/>
              </a:lnSpc>
              <a:spcBef>
                <a:spcPts val="0"/>
              </a:spcBef>
            </a:pPr>
            <a:r>
              <a:rPr lang="cs-CZ" altLang="cs-CZ" b="1" i="1" dirty="0" smtClean="0"/>
              <a:t>Licence</a:t>
            </a:r>
            <a:r>
              <a:rPr lang="cs-CZ" altLang="cs-CZ" dirty="0"/>
              <a:t>: CC BY-NC-SA 3.0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altLang="cs-CZ" b="1" dirty="0"/>
              <a:t>	</a:t>
            </a:r>
            <a:endParaRPr lang="cs-CZ" altLang="cs-CZ" b="1" i="1" dirty="0"/>
          </a:p>
          <a:p>
            <a:pPr marL="0">
              <a:lnSpc>
                <a:spcPct val="120000"/>
              </a:lnSpc>
              <a:spcBef>
                <a:spcPts val="0"/>
              </a:spcBef>
            </a:pPr>
            <a:r>
              <a:rPr lang="cs-CZ" altLang="cs-CZ" b="1" i="1" dirty="0"/>
              <a:t>Jméno autora:</a:t>
            </a:r>
            <a:r>
              <a:rPr lang="cs-CZ" altLang="cs-CZ" b="1" dirty="0"/>
              <a:t> </a:t>
            </a:r>
            <a:r>
              <a:rPr lang="cs-CZ" altLang="cs-CZ" dirty="0"/>
              <a:t>Mgr. Jana Hávová</a:t>
            </a:r>
          </a:p>
          <a:p>
            <a:pPr marL="0">
              <a:lnSpc>
                <a:spcPct val="120000"/>
              </a:lnSpc>
              <a:spcBef>
                <a:spcPts val="0"/>
              </a:spcBef>
            </a:pPr>
            <a:r>
              <a:rPr lang="cs-CZ" altLang="cs-CZ" b="1" i="1" dirty="0"/>
              <a:t>Škola</a:t>
            </a:r>
            <a:r>
              <a:rPr lang="cs-CZ" altLang="cs-CZ" i="1" dirty="0"/>
              <a:t>: </a:t>
            </a:r>
            <a:r>
              <a:rPr lang="cs-CZ" altLang="cs-CZ" dirty="0"/>
              <a:t>Střední uměleckoprůmyslová škola Jihlava-</a:t>
            </a:r>
            <a:r>
              <a:rPr lang="cs-CZ" altLang="cs-CZ" dirty="0" err="1"/>
              <a:t>Helenín</a:t>
            </a:r>
            <a:endParaRPr lang="cs-CZ" altLang="cs-CZ" dirty="0"/>
          </a:p>
          <a:p>
            <a:pPr marL="0">
              <a:lnSpc>
                <a:spcPct val="120000"/>
              </a:lnSpc>
              <a:spcBef>
                <a:spcPts val="0"/>
              </a:spcBef>
            </a:pPr>
            <a:r>
              <a:rPr lang="cs-CZ" altLang="cs-CZ" b="1" i="1" dirty="0" smtClean="0"/>
              <a:t>Název </a:t>
            </a:r>
            <a:r>
              <a:rPr lang="cs-CZ" altLang="cs-CZ" b="1" i="1" dirty="0"/>
              <a:t>práce:</a:t>
            </a:r>
            <a:r>
              <a:rPr lang="cs-CZ" altLang="cs-CZ" b="1" dirty="0"/>
              <a:t> </a:t>
            </a:r>
            <a:r>
              <a:rPr lang="cs-CZ" altLang="cs-CZ" b="1" dirty="0" smtClean="0"/>
              <a:t>Anglická </a:t>
            </a:r>
            <a:r>
              <a:rPr lang="cs-CZ" altLang="cs-CZ" b="1" dirty="0"/>
              <a:t>literatura 1. poloviny 20. století</a:t>
            </a:r>
            <a:endParaRPr lang="cs-CZ" altLang="cs-CZ" b="1" i="1" dirty="0"/>
          </a:p>
          <a:p>
            <a:pPr marL="0">
              <a:lnSpc>
                <a:spcPct val="120000"/>
              </a:lnSpc>
              <a:spcBef>
                <a:spcPts val="0"/>
              </a:spcBef>
            </a:pPr>
            <a:r>
              <a:rPr lang="cs-CZ" altLang="cs-CZ" b="1" i="1" dirty="0"/>
              <a:t>Předmět</a:t>
            </a:r>
            <a:r>
              <a:rPr lang="cs-CZ" altLang="cs-CZ" i="1" dirty="0"/>
              <a:t>:</a:t>
            </a:r>
            <a:r>
              <a:rPr lang="cs-CZ" altLang="cs-CZ" dirty="0"/>
              <a:t> český jazyk a literatura</a:t>
            </a:r>
            <a:endParaRPr lang="cs-CZ" altLang="cs-CZ" b="1" i="1" dirty="0"/>
          </a:p>
          <a:p>
            <a:pPr marL="0">
              <a:lnSpc>
                <a:spcPct val="120000"/>
              </a:lnSpc>
              <a:spcBef>
                <a:spcPts val="0"/>
              </a:spcBef>
            </a:pPr>
            <a:r>
              <a:rPr lang="cs-CZ" altLang="cs-CZ" b="1" i="1" dirty="0"/>
              <a:t>Ročník:</a:t>
            </a:r>
            <a:r>
              <a:rPr lang="cs-CZ" altLang="cs-CZ" b="1" dirty="0"/>
              <a:t> </a:t>
            </a:r>
            <a:r>
              <a:rPr lang="cs-CZ" altLang="cs-CZ" dirty="0"/>
              <a:t>3.</a:t>
            </a:r>
            <a:endParaRPr lang="cs-CZ" altLang="cs-CZ" b="1" i="1" dirty="0"/>
          </a:p>
          <a:p>
            <a:pPr marL="0">
              <a:lnSpc>
                <a:spcPct val="120000"/>
              </a:lnSpc>
              <a:spcBef>
                <a:spcPts val="0"/>
              </a:spcBef>
            </a:pPr>
            <a:r>
              <a:rPr lang="cs-CZ" altLang="cs-CZ" b="1" i="1" dirty="0"/>
              <a:t>Časová dotace</a:t>
            </a:r>
            <a:r>
              <a:rPr lang="cs-CZ" altLang="cs-CZ" i="1" dirty="0"/>
              <a:t>:</a:t>
            </a:r>
            <a:r>
              <a:rPr lang="cs-CZ" altLang="cs-CZ" dirty="0"/>
              <a:t> 30 minut</a:t>
            </a:r>
            <a:endParaRPr lang="cs-CZ" altLang="cs-CZ" b="1" i="1" dirty="0"/>
          </a:p>
          <a:p>
            <a:pPr marL="0">
              <a:lnSpc>
                <a:spcPct val="120000"/>
              </a:lnSpc>
              <a:spcBef>
                <a:spcPts val="0"/>
              </a:spcBef>
            </a:pPr>
            <a:r>
              <a:rPr lang="cs-CZ" altLang="cs-CZ" b="1" i="1" dirty="0"/>
              <a:t>Vzdělávací cíl</a:t>
            </a:r>
            <a:r>
              <a:rPr lang="cs-CZ" altLang="cs-CZ" i="1" dirty="0"/>
              <a:t>:</a:t>
            </a:r>
            <a:r>
              <a:rPr lang="cs-CZ" altLang="cs-CZ" dirty="0"/>
              <a:t> Žák se seznámí s hlavními představiteli </a:t>
            </a:r>
            <a:r>
              <a:rPr lang="cs-CZ" altLang="cs-CZ" dirty="0" smtClean="0"/>
              <a:t>anglické </a:t>
            </a:r>
            <a:r>
              <a:rPr lang="cs-CZ" altLang="cs-CZ" dirty="0"/>
              <a:t>literatury tohoto </a:t>
            </a:r>
            <a:r>
              <a:rPr lang="cs-CZ" altLang="cs-CZ" dirty="0" smtClean="0"/>
              <a:t>období</a:t>
            </a:r>
            <a:r>
              <a:rPr lang="cs-CZ" altLang="cs-CZ" dirty="0"/>
              <a:t>, je schopen rozebrat dílo </a:t>
            </a:r>
            <a:r>
              <a:rPr lang="cs-CZ" altLang="cs-CZ" dirty="0" err="1" smtClean="0"/>
              <a:t>Pygmalion</a:t>
            </a:r>
            <a:r>
              <a:rPr lang="cs-CZ" altLang="cs-CZ" dirty="0" smtClean="0"/>
              <a:t>.</a:t>
            </a:r>
            <a:endParaRPr lang="cs-CZ" altLang="cs-CZ" dirty="0"/>
          </a:p>
          <a:p>
            <a:pPr marL="0">
              <a:lnSpc>
                <a:spcPct val="120000"/>
              </a:lnSpc>
              <a:spcBef>
                <a:spcPts val="0"/>
              </a:spcBef>
            </a:pPr>
            <a:r>
              <a:rPr lang="cs-CZ" altLang="cs-CZ" b="1" i="1" dirty="0"/>
              <a:t>Pomůcky</a:t>
            </a:r>
            <a:r>
              <a:rPr lang="cs-CZ" altLang="cs-CZ" i="1" dirty="0"/>
              <a:t>:</a:t>
            </a:r>
            <a:r>
              <a:rPr lang="cs-CZ" altLang="cs-CZ" dirty="0"/>
              <a:t> ICT technika, projektor</a:t>
            </a:r>
            <a:endParaRPr lang="cs-CZ" altLang="cs-CZ" b="1" i="1" dirty="0"/>
          </a:p>
          <a:p>
            <a:pPr marL="0">
              <a:lnSpc>
                <a:spcPct val="120000"/>
              </a:lnSpc>
              <a:spcBef>
                <a:spcPts val="0"/>
              </a:spcBef>
            </a:pPr>
            <a:r>
              <a:rPr lang="cs-CZ" altLang="cs-CZ" b="1" i="1" dirty="0"/>
              <a:t>Inovace: </a:t>
            </a:r>
            <a:r>
              <a:rPr lang="cs-CZ" altLang="cs-CZ" dirty="0"/>
              <a:t>Zapojení audiovizuální techniky do výuky. </a:t>
            </a:r>
            <a:endParaRPr lang="cs-CZ" dirty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6096000" cy="149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3587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3179439"/>
          </a:xfrm>
        </p:spPr>
        <p:txBody>
          <a:bodyPr/>
          <a:lstStyle/>
          <a:p>
            <a:r>
              <a:rPr lang="cs-CZ" dirty="0" smtClean="0"/>
              <a:t>Anglická literatura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5301208"/>
            <a:ext cx="6400800" cy="870992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3">
                    <a:lumMod val="75000"/>
                  </a:schemeClr>
                </a:solidFill>
                <a:latin typeface="+mn-lt"/>
              </a:rPr>
              <a:t>1. poloviny 20. století</a:t>
            </a:r>
            <a:endParaRPr lang="cs-CZ" sz="3200" b="1" dirty="0">
              <a:solidFill>
                <a:schemeClr val="accent3">
                  <a:lumMod val="7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9433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cap="none" dirty="0" smtClean="0"/>
              <a:t>George Bernard Shaw </a:t>
            </a:r>
            <a:r>
              <a:rPr lang="cs-CZ" dirty="0" smtClean="0"/>
              <a:t>(1856–1950)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04800" y="1772816"/>
            <a:ext cx="4915272" cy="4551784"/>
          </a:xfrm>
        </p:spPr>
        <p:txBody>
          <a:bodyPr/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angl. </a:t>
            </a: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dramatik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Nobelova cena za literaturu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zakladatel nového žánru – tzv.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sociální diskuzní komedie</a:t>
            </a:r>
          </a:p>
          <a:p>
            <a:pPr lvl="1"/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důraz není kladen na příběh, ale na </a:t>
            </a:r>
            <a:r>
              <a:rPr lang="cs-CZ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debatu, diskuzi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která ukazuje hlavní myšlenku hry z různých úhlů pohledu</a:t>
            </a:r>
            <a:endParaRPr lang="cs-CZ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5436096" y="1600200"/>
            <a:ext cx="3555504" cy="47244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628800"/>
            <a:ext cx="3573289" cy="4724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9815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4294967295"/>
          </p:nvPr>
        </p:nvSpPr>
        <p:spPr>
          <a:xfrm>
            <a:off x="179512" y="620688"/>
            <a:ext cx="8784976" cy="6121425"/>
          </a:xfrm>
        </p:spPr>
        <p:txBody>
          <a:bodyPr>
            <a:normAutofit/>
          </a:bodyPr>
          <a:lstStyle/>
          <a:p>
            <a:r>
              <a:rPr lang="cs-CZ" i="1" dirty="0" smtClean="0">
                <a:solidFill>
                  <a:schemeClr val="accent1">
                    <a:lumMod val="75000"/>
                  </a:schemeClr>
                </a:solidFill>
              </a:rPr>
              <a:t>Pygmalion</a:t>
            </a:r>
            <a:endParaRPr lang="cs-CZ" b="1" i="1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cs-CZ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drama, sociální diskuzní komedie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inspirace – antická báje o sochaři Pygmalionovi, který se zamiloval do sochy a nechal ji oživit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profesor fonetiky </a:t>
            </a:r>
            <a:r>
              <a:rPr lang="cs-CZ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Henry Higgins </a:t>
            </a:r>
            <a:r>
              <a:rPr lang="cs-C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cs-CZ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plukovník Pickering</a:t>
            </a:r>
            <a:r>
              <a:rPr lang="cs-C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se vsadí, že:</a:t>
            </a:r>
          </a:p>
          <a:p>
            <a:pPr lvl="2"/>
            <a:r>
              <a:rPr lang="cs-C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Higgins během půl roku převychová prostou květinářku </a:t>
            </a:r>
            <a:r>
              <a:rPr lang="cs-CZ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Lízu Doolitlovou</a:t>
            </a:r>
            <a:r>
              <a:rPr lang="cs-C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která mluví londýnskou hantýrkou, a udělá z ní dámu z vyšší společnosti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Líza se naučí správnou výslovnost i pravidla slušného chování; získává </a:t>
            </a:r>
            <a:r>
              <a:rPr lang="cs-CZ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sebevědomí</a:t>
            </a:r>
            <a:r>
              <a:rPr lang="cs-C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uvědomuje si vlastní cenu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zfilmováno – muzikál </a:t>
            </a:r>
            <a:r>
              <a:rPr lang="cs-CZ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My Fair Lady </a:t>
            </a:r>
            <a:r>
              <a:rPr lang="cs-C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A. Hepburn</a:t>
            </a:r>
            <a:endParaRPr lang="cs-CZ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3361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cap="none" dirty="0"/>
              <a:t>John </a:t>
            </a:r>
            <a:r>
              <a:rPr lang="cs-CZ" b="1" cap="none" dirty="0" err="1" smtClean="0"/>
              <a:t>Galsworthy</a:t>
            </a:r>
            <a:r>
              <a:rPr lang="cs-CZ" b="1" cap="none" dirty="0" smtClean="0"/>
              <a:t> (1867–1933)</a:t>
            </a:r>
            <a:endParaRPr lang="cs-CZ" cap="non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627240" cy="4724400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angl</a:t>
            </a:r>
            <a:r>
              <a:rPr lang="cs-CZ" dirty="0"/>
              <a:t>. prozaik</a:t>
            </a:r>
          </a:p>
          <a:p>
            <a:r>
              <a:rPr lang="cs-CZ" dirty="0"/>
              <a:t>autor realistických románů</a:t>
            </a:r>
          </a:p>
          <a:p>
            <a:r>
              <a:rPr lang="cs-CZ" b="1" i="1" dirty="0">
                <a:solidFill>
                  <a:schemeClr val="accent1">
                    <a:lumMod val="50000"/>
                  </a:schemeClr>
                </a:solidFill>
              </a:rPr>
              <a:t>Sága rodu Forsythů</a:t>
            </a:r>
          </a:p>
          <a:p>
            <a:pPr lvl="1"/>
            <a:r>
              <a:rPr lang="cs-CZ" dirty="0"/>
              <a:t>příběh čtyř generací anglické rodiny z vyšší vrstvy</a:t>
            </a:r>
          </a:p>
          <a:p>
            <a:pPr lvl="1"/>
            <a:r>
              <a:rPr lang="cs-CZ" dirty="0"/>
              <a:t>zfilmováno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436096" y="1600200"/>
            <a:ext cx="3555504" cy="47244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556792"/>
            <a:ext cx="3563680" cy="4796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4266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cap="none" dirty="0"/>
              <a:t>James </a:t>
            </a:r>
            <a:r>
              <a:rPr lang="cs-CZ" b="1" cap="none" dirty="0" err="1"/>
              <a:t>Joyce</a:t>
            </a:r>
            <a:r>
              <a:rPr lang="cs-CZ" b="1" cap="none" dirty="0"/>
              <a:t> </a:t>
            </a:r>
            <a:r>
              <a:rPr lang="cs-CZ" b="1" cap="none" dirty="0" smtClean="0"/>
              <a:t>(1882–1941)</a:t>
            </a:r>
            <a:endParaRPr lang="cs-CZ" cap="non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1520" y="1600200"/>
            <a:ext cx="4320480" cy="4724400"/>
          </a:xfrm>
        </p:spPr>
        <p:txBody>
          <a:bodyPr/>
          <a:lstStyle/>
          <a:p>
            <a:r>
              <a:rPr lang="cs-CZ" dirty="0" smtClean="0"/>
              <a:t>irský spisovatel</a:t>
            </a:r>
          </a:p>
          <a:p>
            <a:r>
              <a:rPr lang="cs-CZ" dirty="0" smtClean="0"/>
              <a:t>autor </a:t>
            </a:r>
            <a:r>
              <a:rPr lang="cs-CZ" b="1" dirty="0" smtClean="0"/>
              <a:t>experimentální</a:t>
            </a:r>
            <a:r>
              <a:rPr lang="cs-CZ" dirty="0" smtClean="0"/>
              <a:t> prózy</a:t>
            </a:r>
          </a:p>
          <a:p>
            <a:pPr lvl="1"/>
            <a:r>
              <a:rPr lang="cs-CZ" dirty="0" smtClean="0"/>
              <a:t>metoda proudu vědomí</a:t>
            </a:r>
          </a:p>
          <a:p>
            <a:pPr lvl="1"/>
            <a:r>
              <a:rPr lang="cs-CZ" dirty="0" smtClean="0"/>
              <a:t>filmová technika</a:t>
            </a:r>
          </a:p>
          <a:p>
            <a:r>
              <a:rPr lang="cs-CZ" b="1" i="1" dirty="0" smtClean="0">
                <a:solidFill>
                  <a:schemeClr val="accent1">
                    <a:lumMod val="50000"/>
                  </a:schemeClr>
                </a:solidFill>
              </a:rPr>
              <a:t>Odysseus</a:t>
            </a:r>
            <a:r>
              <a:rPr lang="cs-CZ" dirty="0" smtClean="0"/>
              <a:t> – experimentální román</a:t>
            </a:r>
          </a:p>
          <a:p>
            <a:pPr lvl="1"/>
            <a:r>
              <a:rPr lang="cs-CZ" dirty="0" smtClean="0"/>
              <a:t>popis jednoho dne v Dublinu (cca 700 stran)</a:t>
            </a:r>
          </a:p>
          <a:p>
            <a:pPr lvl="1"/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580112" y="1596721"/>
            <a:ext cx="2940719" cy="4246635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628799"/>
            <a:ext cx="3444775" cy="4214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422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cap="none" dirty="0"/>
              <a:t>Virginia </a:t>
            </a:r>
            <a:r>
              <a:rPr lang="cs-CZ" b="1" cap="none" dirty="0" smtClean="0"/>
              <a:t>Woolfová </a:t>
            </a:r>
            <a:r>
              <a:rPr lang="cs-CZ" b="1" dirty="0" smtClean="0"/>
              <a:t>(</a:t>
            </a:r>
            <a:r>
              <a:rPr lang="cs-CZ" b="1" cap="none" dirty="0" smtClean="0"/>
              <a:t>1882–1941</a:t>
            </a:r>
            <a:r>
              <a:rPr lang="cs-CZ" b="1" cap="none" dirty="0"/>
              <a:t>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anglická </a:t>
            </a:r>
            <a:r>
              <a:rPr lang="cs-CZ" dirty="0"/>
              <a:t>prozaička</a:t>
            </a:r>
          </a:p>
          <a:p>
            <a:r>
              <a:rPr lang="cs-CZ" dirty="0"/>
              <a:t>autorka </a:t>
            </a:r>
            <a:r>
              <a:rPr lang="cs-CZ" b="1" dirty="0"/>
              <a:t>experimentální</a:t>
            </a:r>
            <a:r>
              <a:rPr lang="cs-CZ" dirty="0"/>
              <a:t> prózy </a:t>
            </a:r>
            <a:endParaRPr lang="cs-CZ" dirty="0" smtClean="0"/>
          </a:p>
          <a:p>
            <a:pPr lvl="1"/>
            <a:r>
              <a:rPr lang="cs-CZ" dirty="0" smtClean="0"/>
              <a:t>vnímání </a:t>
            </a:r>
            <a:r>
              <a:rPr lang="cs-CZ" dirty="0"/>
              <a:t>času a </a:t>
            </a:r>
            <a:r>
              <a:rPr lang="cs-CZ" dirty="0" smtClean="0"/>
              <a:t>prostoru</a:t>
            </a:r>
            <a:endParaRPr lang="cs-CZ" dirty="0"/>
          </a:p>
          <a:p>
            <a:r>
              <a:rPr lang="cs-CZ" b="1" i="1" dirty="0">
                <a:solidFill>
                  <a:schemeClr val="accent1">
                    <a:lumMod val="50000"/>
                  </a:schemeClr>
                </a:solidFill>
              </a:rPr>
              <a:t>Paní Dallowayová</a:t>
            </a:r>
          </a:p>
          <a:p>
            <a:r>
              <a:rPr lang="cs-CZ" b="1" i="1" dirty="0">
                <a:solidFill>
                  <a:schemeClr val="accent1">
                    <a:lumMod val="50000"/>
                  </a:schemeClr>
                </a:solidFill>
              </a:rPr>
              <a:t>K majáku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88024" y="1600200"/>
            <a:ext cx="3776685" cy="47244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412776"/>
            <a:ext cx="3776685" cy="5161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9450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none" dirty="0" smtClean="0"/>
              <a:t>Použitá literatura:</a:t>
            </a:r>
            <a:endParaRPr lang="cs-CZ" cap="none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z="2400" dirty="0"/>
              <a:t>Andree, Lukáš a kol. </a:t>
            </a:r>
            <a:r>
              <a:rPr lang="cs-CZ" altLang="cs-CZ" sz="2400" i="1" dirty="0"/>
              <a:t>Literatura pro 3. ročník středních škol. Učebnice. Zkrácená verze.</a:t>
            </a:r>
            <a:r>
              <a:rPr lang="cs-CZ" altLang="cs-CZ" sz="2400" dirty="0"/>
              <a:t> </a:t>
            </a:r>
            <a:r>
              <a:rPr lang="cs-CZ" altLang="cs-CZ" sz="2400" dirty="0" err="1"/>
              <a:t>Didaktis</a:t>
            </a:r>
            <a:r>
              <a:rPr lang="cs-CZ" altLang="cs-CZ" sz="2400" dirty="0"/>
              <a:t>: Brno, 2012</a:t>
            </a:r>
            <a:r>
              <a:rPr lang="cs-CZ" altLang="cs-CZ" sz="2400" dirty="0" smtClean="0"/>
              <a:t>.</a:t>
            </a:r>
          </a:p>
          <a:p>
            <a:endParaRPr lang="cs-CZ" altLang="cs-CZ" sz="2400" dirty="0"/>
          </a:p>
          <a:p>
            <a:r>
              <a:rPr lang="cs-CZ" altLang="cs-CZ" sz="2400" dirty="0"/>
              <a:t>Hánová, Eva a kol. </a:t>
            </a:r>
            <a:r>
              <a:rPr lang="cs-CZ" altLang="cs-CZ" sz="2400" i="1" dirty="0"/>
              <a:t>Odmaturuj z literatury.</a:t>
            </a:r>
            <a:r>
              <a:rPr lang="cs-CZ" altLang="cs-CZ" sz="2400" dirty="0"/>
              <a:t> </a:t>
            </a:r>
            <a:r>
              <a:rPr lang="cs-CZ" altLang="cs-CZ" sz="2400" dirty="0" err="1"/>
              <a:t>Didaktis</a:t>
            </a:r>
            <a:r>
              <a:rPr lang="cs-CZ" altLang="cs-CZ" sz="2400" dirty="0"/>
              <a:t>: Brno, 2002.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99475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none" dirty="0" smtClean="0"/>
              <a:t>Zdroje obrázků</a:t>
            </a:r>
            <a:endParaRPr lang="cs-CZ" cap="non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87206"/>
          </a:xfrm>
        </p:spPr>
        <p:txBody>
          <a:bodyPr>
            <a:normAutofit/>
          </a:bodyPr>
          <a:lstStyle/>
          <a:p>
            <a:r>
              <a:rPr lang="cs-CZ" sz="2400" dirty="0" smtClean="0"/>
              <a:t>G. B. Shaw. Public Domain</a:t>
            </a:r>
            <a:r>
              <a:rPr lang="cs-CZ" sz="2400" dirty="0"/>
              <a:t>, </a:t>
            </a:r>
            <a:r>
              <a:rPr lang="cs-CZ" sz="2400" dirty="0">
                <a:hlinkClick r:id="rId2"/>
              </a:rPr>
              <a:t>http://</a:t>
            </a:r>
            <a:r>
              <a:rPr lang="cs-CZ" sz="2400" dirty="0" smtClean="0">
                <a:hlinkClick r:id="rId2"/>
              </a:rPr>
              <a:t>commons.wikimedia.org/wiki/File:George_Bernard_Shaw_1934-12-06.jpg?uselang=</a:t>
            </a:r>
            <a:r>
              <a:rPr lang="cs-CZ" sz="2400" dirty="0" err="1" smtClean="0">
                <a:hlinkClick r:id="rId2"/>
              </a:rPr>
              <a:t>cs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J. </a:t>
            </a:r>
            <a:r>
              <a:rPr lang="cs-CZ" sz="2400" dirty="0" err="1" smtClean="0"/>
              <a:t>Galsworthy</a:t>
            </a:r>
            <a:r>
              <a:rPr lang="cs-CZ" sz="2400" dirty="0" smtClean="0"/>
              <a:t>. Public </a:t>
            </a:r>
            <a:r>
              <a:rPr lang="cs-CZ" sz="2400" dirty="0" err="1" smtClean="0"/>
              <a:t>Domain</a:t>
            </a:r>
            <a:r>
              <a:rPr lang="cs-CZ" sz="2400" dirty="0"/>
              <a:t>, </a:t>
            </a:r>
            <a:r>
              <a:rPr lang="cs-CZ" sz="2400" dirty="0">
                <a:hlinkClick r:id="rId3"/>
              </a:rPr>
              <a:t>http://</a:t>
            </a:r>
            <a:r>
              <a:rPr lang="cs-CZ" sz="2400" dirty="0" smtClean="0">
                <a:hlinkClick r:id="rId3"/>
              </a:rPr>
              <a:t>commons.wikimedia.org/wiki/</a:t>
            </a:r>
            <a:r>
              <a:rPr lang="cs-CZ" sz="2400" dirty="0" err="1" smtClean="0">
                <a:hlinkClick r:id="rId3"/>
              </a:rPr>
              <a:t>File:John_galsworthy.jpg?uselang</a:t>
            </a:r>
            <a:r>
              <a:rPr lang="cs-CZ" sz="2400" dirty="0" smtClean="0">
                <a:hlinkClick r:id="rId3"/>
              </a:rPr>
              <a:t>=</a:t>
            </a:r>
            <a:r>
              <a:rPr lang="cs-CZ" sz="2400" dirty="0" err="1" smtClean="0">
                <a:hlinkClick r:id="rId3"/>
              </a:rPr>
              <a:t>cs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J. </a:t>
            </a:r>
            <a:r>
              <a:rPr lang="cs-CZ" sz="2400" dirty="0" err="1" smtClean="0"/>
              <a:t>Joyce</a:t>
            </a:r>
            <a:r>
              <a:rPr lang="cs-CZ" sz="2400" dirty="0" smtClean="0"/>
              <a:t>. Public </a:t>
            </a:r>
            <a:r>
              <a:rPr lang="cs-CZ" sz="2400" dirty="0" err="1" smtClean="0"/>
              <a:t>Domain</a:t>
            </a:r>
            <a:r>
              <a:rPr lang="cs-CZ" sz="2400" dirty="0"/>
              <a:t>, </a:t>
            </a:r>
            <a:r>
              <a:rPr lang="cs-CZ" sz="2400" dirty="0">
                <a:hlinkClick r:id="rId4"/>
              </a:rPr>
              <a:t>http://</a:t>
            </a:r>
            <a:r>
              <a:rPr lang="cs-CZ" sz="2400" dirty="0" smtClean="0">
                <a:hlinkClick r:id="rId4"/>
              </a:rPr>
              <a:t>commons.wikimedia.org/wiki/</a:t>
            </a:r>
            <a:r>
              <a:rPr lang="cs-CZ" sz="2400" dirty="0" err="1" smtClean="0">
                <a:hlinkClick r:id="rId4"/>
              </a:rPr>
              <a:t>File:Jamesjoyce_tuohy-ohne.jpg?uselang</a:t>
            </a:r>
            <a:r>
              <a:rPr lang="cs-CZ" sz="2400" dirty="0" smtClean="0">
                <a:hlinkClick r:id="rId4"/>
              </a:rPr>
              <a:t>=</a:t>
            </a:r>
            <a:r>
              <a:rPr lang="cs-CZ" sz="2400" dirty="0" err="1" smtClean="0">
                <a:hlinkClick r:id="rId4"/>
              </a:rPr>
              <a:t>cs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G. Ch. </a:t>
            </a:r>
            <a:r>
              <a:rPr lang="cs-CZ" sz="2400" dirty="0" err="1" smtClean="0"/>
              <a:t>Beresford</a:t>
            </a:r>
            <a:r>
              <a:rPr lang="cs-CZ" sz="2400" dirty="0"/>
              <a:t>: </a:t>
            </a:r>
            <a:r>
              <a:rPr lang="cs-CZ" sz="2400" dirty="0" err="1"/>
              <a:t>Portrait</a:t>
            </a:r>
            <a:r>
              <a:rPr lang="cs-CZ" sz="2400" dirty="0"/>
              <a:t> </a:t>
            </a:r>
            <a:r>
              <a:rPr lang="cs-CZ" sz="2400" dirty="0" err="1"/>
              <a:t>of</a:t>
            </a:r>
            <a:r>
              <a:rPr lang="cs-CZ" sz="2400" dirty="0"/>
              <a:t> Virginia </a:t>
            </a:r>
            <a:r>
              <a:rPr lang="cs-CZ" sz="2400" dirty="0" err="1"/>
              <a:t>Woolf</a:t>
            </a:r>
            <a:r>
              <a:rPr lang="cs-CZ" sz="2400" dirty="0" smtClean="0"/>
              <a:t>. Public </a:t>
            </a:r>
            <a:r>
              <a:rPr lang="cs-CZ" sz="2400" dirty="0" err="1" smtClean="0"/>
              <a:t>Domain</a:t>
            </a:r>
            <a:r>
              <a:rPr lang="cs-CZ" sz="2400" dirty="0"/>
              <a:t>, </a:t>
            </a:r>
            <a:r>
              <a:rPr lang="cs-CZ" sz="2400" dirty="0">
                <a:hlinkClick r:id="rId5"/>
              </a:rPr>
              <a:t>http://</a:t>
            </a:r>
            <a:r>
              <a:rPr lang="cs-CZ" sz="2400" dirty="0" smtClean="0">
                <a:hlinkClick r:id="rId5"/>
              </a:rPr>
              <a:t>commons.wikimedia.org/wiki/</a:t>
            </a:r>
            <a:r>
              <a:rPr lang="cs-CZ" sz="2400" dirty="0" err="1" smtClean="0">
                <a:hlinkClick r:id="rId5"/>
              </a:rPr>
              <a:t>File:VirginiaWoolf.jpg?uselang</a:t>
            </a:r>
            <a:r>
              <a:rPr lang="cs-CZ" sz="2400" dirty="0" smtClean="0">
                <a:hlinkClick r:id="rId5"/>
              </a:rPr>
              <a:t>=</a:t>
            </a:r>
            <a:r>
              <a:rPr lang="cs-CZ" sz="2400" dirty="0" err="1" smtClean="0">
                <a:hlinkClick r:id="rId5"/>
              </a:rPr>
              <a:t>cs</a:t>
            </a:r>
            <a:r>
              <a:rPr lang="cs-CZ" sz="24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9837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603</TotalTime>
  <Words>329</Words>
  <Application>Microsoft Office PowerPoint</Application>
  <PresentationFormat>Předvádění na obrazovce (4:3)</PresentationFormat>
  <Paragraphs>59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Prezentace aplikace PowerPoint</vt:lpstr>
      <vt:lpstr>Anglická literatura</vt:lpstr>
      <vt:lpstr>George Bernard Shaw (1856–1950)</vt:lpstr>
      <vt:lpstr>Prezentace aplikace PowerPoint</vt:lpstr>
      <vt:lpstr>John Galsworthy (1867–1933)</vt:lpstr>
      <vt:lpstr>James Joyce (1882–1941)</vt:lpstr>
      <vt:lpstr>Virginia Woolfová (1882–1941)</vt:lpstr>
      <vt:lpstr>Použitá literatura:</vt:lpstr>
      <vt:lpstr>Zdroje obrázků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</dc:creator>
  <cp:lastModifiedBy>Jana</cp:lastModifiedBy>
  <cp:revision>51</cp:revision>
  <dcterms:created xsi:type="dcterms:W3CDTF">2013-09-04T16:06:51Z</dcterms:created>
  <dcterms:modified xsi:type="dcterms:W3CDTF">2014-10-30T17:13:25Z</dcterms:modified>
</cp:coreProperties>
</file>