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2"/>
  </p:notesMasterIdLst>
  <p:sldIdLst>
    <p:sldId id="273" r:id="rId2"/>
    <p:sldId id="256" r:id="rId3"/>
    <p:sldId id="258" r:id="rId4"/>
    <p:sldId id="313" r:id="rId5"/>
    <p:sldId id="309" r:id="rId6"/>
    <p:sldId id="314" r:id="rId7"/>
    <p:sldId id="315" r:id="rId8"/>
    <p:sldId id="316" r:id="rId9"/>
    <p:sldId id="317" r:id="rId10"/>
    <p:sldId id="27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3130A3-9224-4E2C-809E-F0E99941774C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37E921-6F74-4422-8252-CC3EE5A2FB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72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17.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8. 2013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VY_32_INOVACE_207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</a:t>
            </a: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Hlavní a spádové přímky v rovině v </a:t>
            </a:r>
            <a:r>
              <a:rPr lang="cs-CZ" sz="1200" dirty="0" err="1" smtClean="0">
                <a:solidFill>
                  <a:schemeClr val="tx2"/>
                </a:solidFill>
                <a:cs typeface="Arial" pitchFamily="34" charset="0"/>
              </a:rPr>
              <a:t>Mongeově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 promítání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Technické kreslení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1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použití hlavních a spádových přímek v rovině v </a:t>
            </a:r>
            <a:r>
              <a:rPr lang="cs-CZ" sz="1200" dirty="0" err="1" smtClean="0">
                <a:solidFill>
                  <a:schemeClr val="tx2"/>
                </a:solidFill>
                <a:cs typeface="Arial" pitchFamily="34" charset="0"/>
              </a:rPr>
              <a:t>Mongeově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 promítání.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 rýsovací potřeby, sešit.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rýsují do sešitu dle zadání.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620688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8134672" cy="19272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dirty="0" smtClean="0">
                <a:cs typeface="Arial" pitchFamily="34" charset="0"/>
              </a:rPr>
              <a:t>Hlavní a spádové Přímky </a:t>
            </a:r>
            <a:r>
              <a:rPr lang="cs-CZ" sz="4800" dirty="0">
                <a:cs typeface="Arial" pitchFamily="34" charset="0"/>
              </a:rPr>
              <a:t>v rovině </a:t>
            </a:r>
            <a:endParaRPr lang="cs-CZ" sz="4800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 smtClean="0"/>
              <a:t>Hlavní přímka </a:t>
            </a:r>
            <a:r>
              <a:rPr lang="cs-CZ" sz="2800" dirty="0"/>
              <a:t>v </a:t>
            </a:r>
            <a:r>
              <a:rPr lang="cs-CZ" sz="2800" dirty="0" smtClean="0"/>
              <a:t>rovině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Spádová přímka </a:t>
            </a:r>
            <a:r>
              <a:rPr lang="cs-CZ" sz="2800" dirty="0"/>
              <a:t>v rovině 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94" t="16923" r="26153" b="18077"/>
          <a:stretch/>
        </p:blipFill>
        <p:spPr bwMode="auto">
          <a:xfrm>
            <a:off x="3676706" y="1988840"/>
            <a:ext cx="5359790" cy="4754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Hlavní přímka v rovině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876800"/>
          </a:xfrm>
        </p:spPr>
        <p:txBody>
          <a:bodyPr/>
          <a:lstStyle/>
          <a:p>
            <a:r>
              <a:rPr lang="cs-CZ" sz="2800" dirty="0"/>
              <a:t>hlavní přímka roviny leží v této rovině a je rovnoběžná s její </a:t>
            </a:r>
            <a:r>
              <a:rPr lang="cs-CZ" sz="2800" dirty="0" smtClean="0"/>
              <a:t>stopou</a:t>
            </a:r>
          </a:p>
          <a:p>
            <a:pPr lvl="1"/>
            <a:endParaRPr lang="cs-CZ" i="1" baseline="30000" dirty="0" smtClean="0"/>
          </a:p>
          <a:p>
            <a:pPr lvl="1"/>
            <a:r>
              <a:rPr lang="cs-CZ" i="1" baseline="30000" dirty="0" smtClean="0"/>
              <a:t>1</a:t>
            </a:r>
            <a:r>
              <a:rPr lang="cs-CZ" i="1" dirty="0" smtClean="0"/>
              <a:t>h … </a:t>
            </a:r>
            <a:r>
              <a:rPr lang="cs-CZ" dirty="0" smtClean="0"/>
              <a:t>hlavní přímka první osnovy</a:t>
            </a:r>
          </a:p>
          <a:p>
            <a:pPr lvl="1"/>
            <a:r>
              <a:rPr lang="cs-CZ" i="1" baseline="30000" dirty="0" smtClean="0"/>
              <a:t>2</a:t>
            </a:r>
            <a:r>
              <a:rPr lang="cs-CZ" i="1" dirty="0" smtClean="0"/>
              <a:t>h … </a:t>
            </a:r>
            <a:r>
              <a:rPr lang="cs-CZ" dirty="0" smtClean="0"/>
              <a:t>hlavní přímka druhé osnovy</a:t>
            </a:r>
            <a:endParaRPr lang="cs-CZ" baseline="30000" dirty="0" smtClean="0"/>
          </a:p>
          <a:p>
            <a:pPr marL="547687" lvl="2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i="1" dirty="0" smtClean="0">
                <a:sym typeface="Symbol"/>
              </a:rPr>
              <a:t>  </a:t>
            </a:r>
            <a:r>
              <a:rPr lang="cs-CZ" i="1" dirty="0" smtClean="0"/>
              <a:t>         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910450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Hlavní přímka v rovině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876800"/>
          </a:xfrm>
        </p:spPr>
        <p:txBody>
          <a:bodyPr/>
          <a:lstStyle/>
          <a:p>
            <a:r>
              <a:rPr lang="cs-CZ" sz="2800" dirty="0" smtClean="0"/>
              <a:t>rozlišujeme:</a:t>
            </a:r>
          </a:p>
          <a:p>
            <a:pPr lvl="1"/>
            <a:r>
              <a:rPr lang="cs-CZ" sz="2400" dirty="0" smtClean="0"/>
              <a:t>hlavní přímky první osnovy </a:t>
            </a:r>
            <a:r>
              <a:rPr lang="cs-CZ" sz="2400" i="1" baseline="30000" dirty="0" smtClean="0"/>
              <a:t>1</a:t>
            </a:r>
            <a:r>
              <a:rPr lang="cs-CZ" sz="2400" i="1" dirty="0" smtClean="0"/>
              <a:t>h</a:t>
            </a:r>
            <a:endParaRPr lang="cs-CZ" sz="2400" dirty="0" smtClean="0"/>
          </a:p>
          <a:p>
            <a:pPr lvl="2"/>
            <a:r>
              <a:rPr lang="cs-CZ" sz="2000" dirty="0" smtClean="0"/>
              <a:t>rovnoběžné s půdorysnou stopou</a:t>
            </a:r>
          </a:p>
          <a:p>
            <a:pPr lvl="2"/>
            <a:r>
              <a:rPr lang="cs-CZ" sz="2000" dirty="0" smtClean="0"/>
              <a:t>vodorovné (horizontální)</a:t>
            </a:r>
          </a:p>
          <a:p>
            <a:pPr lvl="1"/>
            <a:r>
              <a:rPr lang="cs-CZ" sz="2400" dirty="0"/>
              <a:t>hlavní přímky druhé </a:t>
            </a:r>
            <a:r>
              <a:rPr lang="cs-CZ" sz="2400" dirty="0" smtClean="0"/>
              <a:t>osnovy </a:t>
            </a:r>
            <a:r>
              <a:rPr lang="cs-CZ" sz="2400" i="1" baseline="30000" dirty="0" smtClean="0"/>
              <a:t>2</a:t>
            </a:r>
            <a:r>
              <a:rPr lang="cs-CZ" sz="2400" i="1" dirty="0" smtClean="0"/>
              <a:t>h</a:t>
            </a:r>
            <a:endParaRPr lang="cs-CZ" sz="2400" dirty="0" smtClean="0"/>
          </a:p>
          <a:p>
            <a:pPr lvl="2"/>
            <a:r>
              <a:rPr lang="cs-CZ" sz="2000" dirty="0" smtClean="0"/>
              <a:t>rovnoběžné s nárysnou stopou</a:t>
            </a:r>
          </a:p>
          <a:p>
            <a:pPr lvl="2"/>
            <a:r>
              <a:rPr lang="cs-CZ" sz="2000" dirty="0" err="1" smtClean="0"/>
              <a:t>průčelné</a:t>
            </a:r>
            <a:r>
              <a:rPr lang="cs-CZ" sz="2000" dirty="0" smtClean="0"/>
              <a:t> (frontální)</a:t>
            </a:r>
          </a:p>
          <a:p>
            <a:pPr marL="547687" lvl="2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i="1" dirty="0" smtClean="0">
                <a:sym typeface="Symbol"/>
              </a:rPr>
              <a:t>  </a:t>
            </a:r>
            <a:r>
              <a:rPr lang="cs-CZ" i="1" dirty="0" smtClean="0"/>
              <a:t>         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4876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Hlavní přímka v rovině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876800"/>
          </a:xfrm>
        </p:spPr>
        <p:txBody>
          <a:bodyPr/>
          <a:lstStyle/>
          <a:p>
            <a:pPr marL="182563" lvl="2">
              <a:buSzPct val="85000"/>
            </a:pPr>
            <a:r>
              <a:rPr lang="cs-CZ" sz="2800" dirty="0" smtClean="0"/>
              <a:t>každým </a:t>
            </a:r>
            <a:r>
              <a:rPr lang="cs-CZ" sz="2800" dirty="0"/>
              <a:t>bodem v rovině (pokud není rovnoběžná s osou x) prochází jedna vodorovná a jedna </a:t>
            </a:r>
            <a:r>
              <a:rPr lang="cs-CZ" sz="2800" dirty="0" err="1"/>
              <a:t>průčelná</a:t>
            </a:r>
            <a:r>
              <a:rPr lang="cs-CZ" sz="2800" dirty="0"/>
              <a:t> hlavní přímka</a:t>
            </a:r>
          </a:p>
          <a:p>
            <a:pPr lvl="2"/>
            <a:endParaRPr lang="cs-CZ" sz="2400" dirty="0"/>
          </a:p>
          <a:p>
            <a:pPr lvl="2"/>
            <a:endParaRPr lang="cs-CZ" sz="2000" dirty="0"/>
          </a:p>
          <a:p>
            <a:pPr marL="0" indent="0">
              <a:buNone/>
            </a:pPr>
            <a:r>
              <a:rPr lang="cs-CZ" i="1" dirty="0" smtClean="0">
                <a:sym typeface="Symbol"/>
              </a:rPr>
              <a:t>  </a:t>
            </a:r>
            <a:r>
              <a:rPr lang="cs-CZ" i="1" dirty="0" smtClean="0"/>
              <a:t>          </a:t>
            </a:r>
            <a:endParaRPr lang="cs-CZ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12" t="20193" r="23701" b="15192"/>
          <a:stretch/>
        </p:blipFill>
        <p:spPr bwMode="auto">
          <a:xfrm>
            <a:off x="1887328" y="2588319"/>
            <a:ext cx="5369344" cy="4225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085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25" t="18655" r="28029" b="18846"/>
          <a:stretch/>
        </p:blipFill>
        <p:spPr bwMode="auto">
          <a:xfrm>
            <a:off x="4028398" y="2097360"/>
            <a:ext cx="5008098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Spádová přímka v rovině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876800"/>
          </a:xfrm>
        </p:spPr>
        <p:txBody>
          <a:bodyPr/>
          <a:lstStyle/>
          <a:p>
            <a:r>
              <a:rPr lang="cs-CZ" sz="2800" dirty="0" smtClean="0"/>
              <a:t>spádová přímka </a:t>
            </a:r>
            <a:r>
              <a:rPr lang="cs-CZ" sz="2800" dirty="0"/>
              <a:t>roviny </a:t>
            </a:r>
            <a:r>
              <a:rPr lang="cs-CZ" sz="2800" dirty="0" smtClean="0"/>
              <a:t>je její přímka kolmá ke stopě</a:t>
            </a:r>
          </a:p>
          <a:p>
            <a:pPr lvl="1"/>
            <a:endParaRPr lang="cs-CZ" i="1" baseline="30000" dirty="0" smtClean="0"/>
          </a:p>
          <a:p>
            <a:pPr lvl="1"/>
            <a:r>
              <a:rPr lang="cs-CZ" i="1" baseline="30000" dirty="0" smtClean="0"/>
              <a:t>1</a:t>
            </a:r>
            <a:r>
              <a:rPr lang="cs-CZ" i="1" dirty="0" smtClean="0"/>
              <a:t>s … </a:t>
            </a:r>
            <a:r>
              <a:rPr lang="cs-CZ" dirty="0" smtClean="0"/>
              <a:t>spádová přímka první osnovy</a:t>
            </a:r>
          </a:p>
          <a:p>
            <a:pPr lvl="1"/>
            <a:r>
              <a:rPr lang="cs-CZ" i="1" baseline="30000" dirty="0" smtClean="0"/>
              <a:t>2</a:t>
            </a:r>
            <a:r>
              <a:rPr lang="cs-CZ" i="1" dirty="0" smtClean="0"/>
              <a:t>s … </a:t>
            </a:r>
            <a:r>
              <a:rPr lang="cs-CZ" dirty="0" smtClean="0"/>
              <a:t>spádová přímka druhé osnovy</a:t>
            </a:r>
            <a:endParaRPr lang="cs-CZ" baseline="30000" dirty="0" smtClean="0"/>
          </a:p>
          <a:p>
            <a:pPr marL="547687" lvl="2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i="1" dirty="0" smtClean="0">
                <a:sym typeface="Symbol"/>
              </a:rPr>
              <a:t>  </a:t>
            </a:r>
            <a:r>
              <a:rPr lang="cs-CZ" i="1" dirty="0" smtClean="0"/>
              <a:t>         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184992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Spádová přímka v rovině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876800"/>
          </a:xfrm>
        </p:spPr>
        <p:txBody>
          <a:bodyPr/>
          <a:lstStyle/>
          <a:p>
            <a:r>
              <a:rPr lang="cs-CZ" sz="2800" dirty="0" smtClean="0"/>
              <a:t>rozlišujeme:</a:t>
            </a:r>
          </a:p>
          <a:p>
            <a:pPr lvl="1"/>
            <a:r>
              <a:rPr lang="cs-CZ" sz="2400" dirty="0" smtClean="0"/>
              <a:t>spádové přímky první osnovy </a:t>
            </a:r>
            <a:r>
              <a:rPr lang="cs-CZ" sz="2400" i="1" baseline="30000" dirty="0" smtClean="0"/>
              <a:t>1</a:t>
            </a:r>
            <a:r>
              <a:rPr lang="cs-CZ" sz="2400" i="1" dirty="0" smtClean="0"/>
              <a:t>s</a:t>
            </a:r>
            <a:endParaRPr lang="cs-CZ" sz="2400" dirty="0" smtClean="0"/>
          </a:p>
          <a:p>
            <a:pPr lvl="2"/>
            <a:r>
              <a:rPr lang="cs-CZ" sz="2000" dirty="0" smtClean="0"/>
              <a:t>kolmé na  půdorysnou stopu</a:t>
            </a:r>
          </a:p>
          <a:p>
            <a:pPr lvl="1"/>
            <a:r>
              <a:rPr lang="cs-CZ" sz="2400" dirty="0" smtClean="0"/>
              <a:t>spádové přímky </a:t>
            </a:r>
            <a:r>
              <a:rPr lang="cs-CZ" sz="2400" dirty="0"/>
              <a:t>druhé </a:t>
            </a:r>
            <a:r>
              <a:rPr lang="cs-CZ" sz="2400" dirty="0" smtClean="0"/>
              <a:t>osnovy </a:t>
            </a:r>
            <a:r>
              <a:rPr lang="cs-CZ" sz="2400" i="1" baseline="30000" dirty="0" smtClean="0"/>
              <a:t>2</a:t>
            </a:r>
            <a:r>
              <a:rPr lang="cs-CZ" sz="2400" i="1" dirty="0" smtClean="0"/>
              <a:t>s</a:t>
            </a:r>
            <a:endParaRPr lang="cs-CZ" sz="2400" dirty="0" smtClean="0"/>
          </a:p>
          <a:p>
            <a:pPr lvl="2"/>
            <a:r>
              <a:rPr lang="cs-CZ" sz="2000" dirty="0" smtClean="0"/>
              <a:t>kolmé na nárysnou stopu</a:t>
            </a:r>
          </a:p>
          <a:p>
            <a:pPr marL="547687" lvl="2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i="1" dirty="0" smtClean="0">
                <a:sym typeface="Symbol"/>
              </a:rPr>
              <a:t>  </a:t>
            </a:r>
            <a:r>
              <a:rPr lang="cs-CZ" i="1" dirty="0" smtClean="0"/>
              <a:t>         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91708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Spádová přímka v rovině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91" t="20577" r="23702" b="11346"/>
          <a:stretch/>
        </p:blipFill>
        <p:spPr bwMode="auto">
          <a:xfrm>
            <a:off x="1204087" y="1221732"/>
            <a:ext cx="6735826" cy="5519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2279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</a:rPr>
              <a:t>doc. dr. MENŠÍK, Miroslav; prof. ing. KOCHMAN, Josef; prof. ing. arch. SCHMIDT, Otakar. </a:t>
            </a:r>
            <a:r>
              <a:rPr lang="cs-CZ" i="1" dirty="0">
                <a:solidFill>
                  <a:schemeClr val="tx2"/>
                </a:solidFill>
              </a:rPr>
              <a:t>Technické kreslení pro I. a II. ročník středních uměleckoprůmyslových škol</a:t>
            </a:r>
            <a:r>
              <a:rPr lang="cs-CZ" dirty="0">
                <a:solidFill>
                  <a:schemeClr val="tx2"/>
                </a:solidFill>
              </a:rPr>
              <a:t>. Praha: Státní pedagogické nakladatelství, n. p., 1967, ISBN neuvedeno.</a:t>
            </a:r>
            <a:r>
              <a:rPr lang="cs-CZ" dirty="0"/>
              <a:t> </a:t>
            </a:r>
            <a:endParaRPr lang="cs-CZ" dirty="0" smtClean="0"/>
          </a:p>
          <a:p>
            <a:pPr>
              <a:spcAft>
                <a:spcPts val="0"/>
              </a:spcAft>
            </a:pPr>
            <a:endParaRPr lang="cs-CZ" dirty="0"/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</a:rPr>
              <a:t>Ing. </a:t>
            </a:r>
            <a:r>
              <a:rPr lang="cs-CZ" dirty="0">
                <a:solidFill>
                  <a:schemeClr val="tx2"/>
                </a:solidFill>
              </a:rPr>
              <a:t>ŠVERCL, Josef. </a:t>
            </a:r>
            <a:r>
              <a:rPr lang="cs-CZ" i="1" dirty="0">
                <a:solidFill>
                  <a:schemeClr val="tx2"/>
                </a:solidFill>
              </a:rPr>
              <a:t>Technické kreslení a deskriptivní geometrie pro školu a praxi</a:t>
            </a:r>
            <a:r>
              <a:rPr lang="cs-CZ" dirty="0">
                <a:solidFill>
                  <a:schemeClr val="tx2"/>
                </a:solidFill>
              </a:rPr>
              <a:t>. Praha: NAKLADATELSTVÍ SCIENTIA, spol. s r. o., 2003, ISBN 80-7183-297-9. 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1753</TotalTime>
  <Words>283</Words>
  <Application>Microsoft Office PowerPoint</Application>
  <PresentationFormat>Předvádění na obrazovce (4:3)</PresentationFormat>
  <Paragraphs>73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jemnost (2)</vt:lpstr>
      <vt:lpstr>Prezentace aplikace PowerPoint</vt:lpstr>
      <vt:lpstr>Hlavní a spádové Přímky v rovině </vt:lpstr>
      <vt:lpstr>Obsah</vt:lpstr>
      <vt:lpstr> Hlavní přímka v rovině </vt:lpstr>
      <vt:lpstr> Hlavní přímka v rovině </vt:lpstr>
      <vt:lpstr> Hlavní přímka v rovině </vt:lpstr>
      <vt:lpstr> Spádová přímka v rovině </vt:lpstr>
      <vt:lpstr> Spádová přímka v rovině </vt:lpstr>
      <vt:lpstr> Spádová přímka v rovině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129</cp:revision>
  <dcterms:created xsi:type="dcterms:W3CDTF">2012-11-03T21:54:35Z</dcterms:created>
  <dcterms:modified xsi:type="dcterms:W3CDTF">2014-03-24T09:19:58Z</dcterms:modified>
</cp:coreProperties>
</file>