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878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063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522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867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62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094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790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689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73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22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EE1D92-FBB2-4E65-BBF4-D32A4BC4FF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191A5F-E55C-4784-B15C-39CFEED7F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422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137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827584" y="1772816"/>
            <a:ext cx="626469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21.04.2013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VY_32_INOVACE_021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opakování trigonometrie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20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zopakování a upevnění poznatků z trigonometrie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</a:t>
            </a:r>
            <a:r>
              <a:rPr lang="cs-CZ" dirty="0" smtClean="0"/>
              <a:t>trigonometrie a goniometrie</a:t>
            </a:r>
            <a:endParaRPr lang="cs-CZ" dirty="0"/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</p:spTree>
    <p:extLst>
      <p:ext uri="{BB962C8B-B14F-4D97-AF65-F5344CB8AC3E}">
        <p14:creationId xmlns:p14="http://schemas.microsoft.com/office/powerpoint/2010/main" val="214474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6600"/>
                </a:solidFill>
                <a:latin typeface="Comic Sans MS" pitchFamily="66" charset="0"/>
              </a:rPr>
              <a:t>Goniometrické funkce</a:t>
            </a:r>
            <a:endParaRPr lang="cs-CZ" b="1" u="sng" dirty="0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  <a:latin typeface="Comic Sans MS" pitchFamily="66" charset="0"/>
              </a:rPr>
              <a:t>Opakování trigonometrie</a:t>
            </a:r>
            <a:endParaRPr lang="cs-CZ" b="1" dirty="0">
              <a:solidFill>
                <a:srgbClr val="0066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4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4727" y="323945"/>
            <a:ext cx="88745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Comic Sans MS" pitchFamily="66" charset="0"/>
              </a:rPr>
              <a:t>Základní vlastnosti pravoúhlého trojúhelníku</a:t>
            </a:r>
          </a:p>
        </p:txBody>
      </p:sp>
      <p:sp>
        <p:nvSpPr>
          <p:cNvPr id="3" name="Pravoúhlý trojúhelník 2"/>
          <p:cNvSpPr/>
          <p:nvPr/>
        </p:nvSpPr>
        <p:spPr>
          <a:xfrm rot="7756295">
            <a:off x="1350105" y="2017301"/>
            <a:ext cx="3828106" cy="4780599"/>
          </a:xfrm>
          <a:prstGeom prst="rtTriangl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ouk 3"/>
          <p:cNvSpPr/>
          <p:nvPr/>
        </p:nvSpPr>
        <p:spPr>
          <a:xfrm>
            <a:off x="508490" y="3480891"/>
            <a:ext cx="792088" cy="1800200"/>
          </a:xfrm>
          <a:prstGeom prst="arc">
            <a:avLst>
              <a:gd name="adj1" fmla="val 16200000"/>
              <a:gd name="adj2" fmla="val 114201"/>
            </a:avLst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6698313">
            <a:off x="1846232" y="671297"/>
            <a:ext cx="1008112" cy="1728192"/>
          </a:xfrm>
          <a:prstGeom prst="arc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 rot="13952897">
            <a:off x="4916418" y="2986453"/>
            <a:ext cx="1008112" cy="1728192"/>
          </a:xfrm>
          <a:prstGeom prst="arc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2107" y="4776153"/>
            <a:ext cx="4475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37018" y="4776153"/>
            <a:ext cx="410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89503" y="908720"/>
            <a:ext cx="375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441839" y="2322563"/>
            <a:ext cx="356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97290" y="2184063"/>
            <a:ext cx="3674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79021" y="4576098"/>
            <a:ext cx="3417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643763" y="3796216"/>
                <a:ext cx="638315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𝛂</m:t>
                      </m:r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763" y="3796216"/>
                <a:ext cx="638315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4453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 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904565" y="3781347"/>
                <a:ext cx="52770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𝛃</m:t>
                      </m:r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4565" y="3781347"/>
                <a:ext cx="527709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378016" y="1535393"/>
                <a:ext cx="595035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𝛄</m:t>
                      </m:r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8016" y="1535393"/>
                <a:ext cx="595035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6326209" y="1412775"/>
                <a:ext cx="1920526" cy="63017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𝛄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𝟗𝟎</m:t>
                          </m:r>
                        </m:e>
                        <m:sup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sup>
                      </m:sSup>
                    </m:oMath>
                  </m:oMathPara>
                </a14:m>
                <a:endParaRPr lang="cs-CZ" sz="3200" b="1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6209" y="1412775"/>
                <a:ext cx="1920526" cy="63017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202107" y="5622321"/>
            <a:ext cx="8941893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Připomeňme si základní vlastnosti pravoúhlého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trojúhelníku a pojmy -</a:t>
            </a:r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přepona, odvěsna přilehlá a protilehlá</a:t>
            </a:r>
            <a:endParaRPr lang="cs-CZ" sz="28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56848" y="4591487"/>
            <a:ext cx="15183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přepona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975212" y="2819197"/>
            <a:ext cx="1521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odvěsna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420209" y="1466251"/>
            <a:ext cx="1521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odvěsna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920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9" grpId="0"/>
      <p:bldP spid="20" grpId="0"/>
      <p:bldP spid="14" grpId="0"/>
      <p:bldP spid="18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90267"/>
            <a:ext cx="69397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Součet úhlů v libovolném trojúhelníku je 180</a:t>
            </a:r>
            <a:r>
              <a:rPr lang="cs-CZ" sz="2400" b="1" baseline="30000" dirty="0">
                <a:latin typeface="Comic Sans MS" pitchFamily="66" charset="0"/>
              </a:rPr>
              <a:t>0</a:t>
            </a:r>
            <a:endParaRPr lang="cs-CZ" sz="2400" b="1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427984" y="1132516"/>
                <a:ext cx="3734356" cy="630173"/>
              </a:xfrm>
              <a:prstGeom prst="rect">
                <a:avLst/>
              </a:prstGeom>
              <a:solidFill>
                <a:srgbClr val="FFFF00"/>
              </a:solidFill>
              <a:ln w="254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𝛂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 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𝛃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 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𝛄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𝟏𝟖𝟎</m:t>
                          </m:r>
                        </m:e>
                        <m:sup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sup>
                      </m:sSup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1132516"/>
                <a:ext cx="3734356" cy="63017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95536" y="1903838"/>
            <a:ext cx="56204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V pravoúhlém trojúhelníku tedy platí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079" y="3645024"/>
            <a:ext cx="7694796" cy="58477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A platí v něm také </a:t>
            </a:r>
            <a:r>
              <a:rPr lang="cs-CZ" sz="2400" b="1" dirty="0" smtClean="0">
                <a:latin typeface="Comic Sans MS" pitchFamily="66" charset="0"/>
              </a:rPr>
              <a:t>        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Pythagorova </a:t>
            </a:r>
            <a:r>
              <a:rPr lang="cs-CZ" sz="32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věta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49688" y="4797152"/>
            <a:ext cx="3734356" cy="5847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3200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= a</a:t>
            </a:r>
            <a:r>
              <a:rPr lang="cs-CZ" sz="3200" b="1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+ b</a:t>
            </a:r>
            <a:r>
              <a:rPr lang="cs-CZ" sz="3200" b="1" baseline="30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9248" y="5733256"/>
            <a:ext cx="769479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itchFamily="66" charset="0"/>
              </a:rPr>
              <a:t>(neboli  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„čtverec nad přeponou se rovná součtu čtverců nad oběma odvěsnami“</a:t>
            </a:r>
            <a:r>
              <a:rPr lang="cs-CZ" sz="2000" b="1" dirty="0">
                <a:latin typeface="Comic Sans MS" pitchFamily="66" charset="0"/>
              </a:rPr>
              <a:t>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416687" y="2636912"/>
                <a:ext cx="3767357" cy="630173"/>
              </a:xfrm>
              <a:prstGeom prst="rect">
                <a:avLst/>
              </a:prstGeom>
              <a:solidFill>
                <a:srgbClr val="FFFF00"/>
              </a:solidFill>
              <a:ln w="25400">
                <a:solidFill>
                  <a:srgbClr val="FF000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𝛂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𝛃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𝟗𝟎</m:t>
                          </m:r>
                        </m:e>
                        <m:sup>
                          <m:r>
                            <a:rPr lang="cs-CZ" sz="32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sup>
                      </m:sSup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687" y="2636912"/>
                <a:ext cx="3767357" cy="63017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006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381944" y="4811380"/>
            <a:ext cx="7165954" cy="9938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67555" y="3408218"/>
            <a:ext cx="7194732" cy="102889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96333" y="2250450"/>
            <a:ext cx="7165954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96333" y="1314346"/>
            <a:ext cx="7165954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3528" y="389853"/>
            <a:ext cx="86982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Comic Sans MS" pitchFamily="66" charset="0"/>
              </a:rPr>
              <a:t>Definice základních goniometrických funkcí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214765" y="1412776"/>
            <a:ext cx="84656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Funkce  </a:t>
            </a:r>
            <a:r>
              <a:rPr lang="cs-CZ" sz="2800" b="1" u="sng" dirty="0">
                <a:solidFill>
                  <a:srgbClr val="FF0000"/>
                </a:solidFill>
                <a:latin typeface="Comic Sans MS" pitchFamily="66" charset="0"/>
              </a:rPr>
              <a:t>sinus</a:t>
            </a:r>
            <a:r>
              <a:rPr lang="cs-CZ" sz="2400" b="1" dirty="0">
                <a:latin typeface="Comic Sans MS" pitchFamily="66" charset="0"/>
              </a:rPr>
              <a:t> je poměr </a:t>
            </a:r>
            <a:r>
              <a:rPr lang="cs-CZ" sz="2400" b="1" u="sng" dirty="0">
                <a:latin typeface="Comic Sans MS" pitchFamily="66" charset="0"/>
              </a:rPr>
              <a:t>protilehlé odvěsny ku přeponě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0693" y="2348880"/>
            <a:ext cx="83215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Funkce </a:t>
            </a:r>
            <a:r>
              <a:rPr lang="cs-CZ" sz="2800" b="1" u="sng" dirty="0">
                <a:solidFill>
                  <a:srgbClr val="FF0000"/>
                </a:solidFill>
                <a:latin typeface="Comic Sans MS" pitchFamily="66" charset="0"/>
              </a:rPr>
              <a:t>kosinus</a:t>
            </a:r>
            <a:r>
              <a:rPr lang="cs-CZ" sz="2400" b="1" dirty="0">
                <a:latin typeface="Comic Sans MS" pitchFamily="66" charset="0"/>
              </a:rPr>
              <a:t> je poměr </a:t>
            </a:r>
            <a:r>
              <a:rPr lang="cs-CZ" sz="2400" b="1" u="sng" dirty="0">
                <a:latin typeface="Comic Sans MS" pitchFamily="66" charset="0"/>
              </a:rPr>
              <a:t>přilehlé odvěsny ku přeponě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0693" y="3408218"/>
            <a:ext cx="8471793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Funkce </a:t>
            </a:r>
            <a:r>
              <a:rPr lang="cs-CZ" sz="2800" b="1" u="sng" dirty="0">
                <a:solidFill>
                  <a:srgbClr val="FF0000"/>
                </a:solidFill>
                <a:latin typeface="Comic Sans MS" pitchFamily="66" charset="0"/>
              </a:rPr>
              <a:t>tangens</a:t>
            </a:r>
            <a:r>
              <a:rPr lang="cs-CZ" sz="2400" b="1" dirty="0">
                <a:latin typeface="Comic Sans MS" pitchFamily="66" charset="0"/>
              </a:rPr>
              <a:t> 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     je </a:t>
            </a:r>
            <a:r>
              <a:rPr lang="cs-CZ" sz="2400" b="1" dirty="0">
                <a:latin typeface="Comic Sans MS" pitchFamily="66" charset="0"/>
              </a:rPr>
              <a:t>poměr </a:t>
            </a:r>
            <a:r>
              <a:rPr lang="cs-CZ" sz="2400" b="1" u="sng" dirty="0">
                <a:latin typeface="Comic Sans MS" pitchFamily="66" charset="0"/>
              </a:rPr>
              <a:t>protilehlé odvěsny ku přilehlé odvěsně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0693" y="4725144"/>
            <a:ext cx="8965909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Funkce </a:t>
            </a:r>
            <a:r>
              <a:rPr lang="cs-CZ" sz="2800" b="1" u="sng" dirty="0" err="1">
                <a:solidFill>
                  <a:srgbClr val="FF0000"/>
                </a:solidFill>
                <a:latin typeface="Comic Sans MS" pitchFamily="66" charset="0"/>
              </a:rPr>
              <a:t>cotangens</a:t>
            </a:r>
            <a:r>
              <a:rPr lang="cs-CZ" sz="2400" b="1" dirty="0">
                <a:latin typeface="Comic Sans MS" pitchFamily="66" charset="0"/>
              </a:rPr>
              <a:t> 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      je </a:t>
            </a:r>
            <a:r>
              <a:rPr lang="cs-CZ" sz="2400" b="1" dirty="0">
                <a:latin typeface="Comic Sans MS" pitchFamily="66" charset="0"/>
              </a:rPr>
              <a:t>poměr </a:t>
            </a:r>
            <a:r>
              <a:rPr lang="cs-CZ" sz="2400" b="1" u="sng" dirty="0">
                <a:latin typeface="Comic Sans MS" pitchFamily="66" charset="0"/>
              </a:rPr>
              <a:t>přilehlé odvěsny ku protilehlé odvěsně</a:t>
            </a:r>
          </a:p>
        </p:txBody>
      </p:sp>
    </p:spTree>
    <p:extLst>
      <p:ext uri="{BB962C8B-B14F-4D97-AF65-F5344CB8AC3E}">
        <p14:creationId xmlns:p14="http://schemas.microsoft.com/office/powerpoint/2010/main" val="399902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8" grpId="0" animBg="1"/>
      <p:bldP spid="7" grpId="0" animBg="1"/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60512"/>
            <a:ext cx="86276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latin typeface="Comic Sans MS" pitchFamily="66" charset="0"/>
              </a:rPr>
              <a:t>Dopočítejte </a:t>
            </a:r>
            <a:r>
              <a:rPr lang="cs-CZ" sz="2800" b="1" u="sng" dirty="0" smtClean="0">
                <a:latin typeface="Comic Sans MS" pitchFamily="66" charset="0"/>
              </a:rPr>
              <a:t>úhly </a:t>
            </a:r>
            <a:r>
              <a:rPr lang="cs-CZ" sz="2800" b="1" u="sng" dirty="0">
                <a:latin typeface="Comic Sans MS" pitchFamily="66" charset="0"/>
              </a:rPr>
              <a:t>v pravoúhlém </a:t>
            </a:r>
            <a:r>
              <a:rPr lang="cs-CZ" sz="2800" b="1" u="sng" dirty="0" smtClean="0">
                <a:latin typeface="Comic Sans MS" pitchFamily="66" charset="0"/>
              </a:rPr>
              <a:t>trojúhelníku ABC: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196752"/>
            <a:ext cx="4032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α = 60</a:t>
            </a:r>
            <a:r>
              <a:rPr lang="cs-CZ" sz="3200" b="1" baseline="30000" dirty="0"/>
              <a:t>0</a:t>
            </a:r>
            <a:r>
              <a:rPr lang="cs-CZ" sz="3200" b="1" dirty="0"/>
              <a:t>	</a:t>
            </a:r>
            <a:r>
              <a:rPr lang="cs-CZ" sz="3200" b="1" dirty="0" smtClean="0"/>
              <a:t>          β </a:t>
            </a:r>
            <a:r>
              <a:rPr lang="cs-CZ" sz="3200" b="1" dirty="0"/>
              <a:t>=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1270" y="1229279"/>
            <a:ext cx="7409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30</a:t>
            </a:r>
            <a:r>
              <a:rPr lang="cs-CZ" sz="3200" b="1" baseline="30000" dirty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2060848"/>
            <a:ext cx="34836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α = 27</a:t>
            </a:r>
            <a:r>
              <a:rPr lang="cs-CZ" sz="3200" b="1" baseline="30000" dirty="0"/>
              <a:t>0</a:t>
            </a:r>
            <a:r>
              <a:rPr lang="cs-CZ" sz="3200" b="1" dirty="0"/>
              <a:t>30´	</a:t>
            </a:r>
            <a:r>
              <a:rPr lang="cs-CZ" sz="3200" b="1" dirty="0" smtClean="0"/>
              <a:t>          β </a:t>
            </a:r>
            <a:r>
              <a:rPr lang="cs-CZ" sz="3200" b="1" dirty="0"/>
              <a:t>=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40291" y="2060848"/>
            <a:ext cx="12378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62</a:t>
            </a:r>
            <a:r>
              <a:rPr lang="cs-CZ" sz="3200" b="1" baseline="30000" dirty="0">
                <a:solidFill>
                  <a:srgbClr val="FF0000"/>
                </a:solidFill>
              </a:rPr>
              <a:t>0</a:t>
            </a:r>
            <a:r>
              <a:rPr lang="cs-CZ" sz="3200" b="1" dirty="0">
                <a:solidFill>
                  <a:srgbClr val="FF0000"/>
                </a:solidFill>
              </a:rPr>
              <a:t>30</a:t>
            </a:r>
            <a:r>
              <a:rPr lang="cs-CZ" sz="3200" b="1" baseline="30000" dirty="0">
                <a:solidFill>
                  <a:srgbClr val="FF0000"/>
                </a:solidFill>
              </a:rPr>
              <a:t>´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05283" y="2996952"/>
            <a:ext cx="34836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α = 41</a:t>
            </a:r>
            <a:r>
              <a:rPr lang="cs-CZ" sz="3200" b="1" baseline="30000" dirty="0"/>
              <a:t>0</a:t>
            </a:r>
            <a:r>
              <a:rPr lang="cs-CZ" sz="3200" b="1" dirty="0"/>
              <a:t>37´	</a:t>
            </a:r>
            <a:r>
              <a:rPr lang="cs-CZ" sz="3200" b="1" dirty="0" smtClean="0"/>
              <a:t>          β </a:t>
            </a:r>
            <a:r>
              <a:rPr lang="cs-CZ" sz="3200" b="1" dirty="0"/>
              <a:t>=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46035" y="2996951"/>
            <a:ext cx="12394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48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0</a:t>
            </a:r>
            <a:r>
              <a:rPr lang="cs-CZ" sz="3200" b="1" dirty="0" smtClean="0">
                <a:solidFill>
                  <a:srgbClr val="FF0000"/>
                </a:solidFill>
              </a:rPr>
              <a:t>23</a:t>
            </a:r>
            <a:r>
              <a:rPr lang="cs-CZ" sz="3200" b="1" baseline="30000" dirty="0">
                <a:solidFill>
                  <a:srgbClr val="FF0000"/>
                </a:solidFill>
              </a:rPr>
              <a:t>´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05283" y="3933056"/>
            <a:ext cx="34836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α = 45</a:t>
            </a:r>
            <a:r>
              <a:rPr lang="cs-CZ" sz="3200" b="1" baseline="30000" dirty="0"/>
              <a:t>0</a:t>
            </a:r>
            <a:r>
              <a:rPr lang="cs-CZ" sz="3200" b="1" dirty="0"/>
              <a:t>	</a:t>
            </a:r>
            <a:r>
              <a:rPr lang="cs-CZ" sz="3200" b="1" dirty="0" smtClean="0"/>
              <a:t>          β </a:t>
            </a:r>
            <a:r>
              <a:rPr lang="cs-CZ" sz="3200" b="1" dirty="0"/>
              <a:t>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88929" y="3933055"/>
            <a:ext cx="7409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45</a:t>
            </a:r>
            <a:r>
              <a:rPr lang="cs-CZ" sz="3200" b="1" baseline="30000" dirty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25143" y="4797152"/>
            <a:ext cx="52004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O jaký trojúhelník se jedná?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16253" y="5661248"/>
            <a:ext cx="43524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rovnoramenný</a:t>
            </a: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pravoúhlý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08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655688" y="5073766"/>
            <a:ext cx="3240360" cy="976884"/>
          </a:xfrm>
          <a:prstGeom prst="rect">
            <a:avLst/>
          </a:prstGeom>
          <a:solidFill>
            <a:srgbClr val="92D050"/>
          </a:solidFill>
          <a:ln w="508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9293" y="3470795"/>
            <a:ext cx="5153975" cy="875129"/>
          </a:xfrm>
          <a:prstGeom prst="rect">
            <a:avLst/>
          </a:prstGeom>
          <a:solidFill>
            <a:srgbClr val="92D05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260648"/>
            <a:ext cx="8640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latin typeface="Comic Sans MS" pitchFamily="66" charset="0"/>
              </a:rPr>
              <a:t>Dopočítejte úhly v pravoúhlém </a:t>
            </a:r>
            <a:r>
              <a:rPr lang="cs-CZ" sz="2800" b="1" u="sng" dirty="0" smtClean="0">
                <a:latin typeface="Comic Sans MS" pitchFamily="66" charset="0"/>
              </a:rPr>
              <a:t>trojúhelníku o rozměrech :    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itchFamily="66" charset="0"/>
              </a:rPr>
              <a:t>3,  4,  5</a:t>
            </a:r>
            <a:endParaRPr lang="cs-CZ" sz="28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160" y="1412776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Nejdříve si ověříme, </a:t>
            </a:r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zda daný trojúhelník je pravoúhlý</a:t>
            </a:r>
            <a:r>
              <a:rPr lang="cs-CZ" sz="24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!!!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A také si připomeneme, </a:t>
            </a:r>
            <a:r>
              <a:rPr lang="cs-CZ" sz="24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která strana je přepona!!!</a:t>
            </a:r>
            <a:endParaRPr lang="cs-CZ" sz="2400" b="1" dirty="0">
              <a:solidFill>
                <a:srgbClr val="0066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9571" y="2826602"/>
            <a:ext cx="67136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Odpovězte na jednodušší otázku jako první.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13364" y="3677528"/>
            <a:ext cx="51539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Přepona je vždy největší stranou!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19571" y="4501439"/>
            <a:ext cx="76729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Nezapomeňme, že v pravoúhlém trojúhelníku platí 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Pythagorova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věta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!</a:t>
            </a:r>
            <a:endParaRPr lang="cs-CZ" sz="2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6342" y="5423708"/>
            <a:ext cx="47868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Ověření bude tedy jednoduché</a:t>
            </a:r>
            <a:r>
              <a:rPr lang="cs-CZ" dirty="0">
                <a:solidFill>
                  <a:srgbClr val="006600"/>
                </a:solidFill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96136" y="5239042"/>
            <a:ext cx="29594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3</a:t>
            </a:r>
            <a:r>
              <a:rPr lang="cs-CZ" sz="36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2</a:t>
            </a:r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+ 4</a:t>
            </a:r>
            <a:r>
              <a:rPr lang="cs-CZ" sz="36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2</a:t>
            </a:r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= 5</a:t>
            </a:r>
            <a:r>
              <a:rPr lang="cs-CZ" sz="36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2</a:t>
            </a:r>
            <a:endParaRPr lang="cs-CZ" sz="36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19571" y="6146055"/>
            <a:ext cx="66207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Ano, daný trojúhelník je pravoúhlý !!!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19571" y="6146055"/>
            <a:ext cx="6880821" cy="523220"/>
          </a:xfrm>
          <a:prstGeom prst="rect">
            <a:avLst/>
          </a:prstGeom>
          <a:noFill/>
          <a:ln w="508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05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2" grpId="0"/>
      <p:bldP spid="3" grpId="0"/>
      <p:bldP spid="4" grpId="0"/>
      <p:bldP spid="5" grpId="0"/>
      <p:bldP spid="7" grpId="0"/>
      <p:bldP spid="8" grpId="0"/>
      <p:bldP spid="9" grpId="0"/>
      <p:bldP spid="11" grpId="0"/>
      <p:bldP spid="1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231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Goniometrické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Jiří Langhammer</dc:creator>
  <cp:lastModifiedBy>Jiří Langhammer</cp:lastModifiedBy>
  <cp:revision>23</cp:revision>
  <dcterms:created xsi:type="dcterms:W3CDTF">2013-01-27T17:04:51Z</dcterms:created>
  <dcterms:modified xsi:type="dcterms:W3CDTF">2014-01-27T06:10:38Z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