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CCFF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E559-06B3-4941-A296-4FAC02DCD57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3AEDA-7DFC-486A-80CA-B3B24966D7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360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E559-06B3-4941-A296-4FAC02DCD57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3AEDA-7DFC-486A-80CA-B3B24966D7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022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E559-06B3-4941-A296-4FAC02DCD57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3AEDA-7DFC-486A-80CA-B3B24966D7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006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E559-06B3-4941-A296-4FAC02DCD57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3AEDA-7DFC-486A-80CA-B3B24966D7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309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E559-06B3-4941-A296-4FAC02DCD57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3AEDA-7DFC-486A-80CA-B3B24966D7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800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E559-06B3-4941-A296-4FAC02DCD57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3AEDA-7DFC-486A-80CA-B3B24966D7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804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E559-06B3-4941-A296-4FAC02DCD57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3AEDA-7DFC-486A-80CA-B3B24966D7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618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E559-06B3-4941-A296-4FAC02DCD57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3AEDA-7DFC-486A-80CA-B3B24966D7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146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E559-06B3-4941-A296-4FAC02DCD57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3AEDA-7DFC-486A-80CA-B3B24966D7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362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E559-06B3-4941-A296-4FAC02DCD57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3AEDA-7DFC-486A-80CA-B3B24966D7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084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E559-06B3-4941-A296-4FAC02DCD57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3AEDA-7DFC-486A-80CA-B3B24966D7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857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A6E559-06B3-4941-A296-4FAC02DCD57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B3AEDA-7DFC-486A-80CA-B3B24966D7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306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137"/>
            <a:ext cx="5762625" cy="12573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827584" y="1772816"/>
            <a:ext cx="684076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Datum: </a:t>
            </a:r>
            <a:r>
              <a:rPr lang="cs-CZ" b="1" i="1" dirty="0" smtClean="0"/>
              <a:t>27.04.2013</a:t>
            </a:r>
            <a:endParaRPr lang="cs-CZ" dirty="0" smtClean="0"/>
          </a:p>
          <a:p>
            <a:r>
              <a:rPr lang="cs-CZ" b="1" i="1" dirty="0" smtClean="0"/>
              <a:t>Projekt:</a:t>
            </a:r>
            <a:r>
              <a:rPr lang="cs-CZ" b="1" dirty="0" smtClean="0"/>
              <a:t> </a:t>
            </a:r>
            <a:r>
              <a:rPr lang="cs-CZ" dirty="0" smtClean="0"/>
              <a:t>Kvalitní výuka</a:t>
            </a:r>
          </a:p>
          <a:p>
            <a:r>
              <a:rPr lang="cs-CZ" b="1" i="1" dirty="0" smtClean="0"/>
              <a:t>Registrační číslo:</a:t>
            </a:r>
            <a:r>
              <a:rPr lang="cs-CZ" b="1" dirty="0" smtClean="0"/>
              <a:t> </a:t>
            </a:r>
            <a:r>
              <a:rPr lang="cs-CZ" dirty="0" smtClean="0"/>
              <a:t>CZ.1.07/1.5.00/34.0731</a:t>
            </a:r>
          </a:p>
          <a:p>
            <a:r>
              <a:rPr lang="cs-CZ" b="1" i="1" dirty="0" smtClean="0"/>
              <a:t>Číslo DUM:</a:t>
            </a:r>
            <a:r>
              <a:rPr lang="cs-CZ" b="1" dirty="0" smtClean="0"/>
              <a:t> </a:t>
            </a:r>
            <a:r>
              <a:rPr lang="cs-CZ" dirty="0" smtClean="0"/>
              <a:t>VY_32_INOVACE_022</a:t>
            </a:r>
            <a:r>
              <a:rPr lang="cs-CZ" b="1" dirty="0" smtClean="0"/>
              <a:t>	</a:t>
            </a:r>
            <a:endParaRPr lang="cs-CZ" dirty="0" smtClean="0"/>
          </a:p>
          <a:p>
            <a:r>
              <a:rPr lang="cs-CZ" b="1" i="1" dirty="0" smtClean="0"/>
              <a:t>Jméno autora:</a:t>
            </a:r>
            <a:r>
              <a:rPr lang="cs-CZ" b="1" dirty="0" smtClean="0"/>
              <a:t> Jiří </a:t>
            </a:r>
            <a:r>
              <a:rPr lang="cs-CZ" b="1" dirty="0" err="1" smtClean="0"/>
              <a:t>Langhammer</a:t>
            </a:r>
            <a:endParaRPr lang="cs-CZ" dirty="0" smtClean="0"/>
          </a:p>
          <a:p>
            <a:r>
              <a:rPr lang="cs-CZ" b="1" i="1" dirty="0" smtClean="0"/>
              <a:t>Název práce:</a:t>
            </a:r>
            <a:r>
              <a:rPr lang="cs-CZ" b="1" dirty="0" smtClean="0"/>
              <a:t> </a:t>
            </a:r>
            <a:r>
              <a:rPr lang="cs-CZ" dirty="0" smtClean="0"/>
              <a:t>opakování </a:t>
            </a:r>
            <a:r>
              <a:rPr lang="cs-CZ" dirty="0" smtClean="0"/>
              <a:t>trigonometrie, výpočty úhlů</a:t>
            </a:r>
            <a:endParaRPr lang="cs-CZ" dirty="0" smtClean="0"/>
          </a:p>
          <a:p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MATEMATIKA</a:t>
            </a:r>
          </a:p>
          <a:p>
            <a:r>
              <a:rPr lang="cs-CZ" b="1" i="1" dirty="0" smtClean="0"/>
              <a:t>Ročník:</a:t>
            </a:r>
            <a:r>
              <a:rPr lang="cs-CZ" b="1" dirty="0" smtClean="0"/>
              <a:t> </a:t>
            </a:r>
            <a:r>
              <a:rPr lang="cs-CZ" dirty="0" smtClean="0"/>
              <a:t>2</a:t>
            </a:r>
          </a:p>
          <a:p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20 minut</a:t>
            </a:r>
          </a:p>
          <a:p>
            <a:r>
              <a:rPr lang="cs-CZ" b="1" i="1" dirty="0" smtClean="0"/>
              <a:t>Vzdělávací cíl</a:t>
            </a:r>
            <a:r>
              <a:rPr lang="cs-CZ" i="1" dirty="0" smtClean="0"/>
              <a:t>:</a:t>
            </a:r>
            <a:r>
              <a:rPr lang="cs-CZ" dirty="0" smtClean="0"/>
              <a:t> zopakování a upevnění poznatků z trigonometrie</a:t>
            </a:r>
          </a:p>
          <a:p>
            <a:r>
              <a:rPr lang="cs-CZ" b="1" i="1" dirty="0" smtClean="0"/>
              <a:t>Pomůcky</a:t>
            </a:r>
            <a:r>
              <a:rPr lang="cs-CZ" i="1" dirty="0" smtClean="0"/>
              <a:t>:</a:t>
            </a:r>
            <a:r>
              <a:rPr lang="cs-CZ" dirty="0" smtClean="0"/>
              <a:t> psací potřeby, PC, kalkulátor</a:t>
            </a:r>
          </a:p>
          <a:p>
            <a:r>
              <a:rPr lang="cs-CZ" b="1" i="1" dirty="0" smtClean="0"/>
              <a:t>Poznámka:</a:t>
            </a:r>
            <a:r>
              <a:rPr lang="cs-CZ" dirty="0" smtClean="0"/>
              <a:t> Tento materiál je součástí tematického balíčku trigonometrie a goniometrie</a:t>
            </a:r>
          </a:p>
          <a:p>
            <a:r>
              <a:rPr lang="cs-CZ" b="1" i="1" dirty="0" smtClean="0"/>
              <a:t>Inovace:</a:t>
            </a:r>
            <a:r>
              <a:rPr lang="cs-CZ" b="1" dirty="0" smtClean="0"/>
              <a:t> </a:t>
            </a:r>
            <a:r>
              <a:rPr lang="cs-CZ" dirty="0" smtClean="0"/>
              <a:t>Mezipředmětové vztahy, zapojení audiovizuální techniky do výuky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452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4666623" y="5160493"/>
            <a:ext cx="2736304" cy="1292843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5576" y="5160493"/>
            <a:ext cx="2736304" cy="1292843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93354" y="404663"/>
            <a:ext cx="856895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latin typeface="Comic Sans MS" pitchFamily="66" charset="0"/>
              </a:rPr>
              <a:t>Dopočítejte úhly v pravoúhlém trojúhelníku o rozměrech :    </a:t>
            </a:r>
            <a:r>
              <a:rPr lang="cs-CZ" sz="2800" b="1" u="sng" dirty="0" smtClean="0">
                <a:solidFill>
                  <a:srgbClr val="FF0000"/>
                </a:solidFill>
                <a:latin typeface="Comic Sans MS" pitchFamily="66" charset="0"/>
              </a:rPr>
              <a:t>3,  4,  5</a:t>
            </a:r>
            <a:endParaRPr lang="cs-CZ" sz="2800" b="1" u="sng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60095" y="1424992"/>
            <a:ext cx="587212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K tomu využijeme právě </a:t>
            </a:r>
            <a:r>
              <a:rPr lang="cs-CZ" sz="2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goniometrické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funkce</a:t>
            </a:r>
            <a:endParaRPr lang="cs-CZ" sz="2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Pravoúhlý trojúhelník 3"/>
          <p:cNvSpPr/>
          <p:nvPr/>
        </p:nvSpPr>
        <p:spPr>
          <a:xfrm rot="8530101">
            <a:off x="4711643" y="2237503"/>
            <a:ext cx="3875926" cy="2585539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986291" y="1784725"/>
            <a:ext cx="3722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26009" y="2025156"/>
            <a:ext cx="3722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Comic Sans MS" pitchFamily="66" charset="0"/>
              </a:rPr>
              <a:t>4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63498" y="3648974"/>
            <a:ext cx="3722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Comic Sans MS" pitchFamily="66" charset="0"/>
              </a:rPr>
              <a:t>5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8" name="Oblouk 7"/>
          <p:cNvSpPr/>
          <p:nvPr/>
        </p:nvSpPr>
        <p:spPr>
          <a:xfrm rot="187616">
            <a:off x="4944218" y="2867319"/>
            <a:ext cx="995934" cy="883091"/>
          </a:xfrm>
          <a:prstGeom prst="arc">
            <a:avLst>
              <a:gd name="adj1" fmla="val 16200000"/>
              <a:gd name="adj2" fmla="val 1825497"/>
            </a:avLst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898" y="2381503"/>
            <a:ext cx="49055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b="1" dirty="0">
                <a:latin typeface="Comic Sans MS" panose="030F0702030302020204" pitchFamily="66" charset="0"/>
              </a:rPr>
              <a:t>Označíme si jeden z úhlů, např. </a:t>
            </a:r>
            <a:r>
              <a:rPr lang="cs-CZ" sz="3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α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236039" y="2966278"/>
            <a:ext cx="4122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α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77267" y="2966278"/>
            <a:ext cx="4721164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b="1" dirty="0">
                <a:latin typeface="Comic Sans MS" panose="030F0702030302020204" pitchFamily="66" charset="0"/>
              </a:rPr>
              <a:t>a vybereme si některou z </a:t>
            </a:r>
            <a:r>
              <a:rPr lang="cs-CZ" sz="2200" b="1" dirty="0" smtClean="0">
                <a:latin typeface="Comic Sans MS" panose="030F0702030302020204" pitchFamily="66" charset="0"/>
              </a:rPr>
              <a:t>funkcí.</a:t>
            </a:r>
            <a:endParaRPr lang="cs-CZ" sz="2200" b="1" dirty="0">
              <a:latin typeface="Comic Sans MS" panose="030F0702030302020204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0094" y="4110639"/>
            <a:ext cx="861305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Výpočet provedeme například </a:t>
            </a:r>
            <a:r>
              <a:rPr lang="cs-CZ" sz="2400" b="1" dirty="0" smtClean="0">
                <a:latin typeface="Comic Sans MS" panose="030F0702030302020204" pitchFamily="66" charset="0"/>
              </a:rPr>
              <a:t>z definice pomocí </a:t>
            </a:r>
            <a:r>
              <a:rPr lang="cs-CZ" sz="2400" b="1" dirty="0">
                <a:latin typeface="Comic Sans MS" panose="030F0702030302020204" pitchFamily="66" charset="0"/>
              </a:rPr>
              <a:t>funkce </a:t>
            </a:r>
            <a:r>
              <a:rPr lang="cs-CZ" sz="2400" b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sinus</a:t>
            </a:r>
            <a:r>
              <a:rPr lang="cs-CZ" sz="2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cs-CZ" sz="2400" b="1" dirty="0" smtClean="0">
                <a:latin typeface="Comic Sans MS" panose="030F0702030302020204" pitchFamily="66" charset="0"/>
              </a:rPr>
              <a:t>a pomocí </a:t>
            </a:r>
            <a:r>
              <a:rPr lang="cs-CZ" sz="2400" b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kalkulátor</a:t>
            </a:r>
            <a:r>
              <a:rPr lang="cs-CZ" sz="2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u </a:t>
            </a:r>
            <a:r>
              <a:rPr lang="cs-CZ" sz="2400" b="1" dirty="0" smtClean="0">
                <a:latin typeface="Comic Sans MS" panose="030F0702030302020204" pitchFamily="66" charset="0"/>
              </a:rPr>
              <a:t>s přesností na minuty</a:t>
            </a:r>
            <a:endParaRPr lang="cs-CZ" sz="2400" b="1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1043608" y="5160493"/>
                <a:ext cx="2107052" cy="101752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3200" b="1" i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𝐬𝐢𝐧</m:t>
                          </m:r>
                        </m:fName>
                        <m:e>
                          <m:r>
                            <a:rPr lang="cs-CZ" sz="3200" b="1" i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∝ = </m:t>
                          </m:r>
                          <m:f>
                            <m:fPr>
                              <m:ctrlPr>
                                <a:rPr lang="cs-CZ" sz="3200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200" b="1" i="0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𝟑</m:t>
                              </m:r>
                            </m:num>
                            <m:den>
                              <m:r>
                                <a:rPr lang="cs-CZ" sz="3200" b="1" i="0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𝟓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5160493"/>
                <a:ext cx="2107052" cy="1017523"/>
              </a:xfrm>
              <a:prstGeom prst="rect">
                <a:avLst/>
              </a:prstGeom>
              <a:blipFill rotWithShape="1">
                <a:blip r:embed="rId2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798431" y="5344678"/>
                <a:ext cx="2445541" cy="6491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∝ = </m:t>
                      </m:r>
                      <m:sSup>
                        <m:sSup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𝟑𝟔</m:t>
                          </m:r>
                        </m:e>
                        <m:sup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𝟎</m:t>
                          </m:r>
                        </m:sup>
                      </m:sSup>
                      <m:sSup>
                        <m:sSup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𝟓𝟐</m:t>
                          </m:r>
                        </m:e>
                        <m:sup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sz="32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8431" y="5344678"/>
                <a:ext cx="2445541" cy="6491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Šipka doprava 16"/>
          <p:cNvSpPr/>
          <p:nvPr/>
        </p:nvSpPr>
        <p:spPr>
          <a:xfrm>
            <a:off x="3635896" y="5551275"/>
            <a:ext cx="864096" cy="324576"/>
          </a:xfrm>
          <a:prstGeom prst="rightArrow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569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5" grpId="0" animBg="1"/>
      <p:bldP spid="2" grpId="0"/>
      <p:bldP spid="3" grpId="0"/>
      <p:bldP spid="4" grpId="0" animBg="1"/>
      <p:bldP spid="8" grpId="0" animBg="1"/>
      <p:bldP spid="9" grpId="0"/>
      <p:bldP spid="10" grpId="0"/>
      <p:bldP spid="11" grpId="0"/>
      <p:bldP spid="12" grpId="0"/>
      <p:bldP spid="13" grpId="0"/>
      <p:bldP spid="14" grpId="0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3654388" y="5838295"/>
            <a:ext cx="5382108" cy="759057"/>
          </a:xfrm>
          <a:prstGeom prst="rect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66CCFF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80802" y="3170623"/>
            <a:ext cx="3219431" cy="1292843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0552" y="3670378"/>
            <a:ext cx="2736304" cy="1292843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20552" y="1562249"/>
            <a:ext cx="2736304" cy="1292843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51520" y="364014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Stejný úhel nyní vypočítáme pomocí funkcí </a:t>
            </a:r>
            <a:r>
              <a:rPr lang="cs-CZ" sz="24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kosinus</a:t>
            </a:r>
            <a:r>
              <a:rPr lang="cs-CZ" sz="2400" b="1" dirty="0">
                <a:latin typeface="Comic Sans MS" panose="030F0702030302020204" pitchFamily="66" charset="0"/>
              </a:rPr>
              <a:t> a </a:t>
            </a:r>
            <a:r>
              <a:rPr lang="cs-CZ" sz="2400" b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tangens</a:t>
            </a:r>
            <a:r>
              <a:rPr lang="cs-CZ" sz="2400" b="1" dirty="0" smtClean="0">
                <a:latin typeface="Comic Sans MS" panose="030F0702030302020204" pitchFamily="66" charset="0"/>
              </a:rPr>
              <a:t> a kalkulátoru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971600" y="1700808"/>
                <a:ext cx="2158348" cy="101572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𝐜𝐨𝐬</m:t>
                          </m:r>
                        </m:fName>
                        <m:e>
                          <m:r>
                            <a:rPr lang="cs-CZ" sz="3200" b="1" i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∝ = </m:t>
                          </m:r>
                          <m:f>
                            <m:fPr>
                              <m:ctrlPr>
                                <a:rPr lang="cs-CZ" sz="3200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200" b="1" i="0" smtClean="0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𝟒</m:t>
                              </m:r>
                            </m:num>
                            <m:den>
                              <m:r>
                                <a:rPr lang="cs-CZ" sz="3200" b="1" i="0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𝟓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1700808"/>
                <a:ext cx="2158348" cy="1015727"/>
              </a:xfrm>
              <a:prstGeom prst="rect">
                <a:avLst/>
              </a:prstGeom>
              <a:blipFill rotWithShape="1">
                <a:blip r:embed="rId2"/>
                <a:stretch>
                  <a:fillRect b="-11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1099840" y="3809642"/>
                <a:ext cx="1901867" cy="101431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𝐭𝐠</m:t>
                          </m:r>
                        </m:fName>
                        <m:e>
                          <m:r>
                            <a:rPr lang="cs-CZ" sz="3200" b="1" i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∝ = </m:t>
                          </m:r>
                          <m:f>
                            <m:fPr>
                              <m:ctrlPr>
                                <a:rPr lang="cs-CZ" sz="3200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200" b="1" i="0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𝟑</m:t>
                              </m:r>
                            </m:num>
                            <m:den>
                              <m:r>
                                <a:rPr lang="cs-CZ" sz="3200" b="1" i="0" smtClean="0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9840" y="3809642"/>
                <a:ext cx="1901867" cy="1014317"/>
              </a:xfrm>
              <a:prstGeom prst="rect">
                <a:avLst/>
              </a:prstGeom>
              <a:blipFill rotWithShape="1">
                <a:blip r:embed="rId3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3851920" y="2024005"/>
            <a:ext cx="51845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Úhel nám musí vyjít </a:t>
            </a:r>
            <a:r>
              <a:rPr lang="cs-CZ" sz="24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vždy stejný</a:t>
            </a:r>
            <a:r>
              <a:rPr lang="cs-CZ" sz="2400" b="1" dirty="0">
                <a:latin typeface="Comic Sans MS" panose="030F0702030302020204" pitchFamily="66" charset="0"/>
              </a:rPr>
              <a:t>!!!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5004048" y="3443163"/>
                <a:ext cx="3008259" cy="73295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∝ = </m:t>
                      </m:r>
                      <m:sSup>
                        <m:sSupPr>
                          <m:ctrlPr>
                            <a:rPr lang="cs-CZ" sz="40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𝟑𝟔</m:t>
                          </m:r>
                        </m:e>
                        <m:sup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𝟎</m:t>
                          </m:r>
                        </m:sup>
                      </m:sSup>
                      <m:sSup>
                        <m:sSupPr>
                          <m:ctrlPr>
                            <a:rPr lang="cs-CZ" sz="40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𝟓𝟐</m:t>
                          </m:r>
                        </m:e>
                        <m:sup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sz="40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3443163"/>
                <a:ext cx="3008259" cy="73295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se šipkou 10"/>
          <p:cNvCxnSpPr/>
          <p:nvPr/>
        </p:nvCxnSpPr>
        <p:spPr>
          <a:xfrm>
            <a:off x="3654388" y="2309473"/>
            <a:ext cx="1691208" cy="687479"/>
          </a:xfrm>
          <a:prstGeom prst="straightConnector1">
            <a:avLst/>
          </a:prstGeom>
          <a:ln w="127000" cap="rnd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610089" y="4653137"/>
            <a:ext cx="1898015" cy="310084"/>
          </a:xfrm>
          <a:prstGeom prst="straightConnector1">
            <a:avLst/>
          </a:prstGeom>
          <a:ln w="127000" cap="rnd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506671" y="5146863"/>
            <a:ext cx="39228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  <a:latin typeface="Comic Sans MS" panose="030F0702030302020204" pitchFamily="66" charset="0"/>
              </a:rPr>
              <a:t>Pozor na správný zápis !!!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1475656" y="5793670"/>
                <a:ext cx="7560840" cy="80368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6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omic Sans MS" panose="030F0702030302020204" pitchFamily="66" charset="0"/>
                  </a:rPr>
                  <a:t>Nikdy ne</a:t>
                </a:r>
                <a:r>
                  <a:rPr lang="cs-CZ" sz="24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omic Sans MS" panose="030F0702030302020204" pitchFamily="66" charset="0"/>
                  </a:rPr>
                  <a:t>     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𝒔𝒊𝒏</m:t>
                        </m:r>
                      </m:fName>
                      <m:e>
                        <m: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∝ = </m:t>
                        </m:r>
                        <m:f>
                          <m:fPr>
                            <m:ctrlPr>
                              <a:rPr lang="cs-CZ" sz="3200" b="1" i="1">
                                <a:solidFill>
                                  <a:srgbClr val="FF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1" i="1">
                                <a:solidFill>
                                  <a:srgbClr val="FF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𝟑</m:t>
                            </m:r>
                          </m:num>
                          <m:den>
                            <m:r>
                              <a:rPr lang="cs-CZ" sz="3200" b="1" i="1">
                                <a:solidFill>
                                  <a:srgbClr val="FF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𝟓</m:t>
                            </m:r>
                          </m:den>
                        </m:f>
                      </m:e>
                    </m:func>
                    <m:r>
                      <a:rPr lang="cs-CZ" sz="3200" b="1" i="1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𝟑𝟔</m:t>
                        </m:r>
                      </m:e>
                      <m:sup>
                        <m: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</m:t>
                        </m:r>
                      </m:sup>
                    </m:sSup>
                    <m:sSup>
                      <m:sSup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𝟓𝟐</m:t>
                        </m:r>
                      </m:e>
                      <m:sup>
                        <m: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´</m:t>
                        </m:r>
                      </m:sup>
                    </m:sSup>
                  </m:oMath>
                </a14:m>
                <a:endParaRPr lang="cs-CZ" sz="32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5793670"/>
                <a:ext cx="7560840" cy="803682"/>
              </a:xfrm>
              <a:prstGeom prst="rect">
                <a:avLst/>
              </a:prstGeom>
              <a:blipFill rotWithShape="1">
                <a:blip r:embed="rId5"/>
                <a:stretch>
                  <a:fillRect l="-2581" t="-3788" b="-227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651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9" grpId="0" animBg="1"/>
      <p:bldP spid="6" grpId="0" animBg="1"/>
      <p:bldP spid="4" grpId="0" animBg="1"/>
      <p:bldP spid="2" grpId="0"/>
      <p:bldP spid="3" grpId="0"/>
      <p:bldP spid="5" grpId="0"/>
      <p:bldP spid="7" grpId="0"/>
      <p:bldP spid="8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801436" y="4509120"/>
            <a:ext cx="6082932" cy="20882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332656"/>
            <a:ext cx="6897788" cy="9361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548679"/>
            <a:ext cx="67537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Proč není na kalkulátoru funkce </a:t>
            </a: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kotangens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?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15616" y="1412776"/>
            <a:ext cx="34018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Důvod je jednoduchý.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801436" y="2204864"/>
            <a:ext cx="67890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Je to z důvodu úspory místa na kalkulátoru.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901461" y="2851835"/>
            <a:ext cx="768901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Chceme-li nebo potřebujeme-li pracovat s funkcí </a:t>
            </a:r>
            <a:r>
              <a:rPr lang="cs-CZ" sz="28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kotangens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, tak se </a:t>
            </a:r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musíme vrátit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k 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definici </a:t>
            </a:r>
            <a:r>
              <a:rPr lang="cs-CZ" sz="28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tangens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a </a:t>
            </a:r>
            <a:r>
              <a:rPr lang="cs-CZ" sz="28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kotangens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097169" y="4725144"/>
            <a:ext cx="54761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Obě funkce jsou převrácené !!!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2542034" y="5445224"/>
                <a:ext cx="4586447" cy="70788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𝐭𝐠</m:t>
                      </m:r>
                      <m:r>
                        <a:rPr lang="cs-CZ" sz="4000" b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∝  .  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𝐜𝐨𝐭𝐠</m:t>
                      </m:r>
                      <m:r>
                        <a:rPr lang="cs-CZ" sz="4000" b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∝ = 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2034" y="5445224"/>
                <a:ext cx="4586447" cy="70788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41493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6" grpId="0" animBg="1"/>
      <p:bldP spid="2" grpId="0"/>
      <p:bldP spid="3" grpId="0"/>
      <p:bldP spid="4" grpId="0"/>
      <p:bldP spid="5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394814" y="2351852"/>
            <a:ext cx="3866628" cy="86501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3528" y="332656"/>
            <a:ext cx="849694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Proveďte výpočet pomocí funkce </a:t>
            </a:r>
            <a:r>
              <a:rPr lang="cs-CZ" sz="2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kotangens</a:t>
            </a:r>
            <a:r>
              <a:rPr lang="cs-CZ" sz="2800" b="1" dirty="0">
                <a:latin typeface="Comic Sans MS" panose="030F0702030302020204" pitchFamily="66" charset="0"/>
              </a:rPr>
              <a:t> a kalkulátoru !!!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2411760" y="2491974"/>
                <a:ext cx="3722558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𝐭𝐠</m:t>
                      </m:r>
                      <m:r>
                        <a:rPr lang="cs-CZ" sz="32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∝  .  </m:t>
                      </m:r>
                      <m:r>
                        <a:rPr lang="cs-CZ" sz="3200" b="1" i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𝐜𝐨𝐭𝐠</m:t>
                      </m:r>
                      <m:r>
                        <a:rPr lang="cs-CZ" sz="32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∝ = </m:t>
                      </m:r>
                      <m:r>
                        <a:rPr lang="cs-CZ" sz="3200" b="1" i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1760" y="2491974"/>
                <a:ext cx="3722558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367796" y="1628800"/>
            <a:ext cx="59105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Využijeme vztah mezi oběma funkcemi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899592" y="3861048"/>
                <a:ext cx="2694520" cy="97751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𝐜𝐨𝐭𝐠</m:t>
                      </m:r>
                      <m:r>
                        <a:rPr lang="cs-CZ" sz="2800" b="1">
                          <a:solidFill>
                            <a:srgbClr val="FF0000"/>
                          </a:solidFill>
                          <a:latin typeface="Cambria Math"/>
                        </a:rPr>
                        <m:t> ∝ = 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𝐭𝐠</m:t>
                          </m:r>
                          <m:r>
                            <a:rPr lang="cs-CZ" sz="28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∝</m:t>
                          </m:r>
                        </m:den>
                      </m:f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3861048"/>
                <a:ext cx="2694520" cy="97751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4931128" y="3862366"/>
                <a:ext cx="2694520" cy="97751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𝐭𝐠</m:t>
                      </m:r>
                      <m:r>
                        <a:rPr lang="cs-CZ" sz="2800" b="1">
                          <a:solidFill>
                            <a:srgbClr val="FF0000"/>
                          </a:solidFill>
                          <a:latin typeface="Cambria Math"/>
                        </a:rPr>
                        <m:t> ∝ = 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𝐜𝐨𝐭𝐠</m:t>
                          </m:r>
                          <m:r>
                            <a:rPr lang="cs-CZ" sz="28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∝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1128" y="3862366"/>
                <a:ext cx="2694520" cy="97751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755576" y="3789040"/>
            <a:ext cx="3096344" cy="12241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30216" y="3789040"/>
            <a:ext cx="3096344" cy="12241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953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3" grpId="0"/>
      <p:bldP spid="4" grpId="0"/>
      <p:bldP spid="6" grpId="0"/>
      <p:bldP spid="7" grpId="0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514455" y="1736003"/>
            <a:ext cx="1684670" cy="108012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95536" y="699779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A na závěr ještě dopočítáme zbývající úhel </a:t>
            </a:r>
            <a:r>
              <a:rPr lang="cs-CZ" sz="2400" b="1" dirty="0" smtClean="0">
                <a:latin typeface="Comic Sans MS" panose="030F0702030302020204" pitchFamily="66" charset="0"/>
              </a:rPr>
              <a:t>v zadaném trojúhelníku doplněním </a:t>
            </a:r>
            <a:r>
              <a:rPr lang="cs-CZ" sz="2400" b="1" dirty="0">
                <a:latin typeface="Comic Sans MS" panose="030F0702030302020204" pitchFamily="66" charset="0"/>
              </a:rPr>
              <a:t>do 180</a:t>
            </a:r>
            <a:r>
              <a:rPr lang="cs-CZ" sz="2400" b="1" baseline="30000" dirty="0">
                <a:latin typeface="Comic Sans MS" panose="030F0702030302020204" pitchFamily="66" charset="0"/>
              </a:rPr>
              <a:t>0 </a:t>
            </a:r>
            <a:r>
              <a:rPr lang="cs-CZ" sz="2400" b="1" dirty="0">
                <a:latin typeface="Comic Sans MS" panose="030F0702030302020204" pitchFamily="66" charset="0"/>
              </a:rPr>
              <a:t>nebo do 90</a:t>
            </a:r>
            <a:r>
              <a:rPr lang="cs-CZ" sz="2400" b="1" baseline="30000" dirty="0">
                <a:latin typeface="Comic Sans MS" panose="030F0702030302020204" pitchFamily="66" charset="0"/>
              </a:rPr>
              <a:t>0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4631160" y="1921703"/>
                <a:ext cx="1553502" cy="7087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𝟓𝟑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</m:sup>
                      </m:sSup>
                      <m:r>
                        <a:rPr lang="cs-CZ" sz="3600" b="1" i="1">
                          <a:solidFill>
                            <a:srgbClr val="FF0000"/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36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𝟖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1160" y="1921703"/>
                <a:ext cx="1553502" cy="7087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Pravoúhlý trojúhelník 4"/>
          <p:cNvSpPr/>
          <p:nvPr/>
        </p:nvSpPr>
        <p:spPr>
          <a:xfrm rot="8530101">
            <a:off x="637104" y="2838621"/>
            <a:ext cx="3875926" cy="2585539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8530101">
            <a:off x="5484632" y="2983055"/>
            <a:ext cx="3040855" cy="2003948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 rot="8530101">
            <a:off x="1060240" y="5107016"/>
            <a:ext cx="2237563" cy="1525429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4102447" y="2673999"/>
            <a:ext cx="1011114" cy="936104"/>
          </a:xfrm>
          <a:prstGeom prst="straightConnector1">
            <a:avLst/>
          </a:prstGeom>
          <a:ln w="1270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508104" y="2673999"/>
            <a:ext cx="2664296" cy="812053"/>
          </a:xfrm>
          <a:prstGeom prst="straightConnector1">
            <a:avLst/>
          </a:prstGeom>
          <a:ln w="1270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115249" y="2755625"/>
            <a:ext cx="2227078" cy="2932364"/>
          </a:xfrm>
          <a:prstGeom prst="straightConnector1">
            <a:avLst/>
          </a:prstGeom>
          <a:ln w="1270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3923928" y="4941168"/>
            <a:ext cx="54649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Jak se nazývají tyto </a:t>
            </a:r>
            <a:r>
              <a:rPr lang="cs-CZ" sz="2400" b="1" dirty="0" smtClean="0">
                <a:latin typeface="Comic Sans MS" panose="030F0702030302020204" pitchFamily="66" charset="0"/>
              </a:rPr>
              <a:t>trojúhelníky?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95614" y="5711319"/>
            <a:ext cx="196079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podobné</a:t>
            </a:r>
          </a:p>
        </p:txBody>
      </p:sp>
    </p:spTree>
    <p:extLst>
      <p:ext uri="{BB962C8B-B14F-4D97-AF65-F5344CB8AC3E}">
        <p14:creationId xmlns:p14="http://schemas.microsoft.com/office/powerpoint/2010/main" val="4143473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/>
      <p:bldP spid="5" grpId="0" animBg="1"/>
      <p:bldP spid="6" grpId="0" animBg="1"/>
      <p:bldP spid="7" grpId="0" animBg="1"/>
      <p:bldP spid="19" grpId="0"/>
      <p:bldP spid="2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239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24</cp:revision>
  <dcterms:created xsi:type="dcterms:W3CDTF">2014-01-03T15:11:25Z</dcterms:created>
  <dcterms:modified xsi:type="dcterms:W3CDTF">2014-01-27T06:22:12Z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