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0576" autoAdjust="0"/>
  </p:normalViewPr>
  <p:slideViewPr>
    <p:cSldViewPr>
      <p:cViewPr varScale="1">
        <p:scale>
          <a:sx n="104" d="100"/>
          <a:sy n="104" d="100"/>
        </p:scale>
        <p:origin x="-9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28B0FF-E251-4A4F-AD7C-B9AEDCDB3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121EB8-1D5C-4A2D-9FE6-74C4B530C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EB7A6D-3CD7-48BE-9D24-A9DDA15E7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73249-B8F9-4069-82CF-6DE201956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1518-6476-4DD3-A0CA-C259E90602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3B80D-694F-4BC8-837C-9A63A974E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46A2D5-E734-471C-A41F-5A22225F2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8B3765-5FD2-46B5-A563-6F02F0C655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AD0471-E5BF-4F16-8A70-1054B7AAFD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8061-6041-4719-9086-C620D55F44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101442-9F52-4EA7-A18E-4A5DE2A16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65DB1A3B-897F-41F0-BA5A-C7F5E6726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ChangeArrowheads="1"/>
          </p:cNvSpPr>
          <p:nvPr/>
        </p:nvSpPr>
        <p:spPr bwMode="auto">
          <a:xfrm>
            <a:off x="539750" y="1916113"/>
            <a:ext cx="8064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cs-CZ" altLang="cs-CZ"/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333375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188" y="1785938"/>
          <a:ext cx="8075612" cy="4453573"/>
        </p:xfrm>
        <a:graphic>
          <a:graphicData uri="http://schemas.openxmlformats.org/drawingml/2006/table">
            <a:tbl>
              <a:tblPr/>
              <a:tblGrid>
                <a:gridCol w="8075612"/>
              </a:tblGrid>
              <a:tr h="3609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Datum: od 13.6.2013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5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Projekt: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Kvalitní výuka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Registra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ní 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íslo: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CZ.1.07/1.5.00/34.0731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íslo DUM: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VY_62_INOVACE_29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Jméno autora: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Ing. Gabriela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Hautová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práce: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 Bankovní soustava 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 - Centrální banka -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powerpointová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edm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finan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ní gramotnost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ník: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4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5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asová dotace</a:t>
                      </a: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15 minut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Vzd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lávací cíl</a:t>
                      </a: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prezentace nové látky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ů</a:t>
                      </a: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cky</a:t>
                      </a:r>
                      <a:r>
                        <a:rPr kumimoji="0" lang="cs-CZ" sz="16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Psací pot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eby -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áci, po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íta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s projektorem - vyu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ující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Poznámka: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Tento materiál je sou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ástí tematického balí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ku Bankovní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soustava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 - Centrální banka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Inovace: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Mezip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edm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tové vztahy, zapojení audiovizuální techniky do výuky,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ts val="2163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názorná prezentace nové látky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Bankovní soustava ČR – centrální banka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Bankovní soustava ČR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V ČR je dvouúrovňový bankovní systém</a:t>
            </a:r>
          </a:p>
          <a:p>
            <a:pPr eaLnBrk="1" hangingPunct="1"/>
            <a:r>
              <a:rPr lang="cs-CZ" altLang="cs-CZ" smtClean="0"/>
              <a:t>Existuje:</a:t>
            </a:r>
          </a:p>
          <a:p>
            <a:pPr lvl="2" eaLnBrk="1" hangingPunct="1"/>
            <a:r>
              <a:rPr lang="cs-CZ" altLang="cs-CZ" smtClean="0"/>
              <a:t>Centrální banka – Česká národní banka </a:t>
            </a:r>
          </a:p>
          <a:p>
            <a:pPr lvl="2" eaLnBrk="1" hangingPunct="1"/>
            <a:r>
              <a:rPr lang="cs-CZ" altLang="cs-CZ" smtClean="0"/>
              <a:t>Obchodní (komerční) banky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>
                <a:solidFill>
                  <a:srgbClr val="FF0000"/>
                </a:solidFill>
              </a:rPr>
              <a:t>Centrální banka – Česká národní banka (ČNB)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altLang="cs-CZ" dirty="0" smtClean="0"/>
          </a:p>
          <a:p>
            <a:pPr eaLnBrk="1" hangingPunct="1"/>
            <a:r>
              <a:rPr lang="cs-CZ" altLang="cs-CZ" dirty="0" smtClean="0"/>
              <a:t>Sídlí v </a:t>
            </a:r>
            <a:r>
              <a:rPr lang="cs-CZ" altLang="cs-CZ" dirty="0" smtClean="0"/>
              <a:t>Praze </a:t>
            </a:r>
            <a:r>
              <a:rPr lang="cs-CZ" altLang="cs-CZ" dirty="0" smtClean="0"/>
              <a:t>v ulici Na Příkopě</a:t>
            </a:r>
          </a:p>
          <a:p>
            <a:pPr eaLnBrk="1" hangingPunct="1"/>
            <a:r>
              <a:rPr lang="cs-CZ" altLang="cs-CZ" dirty="0" smtClean="0"/>
              <a:t>Řídícím orgánem je bankovní rada v čele s guvernérem</a:t>
            </a:r>
          </a:p>
          <a:p>
            <a:pPr eaLnBrk="1" hangingPunct="1"/>
            <a:r>
              <a:rPr lang="cs-CZ" altLang="cs-CZ" dirty="0" smtClean="0"/>
              <a:t>Centrální banka má úkoly dané zákonem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Úkoly ČNB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Sleduje množství peněz v oběhu, emituje (vydává) nové peníze a neplatné nebo opotřebované stahuje z oběhu</a:t>
            </a:r>
          </a:p>
          <a:p>
            <a:pPr eaLnBrk="1" hangingPunct="1"/>
            <a:r>
              <a:rPr lang="cs-CZ" altLang="cs-CZ" smtClean="0"/>
              <a:t>Dohlíží na obchodní banky, poskytuje bankám úvěry a ukládá část jejich vkladů</a:t>
            </a:r>
          </a:p>
          <a:p>
            <a:pPr eaLnBrk="1" hangingPunct="1"/>
            <a:r>
              <a:rPr lang="cs-CZ" altLang="cs-CZ" smtClean="0"/>
              <a:t>Vede účty státního rozpočtu</a:t>
            </a:r>
          </a:p>
          <a:p>
            <a:pPr eaLnBrk="1" hangingPunct="1"/>
            <a:r>
              <a:rPr lang="cs-CZ" altLang="cs-CZ" smtClean="0"/>
              <a:t>Obchoduje se státními cennými papíry</a:t>
            </a:r>
          </a:p>
          <a:p>
            <a:pPr eaLnBrk="1" hangingPunct="1"/>
            <a:r>
              <a:rPr lang="cs-CZ" altLang="cs-CZ" smtClean="0"/>
              <a:t>Provádí bankovní dozor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Nástroje centrální banky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Diskontní sazba – základní úroková míra v ekonomice, ovlivňuje výši úroků, za ni ukládají obchodní banky peníze u centrální banky</a:t>
            </a:r>
          </a:p>
          <a:p>
            <a:pPr eaLnBrk="1" hangingPunct="1"/>
            <a:r>
              <a:rPr lang="cs-CZ" altLang="cs-CZ" smtClean="0"/>
              <a:t>Povinné minimální rezervy – kolik procent z vkladů musí obchodní banky uložit u ČNB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49913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Pravidla likvidity – určuje </a:t>
            </a:r>
            <a:r>
              <a:rPr lang="cs-CZ" altLang="cs-CZ" dirty="0" smtClean="0"/>
              <a:t>bankám, </a:t>
            </a:r>
            <a:r>
              <a:rPr lang="cs-CZ" altLang="cs-CZ" dirty="0" smtClean="0"/>
              <a:t>jaký mají mít poměr mezi aktivy a pasivy – mezi vklady klientů a poskytnutými úvěry (dlouhodobé úvěry by měly být dlouhodobými zdroji)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4000" smtClean="0">
                <a:solidFill>
                  <a:srgbClr val="FF0000"/>
                </a:solidFill>
              </a:rPr>
              <a:t>Vztahy mezi ČNB, obchodními bankami a klienty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/>
            <a:r>
              <a:rPr lang="cs-CZ" altLang="cs-CZ" smtClean="0"/>
              <a:t>  </a:t>
            </a:r>
            <a:r>
              <a:rPr lang="cs-CZ" altLang="cs-CZ" sz="2400" smtClean="0"/>
              <a:t>ČNB </a:t>
            </a:r>
          </a:p>
          <a:p>
            <a:pPr algn="ctr" eaLnBrk="1" hangingPunct="1"/>
            <a:endParaRPr lang="cs-CZ" altLang="cs-CZ" sz="2400" smtClean="0"/>
          </a:p>
          <a:p>
            <a:pPr algn="ctr" eaLnBrk="1" hangingPunct="1"/>
            <a:endParaRPr lang="cs-CZ" altLang="cs-CZ" sz="2400" smtClean="0"/>
          </a:p>
          <a:p>
            <a:pPr algn="ctr" eaLnBrk="1" hangingPunct="1"/>
            <a:endParaRPr lang="cs-CZ" altLang="cs-CZ" sz="2400" smtClean="0"/>
          </a:p>
          <a:p>
            <a:pPr algn="ctr" eaLnBrk="1" hangingPunct="1"/>
            <a:r>
              <a:rPr lang="cs-CZ" altLang="cs-CZ" sz="1200" smtClean="0"/>
              <a:t>Klienti                obchodní banky                                                                  obchodní banky          klienti</a:t>
            </a:r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/>
            <a:endParaRPr lang="cs-CZ" altLang="cs-CZ" sz="1200" smtClean="0"/>
          </a:p>
          <a:p>
            <a:pPr eaLnBrk="1" hangingPunct="1">
              <a:buFontTx/>
              <a:buNone/>
            </a:pPr>
            <a:r>
              <a:rPr lang="cs-CZ" altLang="cs-CZ" sz="1200" smtClean="0"/>
              <a:t>                          klienti                  obchodní banky                                 obchodní banky             klienti</a:t>
            </a:r>
          </a:p>
          <a:p>
            <a:pPr eaLnBrk="1" hangingPunct="1">
              <a:buFontTx/>
              <a:buNone/>
            </a:pPr>
            <a:endParaRPr lang="cs-CZ" altLang="cs-CZ" sz="2400" smtClean="0"/>
          </a:p>
        </p:txBody>
      </p:sp>
      <p:pic>
        <p:nvPicPr>
          <p:cNvPr id="9220" name="Picture 4" descr="MC9004419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565400"/>
            <a:ext cx="358775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 descr="j02054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2565400"/>
            <a:ext cx="960438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6" descr="j02054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8400" y="2133600"/>
            <a:ext cx="1820863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7" descr="j02054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2492375"/>
            <a:ext cx="1036638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8" descr="MC9004419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1725" y="2565400"/>
            <a:ext cx="3587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9" descr="MC9004419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581525"/>
            <a:ext cx="358775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10" descr="j02054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4581525"/>
            <a:ext cx="960438" cy="86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11" descr="j020546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4437063"/>
            <a:ext cx="1036637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12" descr="MC9004419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9925" y="4581525"/>
            <a:ext cx="3587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1547813" y="270827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3132138" y="270827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5364163" y="26368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6948488" y="26368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 flipH="1">
            <a:off x="1547813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 flipH="1">
            <a:off x="3132138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 flipH="1">
            <a:off x="5508625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6" name="Line 20"/>
          <p:cNvSpPr>
            <a:spLocks noChangeShapeType="1"/>
          </p:cNvSpPr>
          <p:nvPr/>
        </p:nvSpPr>
        <p:spPr bwMode="auto">
          <a:xfrm flipH="1">
            <a:off x="6948488" y="30686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 flipV="1">
            <a:off x="3132138" y="3644900"/>
            <a:ext cx="647700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 flipH="1">
            <a:off x="3492500" y="3716338"/>
            <a:ext cx="719138" cy="10080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 flipH="1" flipV="1">
            <a:off x="5148263" y="3644900"/>
            <a:ext cx="503237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0" name="Line 24"/>
          <p:cNvSpPr>
            <a:spLocks noChangeShapeType="1"/>
          </p:cNvSpPr>
          <p:nvPr/>
        </p:nvSpPr>
        <p:spPr bwMode="auto">
          <a:xfrm>
            <a:off x="5508625" y="3429000"/>
            <a:ext cx="503238" cy="86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1" name="Line 25"/>
          <p:cNvSpPr>
            <a:spLocks noChangeShapeType="1"/>
          </p:cNvSpPr>
          <p:nvPr/>
        </p:nvSpPr>
        <p:spPr bwMode="auto">
          <a:xfrm>
            <a:off x="2051050" y="4724400"/>
            <a:ext cx="863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2" name="Line 26"/>
          <p:cNvSpPr>
            <a:spLocks noChangeShapeType="1"/>
          </p:cNvSpPr>
          <p:nvPr/>
        </p:nvSpPr>
        <p:spPr bwMode="auto">
          <a:xfrm>
            <a:off x="3851275" y="4724400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3" name="Line 27"/>
          <p:cNvSpPr>
            <a:spLocks noChangeShapeType="1"/>
          </p:cNvSpPr>
          <p:nvPr/>
        </p:nvSpPr>
        <p:spPr bwMode="auto">
          <a:xfrm>
            <a:off x="6300788" y="4724400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4" name="Line 28"/>
          <p:cNvSpPr>
            <a:spLocks noChangeShapeType="1"/>
          </p:cNvSpPr>
          <p:nvPr/>
        </p:nvSpPr>
        <p:spPr bwMode="auto">
          <a:xfrm flipH="1">
            <a:off x="2051050" y="5229225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5" name="Line 29"/>
          <p:cNvSpPr>
            <a:spLocks noChangeShapeType="1"/>
          </p:cNvSpPr>
          <p:nvPr/>
        </p:nvSpPr>
        <p:spPr bwMode="auto">
          <a:xfrm flipH="1">
            <a:off x="3779838" y="5229225"/>
            <a:ext cx="14398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9246" name="Line 30"/>
          <p:cNvSpPr>
            <a:spLocks noChangeShapeType="1"/>
          </p:cNvSpPr>
          <p:nvPr/>
        </p:nvSpPr>
        <p:spPr bwMode="auto">
          <a:xfrm flipH="1">
            <a:off x="6372225" y="52292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017962"/>
          </a:xfrm>
        </p:spPr>
        <p:txBody>
          <a:bodyPr/>
          <a:lstStyle/>
          <a:p>
            <a:pPr eaLnBrk="1" hangingPunct="1"/>
            <a:r>
              <a:rPr lang="cs-CZ" altLang="cs-CZ" smtClean="0">
                <a:solidFill>
                  <a:srgbClr val="FF0000"/>
                </a:solidFill>
              </a:rPr>
              <a:t>Konec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Použitá literatura: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altLang="cs-CZ" sz="1800" b="1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Finanční gramotnost úlohy a metodika</a:t>
            </a:r>
            <a:r>
              <a:rPr lang="cs-CZ" altLang="cs-CZ" sz="1800" dirty="0" smtClean="0"/>
              <a:t> – Ing. Petr </a:t>
            </a:r>
            <a:r>
              <a:rPr lang="cs-CZ" altLang="cs-CZ" sz="1800" dirty="0" err="1" smtClean="0"/>
              <a:t>Klínský</a:t>
            </a:r>
            <a:r>
              <a:rPr lang="cs-CZ" altLang="cs-CZ" sz="1800" dirty="0" smtClean="0"/>
              <a:t>,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dirty="0" smtClean="0"/>
              <a:t> Ing. Danuše Chromá, NÚOV, Praha 2009 ISBN 978-80-87063-26-2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Ekonomika pro gymnázia</a:t>
            </a:r>
            <a:r>
              <a:rPr lang="cs-CZ" altLang="cs-CZ" sz="1800" dirty="0" smtClean="0"/>
              <a:t> – Jarmila Čechová, Otto </a:t>
            </a:r>
            <a:r>
              <a:rPr lang="cs-CZ" altLang="cs-CZ" sz="1800" dirty="0" err="1" smtClean="0"/>
              <a:t>Münch</a:t>
            </a:r>
            <a:r>
              <a:rPr lang="cs-CZ" altLang="cs-CZ" sz="1800" dirty="0" smtClean="0"/>
              <a:t>, Jana Macháčková, Petr </a:t>
            </a:r>
            <a:r>
              <a:rPr lang="cs-CZ" altLang="cs-CZ" sz="1800" dirty="0" err="1" smtClean="0"/>
              <a:t>Klínský</a:t>
            </a:r>
            <a:r>
              <a:rPr lang="cs-CZ" altLang="cs-CZ" sz="1800" dirty="0" smtClean="0"/>
              <a:t> – EDUKO nakladatelství, s.r.o. 2011ISBN 978-80-87204-49-8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b="1" dirty="0" smtClean="0"/>
              <a:t>Finanční gramotnost </a:t>
            </a:r>
            <a:r>
              <a:rPr lang="cs-CZ" altLang="cs-CZ" sz="1800" dirty="0" smtClean="0"/>
              <a:t>– Petra Navrátilová, ISBN: 978-80-7402-106-0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cs-CZ" altLang="cs-CZ" sz="18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1800" dirty="0" smtClean="0"/>
              <a:t>Klipart sady Microsoft Office 2008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altLang="cs-CZ" sz="1800" dirty="0"/>
          </a:p>
          <a:p>
            <a:pPr eaLnBrk="1" hangingPunct="1">
              <a:lnSpc>
                <a:spcPct val="80000"/>
              </a:lnSpc>
              <a:defRPr/>
            </a:pPr>
            <a:endParaRPr lang="cs-CZ" altLang="cs-CZ" sz="18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356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Výchozí návrh</vt:lpstr>
      <vt:lpstr>Snímek 1</vt:lpstr>
      <vt:lpstr>Bankovní soustava ČR – centrální banka</vt:lpstr>
      <vt:lpstr>Bankovní soustava ČR</vt:lpstr>
      <vt:lpstr>Centrální banka – Česká národní banka (ČNB)</vt:lpstr>
      <vt:lpstr>Úkoly ČNB</vt:lpstr>
      <vt:lpstr>Nástroje centrální banky</vt:lpstr>
      <vt:lpstr>Snímek 7</vt:lpstr>
      <vt:lpstr>Vztahy mezi ČNB, obchodními bankami a klienty</vt:lpstr>
      <vt:lpstr>Konec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soustava ČR – centrální banka</dc:title>
  <dc:creator>Haut Radek</dc:creator>
  <cp:lastModifiedBy>Dum</cp:lastModifiedBy>
  <cp:revision>10</cp:revision>
  <dcterms:created xsi:type="dcterms:W3CDTF">2013-08-21T12:25:03Z</dcterms:created>
  <dcterms:modified xsi:type="dcterms:W3CDTF">2014-10-31T14:46:44Z</dcterms:modified>
</cp:coreProperties>
</file>