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6" r:id="rId6"/>
    <p:sldId id="304" r:id="rId7"/>
    <p:sldId id="295" r:id="rId8"/>
    <p:sldId id="297" r:id="rId9"/>
    <p:sldId id="305" r:id="rId10"/>
    <p:sldId id="306" r:id="rId11"/>
    <p:sldId id="307" r:id="rId12"/>
    <p:sldId id="308" r:id="rId13"/>
    <p:sldId id="309" r:id="rId14"/>
    <p:sldId id="310" r:id="rId15"/>
    <p:sldId id="293" r:id="rId16"/>
    <p:sldId id="28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Účetní doklady II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1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VI-2-18-04_Účetní doklady II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01.09.2013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76872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Způsoby vedení evidence podnikatelské činnosti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30832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daňová evidence</a:t>
            </a:r>
            <a:r>
              <a:rPr lang="cs-CZ" sz="2800" dirty="0" smtClean="0">
                <a:solidFill>
                  <a:srgbClr val="FF0000"/>
                </a:solidFill>
              </a:rPr>
              <a:t>, druhy účetních dokladů, náležitosti účetních dokladů, opravy účetních dokladů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2496" y="4383112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Zopakujme si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Definice účetního dokladu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zákon popisuje účetní doklady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Doklady musí být ……………………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Vyhotovení účetních dokladů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Druhy účetních dokladů dle vašich praktických zkušeností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772400" cy="864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484784"/>
            <a:ext cx="7772400" cy="468052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Zopakujme si: </a:t>
            </a:r>
          </a:p>
          <a:p>
            <a:r>
              <a:rPr lang="cs-CZ" sz="2800" b="1" dirty="0" smtClean="0"/>
              <a:t>Účetní </a:t>
            </a:r>
            <a:r>
              <a:rPr lang="cs-CZ" sz="2800" b="1" dirty="0"/>
              <a:t>doklad </a:t>
            </a:r>
            <a:r>
              <a:rPr lang="cs-CZ" sz="2800" dirty="0"/>
              <a:t>je průkazný účetní záznam, v němž je zachycena </a:t>
            </a:r>
            <a:r>
              <a:rPr lang="cs-CZ" sz="2800" dirty="0" smtClean="0"/>
              <a:t>a </a:t>
            </a:r>
            <a:r>
              <a:rPr lang="cs-CZ" sz="2800" dirty="0"/>
              <a:t>ověřena hospodářská nebo účetní operace.</a:t>
            </a:r>
          </a:p>
          <a:p>
            <a:endParaRPr lang="cs-CZ" dirty="0" smtClean="0"/>
          </a:p>
          <a:p>
            <a:r>
              <a:rPr lang="cs-CZ" sz="2800" b="1" dirty="0" smtClean="0"/>
              <a:t>Zákon </a:t>
            </a:r>
            <a:r>
              <a:rPr lang="cs-CZ" sz="2800" b="1" dirty="0"/>
              <a:t>č. 563/1991  Sb., o účetnictví</a:t>
            </a:r>
          </a:p>
          <a:p>
            <a:endParaRPr lang="cs-CZ" dirty="0"/>
          </a:p>
        </p:txBody>
      </p:sp>
      <p:pic>
        <p:nvPicPr>
          <p:cNvPr id="4" name="Picture 3" descr="C:\Users\NB1\AppData\Local\Microsoft\Windows\Temporary Internet Files\Content.IE5\ACCOOA1E\MP900387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12976"/>
            <a:ext cx="2393064" cy="335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83949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700808"/>
            <a:ext cx="7772400" cy="4824536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Zopakujme si:</a:t>
            </a:r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Trvanlivost účetních dokladů</a:t>
            </a:r>
          </a:p>
          <a:p>
            <a:pPr lvl="0">
              <a:buClr>
                <a:srgbClr val="669900"/>
              </a:buClr>
              <a:buFont typeface="Wingdings" pitchFamily="2"/>
              <a:buChar char=""/>
            </a:pPr>
            <a:r>
              <a:rPr lang="cs-CZ" sz="2800" dirty="0"/>
              <a:t>Někdy mohou záznamy v účetním dokladu vyblednout a tím se účetní doklad stává neprůkazným.</a:t>
            </a:r>
          </a:p>
          <a:p>
            <a:pPr lvl="0">
              <a:buClr>
                <a:srgbClr val="669900"/>
              </a:buClr>
              <a:buFont typeface="Wingdings" pitchFamily="2"/>
              <a:buChar char=""/>
            </a:pPr>
            <a:endParaRPr lang="cs-CZ" sz="2800" dirty="0"/>
          </a:p>
          <a:p>
            <a:pPr lvl="0">
              <a:buClr>
                <a:srgbClr val="669900"/>
              </a:buClr>
              <a:buFont typeface="Wingdings" pitchFamily="2"/>
              <a:buChar char=""/>
            </a:pPr>
            <a:r>
              <a:rPr lang="cs-CZ" sz="2800" dirty="0"/>
              <a:t>Co s tím?</a:t>
            </a:r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 algn="ctr"/>
            <a:r>
              <a:rPr lang="cs-CZ" b="1" dirty="0">
                <a:solidFill>
                  <a:srgbClr val="CC3300"/>
                </a:solidFill>
              </a:rPr>
              <a:t>OKOPÍROVAT!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031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72816"/>
            <a:ext cx="7704528" cy="36004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Nejdůležitější účetní doklady a hospodářské operace, které zaznamenávají</a:t>
            </a:r>
          </a:p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r>
              <a:rPr lang="cs-CZ" dirty="0"/>
              <a:t>Na základě získaných informací můžeme rozdělit účetní doklady dle </a:t>
            </a:r>
            <a:r>
              <a:rPr lang="cs-CZ" b="1" dirty="0"/>
              <a:t>jednotlivých </a:t>
            </a:r>
            <a:r>
              <a:rPr lang="cs-CZ" b="1" dirty="0" smtClean="0"/>
              <a:t>druhů.</a:t>
            </a:r>
          </a:p>
        </p:txBody>
      </p:sp>
    </p:spTree>
    <p:extLst>
      <p:ext uri="{BB962C8B-B14F-4D97-AF65-F5344CB8AC3E}">
        <p14:creationId xmlns:p14="http://schemas.microsoft.com/office/powerpoint/2010/main" xmlns="" val="23463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Členění dle druhů I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49900"/>
            <a:ext cx="7772400" cy="380971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Faktury: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Faktura vystavená (FAV)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Faktura přijatá (FAP)</a:t>
            </a:r>
          </a:p>
          <a:p>
            <a:endParaRPr lang="cs-CZ" dirty="0"/>
          </a:p>
        </p:txBody>
      </p:sp>
      <p:pic>
        <p:nvPicPr>
          <p:cNvPr id="4" name="Picture 3" descr="C:\Users\NB1\AppData\Local\Microsoft\Windows\Temporary Internet Files\Content.IE5\ACCOOA1E\MP900387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3691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473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Členění dle druhů II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49900"/>
            <a:ext cx="7772400" cy="3809712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sz="2800" b="1" dirty="0" smtClean="0"/>
              <a:t>Pokladní doklady:</a:t>
            </a:r>
          </a:p>
          <a:p>
            <a:endParaRPr lang="cs-CZ" sz="2800" b="1" dirty="0" smtClean="0"/>
          </a:p>
          <a:p>
            <a:pPr marL="457200" indent="-457200">
              <a:buAutoNum type="alphaLcParenR"/>
            </a:pPr>
            <a:r>
              <a:rPr lang="cs-CZ" sz="2800" dirty="0" smtClean="0"/>
              <a:t>Příjmový pokladní </a:t>
            </a:r>
            <a:r>
              <a:rPr lang="cs-CZ" sz="2800" dirty="0" smtClean="0"/>
              <a:t>doklad </a:t>
            </a:r>
            <a:r>
              <a:rPr lang="cs-CZ" sz="2800" dirty="0" smtClean="0"/>
              <a:t>(PPD)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Výdajový pokladní doklad (VPD)</a:t>
            </a:r>
            <a:endParaRPr lang="cs-CZ" sz="2800" dirty="0"/>
          </a:p>
        </p:txBody>
      </p:sp>
      <p:pic>
        <p:nvPicPr>
          <p:cNvPr id="4" name="Picture 3" descr="C:\Users\NB1\AppData\Local\Microsoft\Windows\Temporary Internet Files\Content.IE5\ACCOOA1E\MP900387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3691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326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Členění dle druhů III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49900"/>
            <a:ext cx="7772400" cy="3809712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sz="2800" b="1" dirty="0" smtClean="0"/>
              <a:t>Bankovní výpisy:</a:t>
            </a:r>
          </a:p>
          <a:p>
            <a:endParaRPr lang="cs-CZ" sz="2800" b="1" dirty="0" smtClean="0"/>
          </a:p>
          <a:p>
            <a:pPr marL="457200" indent="-457200">
              <a:buAutoNum type="alphaLcParenR"/>
            </a:pPr>
            <a:r>
              <a:rPr lang="cs-CZ" sz="2800" dirty="0" smtClean="0"/>
              <a:t>Výpis z bankovního účtu (VBÚ)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Výpis z bankovního úvěru (VB úvěr)</a:t>
            </a:r>
            <a:endParaRPr lang="cs-CZ" sz="2800" dirty="0"/>
          </a:p>
        </p:txBody>
      </p:sp>
      <p:pic>
        <p:nvPicPr>
          <p:cNvPr id="4" name="Picture 3" descr="C:\Users\NB1\AppData\Local\Microsoft\Windows\Temporary Internet Files\Content.IE5\ACCOOA1E\MP900387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4912" y="316674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6499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Členění </a:t>
            </a:r>
            <a:r>
              <a:rPr lang="cs-CZ" sz="360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dle druhů IV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49900"/>
            <a:ext cx="7772400" cy="3809712"/>
          </a:xfrm>
        </p:spPr>
        <p:txBody>
          <a:bodyPr>
            <a:normAutofit fontScale="92500"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b="1" dirty="0" smtClean="0"/>
              <a:t>Vnitřní účetní doklady (</a:t>
            </a:r>
            <a:r>
              <a:rPr lang="cs-CZ" sz="2800" b="1" dirty="0"/>
              <a:t>I</a:t>
            </a:r>
            <a:r>
              <a:rPr lang="cs-CZ" sz="2800" b="1" dirty="0" smtClean="0"/>
              <a:t>D):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Výdejka (VÝD)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Příjemka (PŘÍ)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Zúčtovací a výplatní listina mezd (ZVLM)</a:t>
            </a:r>
          </a:p>
          <a:p>
            <a:endParaRPr lang="cs-CZ" sz="2800" dirty="0" smtClean="0"/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b="1" dirty="0" smtClean="0"/>
              <a:t>Vnější </a:t>
            </a:r>
            <a:r>
              <a:rPr lang="cs-CZ" sz="2800" b="1" dirty="0"/>
              <a:t>účetní </a:t>
            </a:r>
            <a:r>
              <a:rPr lang="cs-CZ" sz="2800" b="1" dirty="0" smtClean="0"/>
              <a:t>doklady: </a:t>
            </a:r>
            <a:r>
              <a:rPr lang="pl-PL" sz="2800" dirty="0" smtClean="0"/>
              <a:t>vyplývají </a:t>
            </a:r>
            <a:r>
              <a:rPr lang="pl-PL" sz="2800" dirty="0"/>
              <a:t>ze styku podniku s vnějším </a:t>
            </a:r>
            <a:r>
              <a:rPr lang="pl-PL" sz="2800" dirty="0" smtClean="0"/>
              <a:t>okolím, např. faktura přijatá, výpis z bankovního účtu, výpis z úvěrového účtu</a:t>
            </a:r>
            <a:endParaRPr lang="cs-CZ" sz="2800" dirty="0"/>
          </a:p>
          <a:p>
            <a:endParaRPr lang="cs-CZ" sz="2800" dirty="0" smtClean="0"/>
          </a:p>
        </p:txBody>
      </p:sp>
      <p:pic>
        <p:nvPicPr>
          <p:cNvPr id="4" name="Picture 3" descr="C:\Users\NB1\AppData\Local\Microsoft\Windows\Temporary Internet Files\Content.IE5\ACCOOA1E\MP900387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1792" y="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414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Členění dle počtu zaznamenaných operací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49900"/>
            <a:ext cx="7772400" cy="3809712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b="1" dirty="0" smtClean="0"/>
              <a:t>Jednotlivé – </a:t>
            </a:r>
            <a:r>
              <a:rPr lang="cs-CZ" sz="2800" dirty="0" smtClean="0"/>
              <a:t>dokumentují jednu hospodářskou operaci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b="1" dirty="0" smtClean="0"/>
              <a:t>Sběrné –</a:t>
            </a:r>
            <a:r>
              <a:rPr lang="cs-CZ" sz="2800" dirty="0" smtClean="0"/>
              <a:t> shrnují více jednotlivých účetních dokladů, které zachycují stejnorodé hospodářské operace, do nového dokladu, aby mohly být zaúčtovány jednou položkou (např. drobné nákupy kancelářských potřeb v období za jeden měsíc)</a:t>
            </a:r>
            <a:endParaRPr lang="cs-CZ" sz="2800" dirty="0"/>
          </a:p>
          <a:p>
            <a:pPr marL="457200" indent="-457200">
              <a:buFont typeface="Wingdings" panose="05000000000000000000" pitchFamily="2" charset="2"/>
              <a:buChar char="q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4227614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N</a:t>
            </a: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áležitosti účetních dokladů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49900"/>
            <a:ext cx="7772400" cy="3809712"/>
          </a:xfrm>
        </p:spPr>
        <p:txBody>
          <a:bodyPr>
            <a:norm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/>
              <a:t>Označení účetního dokladu.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/>
              <a:t>Popis obsahu účetního dokladu. 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/>
              <a:t>Označení účastníků.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/>
              <a:t>Peněžní částka a vyjádření množství.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/>
              <a:t>Okamžik vyhotovení účetního dokladu.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/>
              <a:t>Okamžik uskutečněného účetního případu. 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2800" dirty="0"/>
              <a:t>Podpis.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409688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Účetní doklady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Opravy účetních dokladů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060848"/>
            <a:ext cx="7772400" cy="4198764"/>
          </a:xfrm>
        </p:spPr>
        <p:txBody>
          <a:bodyPr>
            <a:normAutofit fontScale="92500" lnSpcReduction="20000"/>
          </a:bodyPr>
          <a:lstStyle/>
          <a:p>
            <a:pPr marL="342900" lvl="0" indent="-342900" fontAlgn="base">
              <a:spcAft>
                <a:spcPct val="30000"/>
              </a:spcAft>
              <a:buClr>
                <a:srgbClr val="990000"/>
              </a:buClr>
              <a:buSzTx/>
              <a:buFont typeface="Wingdings" pitchFamily="2" charset="2"/>
              <a:buChar char="q"/>
            </a:pPr>
            <a:r>
              <a:rPr lang="cs-CZ" altLang="cs-CZ" sz="3200" kern="0" dirty="0">
                <a:solidFill>
                  <a:srgbClr val="000000"/>
                </a:solidFill>
              </a:rPr>
              <a:t>Opravy nesmějí vést:</a:t>
            </a:r>
          </a:p>
          <a:p>
            <a:pPr marL="742950" lvl="1" indent="-285750" fontAlgn="base">
              <a:spcAft>
                <a:spcPct val="30000"/>
              </a:spcAft>
              <a:buClr>
                <a:srgbClr val="990000"/>
              </a:buClr>
              <a:buSzTx/>
              <a:buFontTx/>
              <a:buChar char="•"/>
            </a:pPr>
            <a:r>
              <a:rPr lang="cs-CZ" altLang="cs-CZ" sz="2800" kern="0" dirty="0">
                <a:solidFill>
                  <a:srgbClr val="000000"/>
                </a:solidFill>
              </a:rPr>
              <a:t>k neprůkaznosti,</a:t>
            </a:r>
          </a:p>
          <a:p>
            <a:pPr marL="742950" lvl="1" indent="-285750" fontAlgn="base">
              <a:spcAft>
                <a:spcPct val="30000"/>
              </a:spcAft>
              <a:buClr>
                <a:srgbClr val="990000"/>
              </a:buClr>
              <a:buSzTx/>
              <a:buFontTx/>
              <a:buChar char="•"/>
            </a:pPr>
            <a:r>
              <a:rPr lang="cs-CZ" altLang="cs-CZ" sz="2800" kern="0" dirty="0">
                <a:solidFill>
                  <a:srgbClr val="000000"/>
                </a:solidFill>
              </a:rPr>
              <a:t>nesprávnosti účetnictví.</a:t>
            </a:r>
          </a:p>
          <a:p>
            <a:pPr marL="342900" lvl="0" indent="-342900" fontAlgn="base">
              <a:spcAft>
                <a:spcPct val="30000"/>
              </a:spcAft>
              <a:buClr>
                <a:srgbClr val="990000"/>
              </a:buClr>
              <a:buSzTx/>
              <a:buFont typeface="Wingdings" pitchFamily="2" charset="2"/>
              <a:buChar char="q"/>
            </a:pPr>
            <a:r>
              <a:rPr lang="cs-CZ" altLang="cs-CZ" sz="3200" kern="0" dirty="0">
                <a:solidFill>
                  <a:srgbClr val="000000"/>
                </a:solidFill>
              </a:rPr>
              <a:t>Opravy lze </a:t>
            </a:r>
            <a:r>
              <a:rPr lang="cs-CZ" altLang="cs-CZ" sz="3200" kern="0" dirty="0" smtClean="0">
                <a:solidFill>
                  <a:srgbClr val="000000"/>
                </a:solidFill>
              </a:rPr>
              <a:t>provádět </a:t>
            </a:r>
            <a:r>
              <a:rPr lang="cs-CZ" altLang="cs-CZ" sz="3200" kern="0" dirty="0">
                <a:solidFill>
                  <a:srgbClr val="000000"/>
                </a:solidFill>
              </a:rPr>
              <a:t>dvěma způsoby:</a:t>
            </a:r>
          </a:p>
          <a:p>
            <a:pPr marL="742950" lvl="1" indent="-285750" fontAlgn="base">
              <a:spcAft>
                <a:spcPct val="30000"/>
              </a:spcAft>
              <a:buClr>
                <a:srgbClr val="990000"/>
              </a:buClr>
              <a:buSzTx/>
              <a:buFontTx/>
              <a:buChar char="•"/>
            </a:pPr>
            <a:r>
              <a:rPr lang="cs-CZ" altLang="cs-CZ" sz="2800" kern="0" dirty="0">
                <a:solidFill>
                  <a:srgbClr val="000000"/>
                </a:solidFill>
              </a:rPr>
              <a:t>před zaúčtováním:</a:t>
            </a:r>
          </a:p>
          <a:p>
            <a:pPr marL="1143000" lvl="2" indent="-228600" fontAlgn="base">
              <a:spcAft>
                <a:spcPct val="30000"/>
              </a:spcAft>
              <a:buClrTx/>
              <a:buSzTx/>
              <a:buFont typeface="Arial" charset="0"/>
              <a:buChar char="–"/>
            </a:pPr>
            <a:r>
              <a:rPr lang="cs-CZ" altLang="cs-CZ" sz="2400" kern="0" dirty="0">
                <a:solidFill>
                  <a:srgbClr val="000000"/>
                </a:solidFill>
              </a:rPr>
              <a:t>dokladový způsob (účetní),</a:t>
            </a:r>
          </a:p>
          <a:p>
            <a:pPr marL="1143000" lvl="2" indent="-228600" fontAlgn="base">
              <a:spcAft>
                <a:spcPct val="30000"/>
              </a:spcAft>
              <a:buClrTx/>
              <a:buSzTx/>
              <a:buFont typeface="Arial" charset="0"/>
              <a:buChar char="–"/>
            </a:pPr>
            <a:r>
              <a:rPr lang="cs-CZ" altLang="cs-CZ" sz="2400" kern="0" dirty="0" err="1">
                <a:solidFill>
                  <a:srgbClr val="000000"/>
                </a:solidFill>
              </a:rPr>
              <a:t>bezdokladový</a:t>
            </a:r>
            <a:r>
              <a:rPr lang="cs-CZ" altLang="cs-CZ" sz="2400" kern="0" dirty="0">
                <a:solidFill>
                  <a:srgbClr val="000000"/>
                </a:solidFill>
              </a:rPr>
              <a:t> způsob (neúčetní),</a:t>
            </a:r>
          </a:p>
          <a:p>
            <a:pPr marL="742950" lvl="1" indent="-285750" fontAlgn="base">
              <a:spcAft>
                <a:spcPct val="30000"/>
              </a:spcAft>
              <a:buClr>
                <a:srgbClr val="990000"/>
              </a:buClr>
              <a:buSzTx/>
              <a:buFontTx/>
              <a:buChar char="•"/>
            </a:pPr>
            <a:r>
              <a:rPr lang="cs-CZ" altLang="cs-CZ" sz="2800" kern="0" dirty="0">
                <a:solidFill>
                  <a:srgbClr val="000000"/>
                </a:solidFill>
              </a:rPr>
              <a:t>po zaúčtování.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336188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Znáte druhy účetních dokladů?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Pokud ano – zkuste je rozdělit dle různých hledisek.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znáte náležitosti účetních dokladů.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zákon popisuje účetní doklady?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Popište opravy účetních </a:t>
            </a:r>
            <a:r>
              <a:rPr lang="cs-CZ" dirty="0" smtClean="0"/>
              <a:t>dokladů.</a:t>
            </a:r>
            <a:endParaRPr lang="cs-CZ" dirty="0"/>
          </a:p>
        </p:txBody>
      </p:sp>
      <p:pic>
        <p:nvPicPr>
          <p:cNvPr id="4" name="Picture 3" descr="C:\Users\NB1\AppData\Local\Microsoft\Windows\Temporary Internet Files\Content.IE5\ACCOOA1E\MP900387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4912" y="32004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pPr lvl="0"/>
            <a:r>
              <a:rPr lang="cs-CZ" dirty="0" smtClean="0"/>
              <a:t>Pomocí prezentace by žáci </a:t>
            </a:r>
            <a:r>
              <a:rPr lang="cs-CZ" dirty="0"/>
              <a:t>měli p</a:t>
            </a:r>
            <a:r>
              <a:rPr lang="cs-CZ" dirty="0" smtClean="0"/>
              <a:t>ochopit </a:t>
            </a:r>
            <a:r>
              <a:rPr lang="cs-CZ" dirty="0"/>
              <a:t>význam účetních </a:t>
            </a:r>
            <a:r>
              <a:rPr lang="cs-CZ" dirty="0" smtClean="0"/>
              <a:t>dokladů v podniku, měli by umět vyhledat informace o účetních dokladech v konkrétním zákoně, měli by umět dodržet zásady vyhotovování účetních dokladů, jejich opravy a náležitosti. </a:t>
            </a:r>
          </a:p>
          <a:p>
            <a:pPr lvl="0"/>
            <a:endParaRPr lang="cs-CZ" b="1" dirty="0"/>
          </a:p>
          <a:p>
            <a:pPr lvl="0"/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ŠTOHL</a:t>
            </a:r>
            <a:r>
              <a:rPr lang="cs-CZ" dirty="0"/>
              <a:t>, Ing. Pavel. Učebnice účetnictví 2013 - 1. díl. 14. vyd. Znojmo: Ing. Pavel </a:t>
            </a:r>
            <a:r>
              <a:rPr lang="cs-CZ" dirty="0" err="1"/>
              <a:t>Štohl</a:t>
            </a:r>
            <a:r>
              <a:rPr lang="cs-CZ" dirty="0"/>
              <a:t> s.r.o., Znojmo, 2013. ISBN 978-8087237-58-8</a:t>
            </a:r>
            <a:r>
              <a:rPr lang="cs-CZ" dirty="0" smtClean="0"/>
              <a:t>.</a:t>
            </a:r>
          </a:p>
          <a:p>
            <a:r>
              <a:rPr lang="cs-CZ" dirty="0"/>
              <a:t>ŠTOHL, Ing. Pavel a Ing. Vladislav KLIČKA. Maturitní okruhy z účetnictví 2011. 4. upravené vydání. Znojmo: Ing. Pavel </a:t>
            </a:r>
            <a:r>
              <a:rPr lang="cs-CZ" dirty="0" err="1"/>
              <a:t>Štohl</a:t>
            </a:r>
            <a:r>
              <a:rPr lang="cs-CZ" dirty="0"/>
              <a:t> s.r.o., Znojmo, 2011. ISBN 978-80-87237-32-8.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11484</TotalTime>
  <Words>523</Words>
  <Application>Microsoft Office PowerPoint</Application>
  <PresentationFormat>Předvádění na obrazovce (4:3)</PresentationFormat>
  <Paragraphs>108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Snímek 1</vt:lpstr>
      <vt:lpstr>Snímek 2</vt:lpstr>
      <vt:lpstr>Způsoby vedení evidence podnikatelské činnosti</vt:lpstr>
      <vt:lpstr>Zopakujme si</vt:lpstr>
      <vt:lpstr>Účetní doklady</vt:lpstr>
      <vt:lpstr>Účetní doklady </vt:lpstr>
      <vt:lpstr>Účetní doklady</vt:lpstr>
      <vt:lpstr>Účetní doklady Členění dle druhů I</vt:lpstr>
      <vt:lpstr>Účetní doklady Členění dle druhů II</vt:lpstr>
      <vt:lpstr>Účetní doklady Členění dle druhů III</vt:lpstr>
      <vt:lpstr>Účetní doklady Členění dle druhů IV</vt:lpstr>
      <vt:lpstr>Účetní doklady Členění dle počtu zaznamenaných operací</vt:lpstr>
      <vt:lpstr>Účetní doklady Náležitosti účetních dokladů</vt:lpstr>
      <vt:lpstr>Účetní doklady Opravy účetních dokladů</vt:lpstr>
      <vt:lpstr>Praktické cvičení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208</cp:revision>
  <dcterms:created xsi:type="dcterms:W3CDTF">2013-01-11T17:11:37Z</dcterms:created>
  <dcterms:modified xsi:type="dcterms:W3CDTF">2014-10-31T14:03:17Z</dcterms:modified>
</cp:coreProperties>
</file>