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7" r:id="rId11"/>
    <p:sldId id="265" r:id="rId12"/>
    <p:sldId id="266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921AA4D-0A32-4F05-AE74-F5CFF8F95ED4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A370920-BC9C-440C-A1A3-9F57FBC77A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Odborný funkční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418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b="1" i="1" dirty="0"/>
              <a:t>Datum: </a:t>
            </a:r>
            <a:r>
              <a:rPr lang="cs-CZ" b="1" i="1" dirty="0" smtClean="0"/>
              <a:t>26. </a:t>
            </a:r>
            <a:r>
              <a:rPr lang="cs-CZ" b="1" i="1" dirty="0"/>
              <a:t>3. 2013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VY_32_INOVACE_265</a:t>
            </a:r>
            <a:r>
              <a:rPr lang="cs-CZ" b="1" dirty="0"/>
              <a:t>	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Jméno autora:</a:t>
            </a:r>
            <a:r>
              <a:rPr lang="cs-CZ" b="1" dirty="0"/>
              <a:t>  Mgr. Veronika Slavíková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Název práce:</a:t>
            </a:r>
            <a:r>
              <a:rPr lang="cs-CZ" b="1" dirty="0"/>
              <a:t>  </a:t>
            </a:r>
            <a:r>
              <a:rPr lang="cs-CZ" b="1" dirty="0" smtClean="0"/>
              <a:t>Odborný funkční styl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Ročník:</a:t>
            </a:r>
            <a:r>
              <a:rPr lang="cs-CZ" b="1" dirty="0"/>
              <a:t> 2. 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45 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Žák dokáže vymezit příznačné rysy pro odborný funkční styl. Uvede dělení odborného stylu, základní útvary, charakterizuje jazykovou stránku. 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potřeby.  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Poznámka:</a:t>
            </a:r>
            <a:r>
              <a:rPr lang="cs-CZ" dirty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Inovace:</a:t>
            </a:r>
            <a:r>
              <a:rPr lang="cs-CZ" b="1" dirty="0"/>
              <a:t>  </a:t>
            </a:r>
            <a:r>
              <a:rPr lang="cs-CZ" dirty="0"/>
              <a:t>Zapojení ICT do </a:t>
            </a:r>
            <a:r>
              <a:rPr lang="cs-CZ" dirty="0" smtClean="0"/>
              <a:t>výuky. 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i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63619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Odborný styl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 algn="just"/>
            <a:r>
              <a:rPr lang="cs-CZ" dirty="0" smtClean="0"/>
              <a:t>styl </a:t>
            </a:r>
            <a:r>
              <a:rPr lang="cs-CZ" dirty="0"/>
              <a:t>odborných publikací, odborných časopisů, </a:t>
            </a:r>
            <a:r>
              <a:rPr lang="cs-CZ" dirty="0" smtClean="0"/>
              <a:t>učebnic</a:t>
            </a:r>
          </a:p>
          <a:p>
            <a:pPr lvl="1" algn="just"/>
            <a:r>
              <a:rPr lang="cs-CZ" dirty="0" smtClean="0"/>
              <a:t>jeho </a:t>
            </a:r>
            <a:r>
              <a:rPr lang="cs-CZ" dirty="0"/>
              <a:t>cílem je podat přesné, jasné a relativně úplné informace a poučit tím </a:t>
            </a:r>
            <a:r>
              <a:rPr lang="cs-CZ" dirty="0" smtClean="0"/>
              <a:t>adresáta</a:t>
            </a:r>
          </a:p>
          <a:p>
            <a:pPr marL="0" lvl="0" indent="0" algn="just">
              <a:buNone/>
            </a:pPr>
            <a:endParaRPr lang="cs-CZ" dirty="0" smtClean="0"/>
          </a:p>
          <a:p>
            <a:pPr algn="just"/>
            <a:r>
              <a:rPr lang="cs-CZ" b="1" u="sng" dirty="0"/>
              <a:t>Funkce odborných textů</a:t>
            </a:r>
            <a:endParaRPr lang="cs-CZ" dirty="0"/>
          </a:p>
          <a:p>
            <a:pPr lvl="1" algn="just"/>
            <a:r>
              <a:rPr lang="cs-CZ" dirty="0"/>
              <a:t>odborně sdělná, případně vzdělávací</a:t>
            </a:r>
          </a:p>
          <a:p>
            <a:pPr lvl="0" algn="just"/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187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Dělení odborných projevů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229600" cy="6093296"/>
          </a:xfrm>
        </p:spPr>
        <p:txBody>
          <a:bodyPr>
            <a:normAutofit/>
          </a:bodyPr>
          <a:lstStyle/>
          <a:p>
            <a:pPr lvl="1"/>
            <a:endParaRPr lang="cs-CZ" b="1" u="sng" dirty="0" smtClean="0"/>
          </a:p>
          <a:p>
            <a:pPr lvl="1"/>
            <a:endParaRPr lang="cs-CZ" b="1" u="sng" dirty="0"/>
          </a:p>
          <a:p>
            <a:pPr lvl="1" algn="just"/>
            <a:r>
              <a:rPr lang="cs-CZ" sz="3600" b="1" u="sng" dirty="0" smtClean="0"/>
              <a:t>styl </a:t>
            </a:r>
            <a:r>
              <a:rPr lang="cs-CZ" sz="3600" b="1" u="sng" dirty="0"/>
              <a:t>vědecký (teoretický)</a:t>
            </a:r>
            <a:r>
              <a:rPr lang="cs-CZ" sz="3600" dirty="0"/>
              <a:t> </a:t>
            </a:r>
          </a:p>
          <a:p>
            <a:pPr lvl="1" algn="just"/>
            <a:r>
              <a:rPr lang="cs-CZ" sz="3600" b="1" u="sng" dirty="0" smtClean="0"/>
              <a:t>styl </a:t>
            </a:r>
            <a:r>
              <a:rPr lang="cs-CZ" sz="3600" b="1" u="sng" dirty="0"/>
              <a:t>prakticky odborný</a:t>
            </a:r>
            <a:endParaRPr lang="cs-CZ" sz="3600" dirty="0"/>
          </a:p>
          <a:p>
            <a:pPr lvl="1" algn="just"/>
            <a:r>
              <a:rPr lang="cs-CZ" sz="3600" b="1" u="sng" dirty="0" smtClean="0"/>
              <a:t>styl </a:t>
            </a:r>
            <a:r>
              <a:rPr lang="cs-CZ" sz="3600" b="1" u="sng" dirty="0"/>
              <a:t>populárně-naučný</a:t>
            </a:r>
            <a:r>
              <a:rPr lang="cs-CZ" sz="3600" dirty="0"/>
              <a:t>  </a:t>
            </a:r>
            <a:endParaRPr lang="cs-CZ" sz="3600" dirty="0" smtClean="0"/>
          </a:p>
          <a:p>
            <a:pPr lvl="1" algn="just"/>
            <a:r>
              <a:rPr lang="cs-CZ" sz="3600" b="1" u="sng" dirty="0" smtClean="0"/>
              <a:t>styl učební</a:t>
            </a:r>
            <a:r>
              <a:rPr lang="cs-CZ" sz="36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1878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spcBef>
                <a:spcPct val="0"/>
              </a:spcBef>
            </a:pPr>
            <a:r>
              <a:rPr lang="cs-CZ" sz="3200" b="1" u="sng" dirty="0" smtClean="0"/>
              <a:t>Styl vědecký (teoretický)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2"/>
            <a:r>
              <a:rPr lang="cs-CZ" dirty="0" smtClean="0"/>
              <a:t>určený odborníkům určitého oboru </a:t>
            </a:r>
          </a:p>
          <a:p>
            <a:pPr lvl="2"/>
            <a:r>
              <a:rPr lang="cs-CZ" dirty="0" smtClean="0"/>
              <a:t>jednoznačné a přesné podání informace</a:t>
            </a:r>
          </a:p>
          <a:p>
            <a:pPr lvl="2"/>
            <a:r>
              <a:rPr lang="cs-CZ" dirty="0" smtClean="0"/>
              <a:t>kompoziční i jazyková propracovanost</a:t>
            </a:r>
          </a:p>
          <a:p>
            <a:pPr lvl="2"/>
            <a:r>
              <a:rPr lang="cs-CZ" dirty="0" smtClean="0"/>
              <a:t>mezinárodní terminologie, slova přejatá</a:t>
            </a:r>
          </a:p>
          <a:p>
            <a:pPr lvl="2"/>
            <a:r>
              <a:rPr lang="cs-CZ" dirty="0" smtClean="0"/>
              <a:t>základem je úvahový a výkladový slohový postup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9156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 rtl="0">
              <a:spcBef>
                <a:spcPct val="0"/>
              </a:spcBef>
            </a:pPr>
            <a:r>
              <a:rPr lang="cs-CZ" sz="3200" b="1" u="sng" dirty="0" smtClean="0"/>
              <a:t>Styl prakticky odborný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2" algn="just"/>
            <a:r>
              <a:rPr lang="cs-CZ" dirty="0" smtClean="0"/>
              <a:t>počítá </a:t>
            </a:r>
            <a:r>
              <a:rPr lang="cs-CZ" dirty="0"/>
              <a:t>s poučeným čtenářem</a:t>
            </a:r>
          </a:p>
          <a:p>
            <a:pPr lvl="2" algn="just"/>
            <a:r>
              <a:rPr lang="cs-CZ" dirty="0" smtClean="0"/>
              <a:t>uvádí </a:t>
            </a:r>
            <a:r>
              <a:rPr lang="cs-CZ" dirty="0"/>
              <a:t>přehledně a stručně teoretické poznatky do praxe, často se blíží stylu administrativnímu</a:t>
            </a:r>
          </a:p>
          <a:p>
            <a:pPr lvl="2" algn="just"/>
            <a:r>
              <a:rPr lang="cs-CZ" dirty="0"/>
              <a:t>jednodušší kompozice</a:t>
            </a:r>
          </a:p>
          <a:p>
            <a:pPr lvl="2" algn="just"/>
            <a:r>
              <a:rPr lang="cs-CZ" dirty="0"/>
              <a:t>vedle terminologie se objevují i profesionalismy, slang 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5958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 rtl="0">
              <a:spcBef>
                <a:spcPct val="0"/>
              </a:spcBef>
            </a:pPr>
            <a:r>
              <a:rPr lang="cs-CZ" sz="3200" b="1" u="sng" dirty="0" smtClean="0"/>
              <a:t>Styl populárně-naučný</a:t>
            </a:r>
            <a:r>
              <a:rPr lang="cs-CZ" sz="32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2" algn="just"/>
            <a:r>
              <a:rPr lang="cs-CZ" dirty="0" smtClean="0"/>
              <a:t>je </a:t>
            </a:r>
            <a:r>
              <a:rPr lang="cs-CZ" dirty="0"/>
              <a:t>určený pro laiky nebo začátečníky v oboru</a:t>
            </a:r>
          </a:p>
          <a:p>
            <a:pPr lvl="2" algn="just"/>
            <a:r>
              <a:rPr lang="cs-CZ" dirty="0"/>
              <a:t>základní terminologie, využití hovorového jazyka</a:t>
            </a:r>
          </a:p>
          <a:p>
            <a:pPr lvl="2" algn="just"/>
            <a:r>
              <a:rPr lang="cs-CZ" dirty="0"/>
              <a:t> snaží se zveřejnit vědecké bádání přístupnou formou; text je doplňován vedlejšími informacemi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3960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ctr" rtl="0">
              <a:spcBef>
                <a:spcPct val="0"/>
              </a:spcBef>
            </a:pPr>
            <a:r>
              <a:rPr lang="cs-CZ" sz="3200" b="1" u="sng" dirty="0" smtClean="0"/>
              <a:t>Styl učební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2" algn="just"/>
            <a:r>
              <a:rPr lang="cs-CZ" dirty="0" smtClean="0"/>
              <a:t>předává </a:t>
            </a:r>
            <a:r>
              <a:rPr lang="cs-CZ" dirty="0"/>
              <a:t>určité informace</a:t>
            </a:r>
          </a:p>
          <a:p>
            <a:pPr lvl="2" algn="just"/>
            <a:r>
              <a:rPr lang="cs-CZ" dirty="0"/>
              <a:t>má vzbuzovat zájem o ně, kontrolovat postup </a:t>
            </a:r>
          </a:p>
          <a:p>
            <a:pPr lvl="2" algn="just"/>
            <a:r>
              <a:rPr lang="cs-CZ" dirty="0"/>
              <a:t>učebnice – požadavek na splnění odborných i didaktických požadavků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220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Rysy odborného stylu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 algn="just"/>
            <a:r>
              <a:rPr lang="cs-CZ" dirty="0" smtClean="0"/>
              <a:t>připravenost</a:t>
            </a:r>
            <a:endParaRPr lang="cs-CZ" dirty="0"/>
          </a:p>
          <a:p>
            <a:pPr lvl="0" algn="just"/>
            <a:r>
              <a:rPr lang="cs-CZ" dirty="0"/>
              <a:t>oficiálnost</a:t>
            </a:r>
          </a:p>
          <a:p>
            <a:pPr lvl="0" algn="just"/>
            <a:r>
              <a:rPr lang="cs-CZ" dirty="0"/>
              <a:t>monologická forma</a:t>
            </a:r>
          </a:p>
          <a:p>
            <a:pPr lvl="0" algn="just"/>
            <a:r>
              <a:rPr lang="cs-CZ" dirty="0"/>
              <a:t>zpravidla psaná forma</a:t>
            </a:r>
          </a:p>
          <a:p>
            <a:pPr lvl="0" algn="just"/>
            <a:r>
              <a:rPr lang="cs-CZ" dirty="0"/>
              <a:t>jednotné téma</a:t>
            </a:r>
          </a:p>
          <a:p>
            <a:pPr lvl="0" algn="just"/>
            <a:r>
              <a:rPr lang="cs-CZ" dirty="0"/>
              <a:t>kompaktnost obsahu</a:t>
            </a:r>
          </a:p>
          <a:p>
            <a:pPr lvl="0" algn="just"/>
            <a:r>
              <a:rPr lang="cs-CZ" dirty="0"/>
              <a:t>přesnost</a:t>
            </a:r>
          </a:p>
          <a:p>
            <a:pPr lvl="0" algn="just"/>
            <a:r>
              <a:rPr lang="cs-CZ" dirty="0"/>
              <a:t>úplnost</a:t>
            </a:r>
          </a:p>
          <a:p>
            <a:pPr lvl="0" algn="just"/>
            <a:r>
              <a:rPr lang="cs-CZ" dirty="0"/>
              <a:t>propracovanost</a:t>
            </a:r>
          </a:p>
          <a:p>
            <a:pPr lvl="0" algn="just"/>
            <a:r>
              <a:rPr lang="cs-CZ" dirty="0"/>
              <a:t>jednoznačnost</a:t>
            </a:r>
          </a:p>
          <a:p>
            <a:pPr lvl="0" algn="just"/>
            <a:r>
              <a:rPr lang="cs-CZ" dirty="0"/>
              <a:t>objektivita</a:t>
            </a:r>
          </a:p>
          <a:p>
            <a:pPr lvl="0" algn="just"/>
            <a:r>
              <a:rPr lang="cs-CZ" dirty="0" smtClean="0"/>
              <a:t>terminologie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1576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Kompozice odborných textů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lvl="0" algn="just"/>
            <a:r>
              <a:rPr lang="cs-CZ" dirty="0" smtClean="0"/>
              <a:t>je </a:t>
            </a:r>
            <a:r>
              <a:rPr lang="cs-CZ" dirty="0"/>
              <a:t>do detailu promyšlená</a:t>
            </a:r>
          </a:p>
          <a:p>
            <a:pPr lvl="0" algn="just"/>
            <a:r>
              <a:rPr lang="cs-CZ" dirty="0"/>
              <a:t>výstavba textů musí být logická, jasná, přehledná</a:t>
            </a:r>
          </a:p>
          <a:p>
            <a:pPr marL="0" indent="0" algn="just">
              <a:buNone/>
            </a:pPr>
            <a:endParaRPr lang="cs-CZ" dirty="0"/>
          </a:p>
          <a:p>
            <a:pPr lvl="0" algn="just"/>
            <a:r>
              <a:rPr lang="cs-CZ" b="1" dirty="0"/>
              <a:t>horizontální členění odborného textu</a:t>
            </a:r>
            <a:endParaRPr lang="cs-CZ" dirty="0"/>
          </a:p>
          <a:p>
            <a:pPr lvl="1" algn="just"/>
            <a:r>
              <a:rPr lang="cs-CZ" dirty="0"/>
              <a:t>úvod, vlastní stať, závěr</a:t>
            </a:r>
          </a:p>
          <a:p>
            <a:pPr lvl="1" algn="just"/>
            <a:r>
              <a:rPr lang="cs-CZ" dirty="0"/>
              <a:t>členění do kapitol a odstavců </a:t>
            </a:r>
          </a:p>
          <a:p>
            <a:pPr lvl="1" algn="just"/>
            <a:r>
              <a:rPr lang="cs-CZ" dirty="0"/>
              <a:t>začátky kapitol obsahují naznačení tématu</a:t>
            </a:r>
          </a:p>
          <a:p>
            <a:pPr lvl="1" algn="just"/>
            <a:r>
              <a:rPr lang="cs-CZ" dirty="0"/>
              <a:t>popisný název textu</a:t>
            </a:r>
          </a:p>
          <a:p>
            <a:pPr marL="0" indent="0" algn="just">
              <a:buNone/>
            </a:pPr>
            <a:r>
              <a:rPr lang="cs-CZ" b="1" dirty="0"/>
              <a:t> </a:t>
            </a:r>
            <a:endParaRPr lang="cs-CZ" dirty="0"/>
          </a:p>
          <a:p>
            <a:pPr lvl="0" algn="just"/>
            <a:r>
              <a:rPr lang="cs-CZ" b="1" dirty="0"/>
              <a:t>vertikální členění odborného textu</a:t>
            </a:r>
            <a:endParaRPr lang="cs-CZ" dirty="0"/>
          </a:p>
          <a:p>
            <a:pPr lvl="1" algn="just"/>
            <a:r>
              <a:rPr lang="cs-CZ" dirty="0"/>
              <a:t>vypracovaný obsah či osnova</a:t>
            </a:r>
          </a:p>
          <a:p>
            <a:pPr lvl="1" algn="just"/>
            <a:r>
              <a:rPr lang="cs-CZ" dirty="0"/>
              <a:t>rozlišení různě závažných částí textu různými typy a velikostmi písma; </a:t>
            </a:r>
          </a:p>
          <a:p>
            <a:pPr lvl="1" algn="just"/>
            <a:r>
              <a:rPr lang="cs-CZ" dirty="0"/>
              <a:t>grafické prostředky napomáhají členění textu -  závorky, pomlčky, grafy, schémata, obrázky, tabulky</a:t>
            </a:r>
          </a:p>
          <a:p>
            <a:pPr lvl="1" algn="just"/>
            <a:r>
              <a:rPr lang="cs-CZ" dirty="0"/>
              <a:t>poznámkový aparát</a:t>
            </a:r>
          </a:p>
          <a:p>
            <a:pPr lvl="1" algn="just"/>
            <a:r>
              <a:rPr lang="cs-CZ" dirty="0"/>
              <a:t>přílohy</a:t>
            </a:r>
          </a:p>
          <a:p>
            <a:pPr lvl="1" algn="just"/>
            <a:r>
              <a:rPr lang="cs-CZ" dirty="0"/>
              <a:t>resumé</a:t>
            </a:r>
          </a:p>
          <a:p>
            <a:pPr lvl="1" algn="just"/>
            <a:r>
              <a:rPr lang="cs-CZ" dirty="0"/>
              <a:t>rejstříky</a:t>
            </a:r>
          </a:p>
          <a:p>
            <a:pPr lvl="1" algn="just"/>
            <a:r>
              <a:rPr lang="cs-CZ" dirty="0"/>
              <a:t>odkazy na odbornou literaturu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2556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Jazykové prostředky odborného stylu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 algn="just"/>
            <a:r>
              <a:rPr lang="cs-CZ" b="1" dirty="0" smtClean="0"/>
              <a:t>spisovné </a:t>
            </a:r>
            <a:r>
              <a:rPr lang="cs-CZ" b="1" dirty="0"/>
              <a:t>prostředky</a:t>
            </a:r>
            <a:endParaRPr lang="cs-CZ" dirty="0"/>
          </a:p>
          <a:p>
            <a:pPr lvl="0" algn="just"/>
            <a:r>
              <a:rPr lang="cs-CZ" b="1" dirty="0"/>
              <a:t>neutrální a citově nezabarvená </a:t>
            </a:r>
            <a:r>
              <a:rPr lang="cs-CZ" b="1" dirty="0" smtClean="0"/>
              <a:t>pojmenování</a:t>
            </a:r>
          </a:p>
          <a:p>
            <a:pPr lvl="0" algn="just"/>
            <a:r>
              <a:rPr lang="cs-CZ" b="1" dirty="0" smtClean="0"/>
              <a:t>tzv</a:t>
            </a:r>
            <a:r>
              <a:rPr lang="cs-CZ" b="1" dirty="0"/>
              <a:t>. </a:t>
            </a:r>
            <a:r>
              <a:rPr lang="cs-CZ" b="1" dirty="0" smtClean="0"/>
              <a:t>syntaktická kondenzace</a:t>
            </a:r>
            <a:r>
              <a:rPr lang="cs-CZ" dirty="0" smtClean="0"/>
              <a:t> – kumulace informace do jednoduché věty (</a:t>
            </a:r>
            <a:r>
              <a:rPr lang="cs-CZ" dirty="0"/>
              <a:t>nahromadění), např. infinitivní spojení, dějová podstatná jména, přechodníky, značky a </a:t>
            </a:r>
            <a:r>
              <a:rPr lang="cs-CZ" dirty="0" smtClean="0"/>
              <a:t>symboly</a:t>
            </a:r>
          </a:p>
          <a:p>
            <a:pPr lvl="0" algn="just"/>
            <a:r>
              <a:rPr lang="cs-CZ" b="1" dirty="0" smtClean="0"/>
              <a:t>stereotypnost ve slovní zásobě</a:t>
            </a:r>
            <a:endParaRPr lang="cs-CZ" b="1" dirty="0"/>
          </a:p>
          <a:p>
            <a:pPr lvl="0" algn="just"/>
            <a:r>
              <a:rPr lang="cs-CZ" b="1" dirty="0"/>
              <a:t>termíny</a:t>
            </a:r>
            <a:r>
              <a:rPr lang="cs-CZ" dirty="0"/>
              <a:t> - odborné názvy; časté opakování termínů není chybou</a:t>
            </a:r>
          </a:p>
          <a:p>
            <a:pPr marL="0" indent="0" algn="just">
              <a:buNone/>
            </a:pPr>
            <a:r>
              <a:rPr lang="cs-CZ" dirty="0"/>
              <a:t>	- </a:t>
            </a:r>
            <a:r>
              <a:rPr lang="cs-CZ" b="1" dirty="0"/>
              <a:t>termín je:</a:t>
            </a:r>
            <a:endParaRPr lang="cs-CZ" dirty="0"/>
          </a:p>
          <a:p>
            <a:pPr marL="0" indent="0" algn="just">
              <a:buNone/>
            </a:pPr>
            <a:r>
              <a:rPr lang="cs-CZ" b="1" dirty="0"/>
              <a:t>	</a:t>
            </a:r>
            <a:r>
              <a:rPr lang="cs-CZ" b="1"/>
              <a:t>	</a:t>
            </a:r>
            <a:r>
              <a:rPr lang="cs-CZ" b="1" smtClean="0"/>
              <a:t>-jednoznačné</a:t>
            </a:r>
            <a:r>
              <a:rPr lang="cs-CZ" b="1" dirty="0"/>
              <a:t>, pojmové pojmenování</a:t>
            </a:r>
            <a:endParaRPr lang="cs-CZ" dirty="0"/>
          </a:p>
          <a:p>
            <a:pPr marL="0" indent="0" algn="just">
              <a:buNone/>
            </a:pPr>
            <a:r>
              <a:rPr lang="cs-CZ" b="1" dirty="0"/>
              <a:t>		- </a:t>
            </a:r>
            <a:r>
              <a:rPr lang="cs-CZ" b="1" dirty="0" smtClean="0"/>
              <a:t>v </a:t>
            </a:r>
            <a:r>
              <a:rPr lang="cs-CZ" b="1" dirty="0"/>
              <a:t>oboru </a:t>
            </a:r>
            <a:r>
              <a:rPr lang="cs-CZ" b="1" dirty="0" smtClean="0"/>
              <a:t>ustálený</a:t>
            </a:r>
          </a:p>
          <a:p>
            <a:pPr marL="0" indent="0" algn="just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2446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Slohové útvary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realizují se:</a:t>
            </a:r>
          </a:p>
          <a:p>
            <a:pPr lvl="1"/>
            <a:r>
              <a:rPr lang="cs-CZ" dirty="0" smtClean="0"/>
              <a:t>psanou </a:t>
            </a:r>
            <a:r>
              <a:rPr lang="cs-CZ" dirty="0"/>
              <a:t>formou</a:t>
            </a:r>
          </a:p>
          <a:p>
            <a:pPr lvl="1"/>
            <a:r>
              <a:rPr lang="cs-CZ" dirty="0"/>
              <a:t>mluvenou formou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b="1" dirty="0"/>
              <a:t>Disertace</a:t>
            </a:r>
            <a:r>
              <a:rPr lang="cs-CZ" dirty="0"/>
              <a:t> </a:t>
            </a:r>
          </a:p>
          <a:p>
            <a:r>
              <a:rPr lang="cs-CZ" b="1" dirty="0"/>
              <a:t>Studie</a:t>
            </a:r>
            <a:r>
              <a:rPr lang="cs-CZ" dirty="0"/>
              <a:t> </a:t>
            </a:r>
          </a:p>
          <a:p>
            <a:r>
              <a:rPr lang="cs-CZ" b="1" dirty="0"/>
              <a:t>Výklad</a:t>
            </a:r>
            <a:r>
              <a:rPr lang="cs-CZ" dirty="0"/>
              <a:t> </a:t>
            </a:r>
          </a:p>
          <a:p>
            <a:r>
              <a:rPr lang="cs-CZ" b="1" dirty="0"/>
              <a:t>Přednáška</a:t>
            </a:r>
            <a:r>
              <a:rPr lang="cs-CZ" dirty="0"/>
              <a:t> </a:t>
            </a:r>
          </a:p>
          <a:p>
            <a:r>
              <a:rPr lang="cs-CZ" b="1" dirty="0"/>
              <a:t>Odborný referát</a:t>
            </a:r>
            <a:r>
              <a:rPr lang="cs-CZ" dirty="0"/>
              <a:t> </a:t>
            </a:r>
          </a:p>
          <a:p>
            <a:r>
              <a:rPr lang="cs-CZ" b="1" dirty="0"/>
              <a:t>Odborný popis</a:t>
            </a:r>
            <a:r>
              <a:rPr lang="cs-CZ" dirty="0"/>
              <a:t> </a:t>
            </a:r>
          </a:p>
          <a:p>
            <a:r>
              <a:rPr lang="cs-CZ" b="1" dirty="0"/>
              <a:t>Návod</a:t>
            </a:r>
            <a:r>
              <a:rPr lang="cs-CZ" dirty="0"/>
              <a:t> </a:t>
            </a:r>
          </a:p>
          <a:p>
            <a:r>
              <a:rPr lang="cs-CZ" b="1" dirty="0"/>
              <a:t>Popis pracovního postupu</a:t>
            </a:r>
            <a:r>
              <a:rPr lang="cs-CZ" dirty="0"/>
              <a:t> </a:t>
            </a:r>
          </a:p>
          <a:p>
            <a:r>
              <a:rPr lang="cs-CZ" b="1" dirty="0"/>
              <a:t>Esej</a:t>
            </a:r>
            <a:r>
              <a:rPr lang="cs-CZ" dirty="0"/>
              <a:t> </a:t>
            </a:r>
          </a:p>
          <a:p>
            <a:r>
              <a:rPr lang="cs-CZ" b="1" dirty="0"/>
              <a:t>Úvaha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9937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Děkuji za pozornost.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1600" i="1" dirty="0"/>
              <a:t>"Materiály jsou určeny pro bezplatné používání pro potřeby výuky a vzdělání na všech typech škol a školských zařízeních. Jakékoliv další využití podléhá autorskému zákonu."</a:t>
            </a:r>
            <a:endParaRPr lang="cs-CZ" sz="1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83475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sz="1600" dirty="0" smtClean="0"/>
              <a:t>Chloupek, J. a kol. aut.: Stylistika češtiny. 1. vyd. Praha, SPN, 1991. ISBN 80-04-23302-3. s. 169 – 190</a:t>
            </a:r>
          </a:p>
          <a:p>
            <a:pPr>
              <a:defRPr/>
            </a:pPr>
            <a:r>
              <a:rPr lang="cs-CZ" sz="1600" dirty="0" smtClean="0"/>
              <a:t>Mašková, D.: Český jazyk – přehled středoškolského učiva. 1. vyd. Třebíč, 2005. ISBN 80-902571-5-1. s. 117 - 120</a:t>
            </a:r>
          </a:p>
          <a:p>
            <a:pPr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63738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124</TotalTime>
  <Words>332</Words>
  <Application>Microsoft Office PowerPoint</Application>
  <PresentationFormat>Předvádění na obrazovce (4:3)</PresentationFormat>
  <Paragraphs>128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Odborný funkční styl</vt:lpstr>
      <vt:lpstr>Snímek 2</vt:lpstr>
      <vt:lpstr>Odborný styl </vt:lpstr>
      <vt:lpstr>Dělení odborných projevů </vt:lpstr>
      <vt:lpstr>Styl vědecký (teoretický)  </vt:lpstr>
      <vt:lpstr>Styl prakticky odborný </vt:lpstr>
      <vt:lpstr>Styl populárně-naučný  </vt:lpstr>
      <vt:lpstr>Styl učební  </vt:lpstr>
      <vt:lpstr>Rysy odborného stylu </vt:lpstr>
      <vt:lpstr>Kompozice odborných textů </vt:lpstr>
      <vt:lpstr>Jazykové prostředky odborného stylu </vt:lpstr>
      <vt:lpstr>Slohové útvary  </vt:lpstr>
      <vt:lpstr>Snímek 13</vt:lpstr>
      <vt:lpstr>Použitá literatura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Odborný funkční styl</dc:title>
  <dc:creator>Veronika Slavíková</dc:creator>
  <cp:lastModifiedBy>MartinVerča</cp:lastModifiedBy>
  <cp:revision>16</cp:revision>
  <dcterms:created xsi:type="dcterms:W3CDTF">2013-03-21T12:23:09Z</dcterms:created>
  <dcterms:modified xsi:type="dcterms:W3CDTF">2014-03-23T14:05:40Z</dcterms:modified>
</cp:coreProperties>
</file>