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C047-8258-440F-8DF8-AF4421805E41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462677-0CC0-41A6-8DC0-A308669CDBB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C047-8258-440F-8DF8-AF4421805E41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62677-0CC0-41A6-8DC0-A308669CDB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C047-8258-440F-8DF8-AF4421805E41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62677-0CC0-41A6-8DC0-A308669CDBBA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C047-8258-440F-8DF8-AF4421805E41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62677-0CC0-41A6-8DC0-A308669CDBB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C047-8258-440F-8DF8-AF4421805E41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62677-0CC0-41A6-8DC0-A308669CDBB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C047-8258-440F-8DF8-AF4421805E41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62677-0CC0-41A6-8DC0-A308669CDB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C047-8258-440F-8DF8-AF4421805E41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62677-0CC0-41A6-8DC0-A308669CDB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C047-8258-440F-8DF8-AF4421805E41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62677-0CC0-41A6-8DC0-A308669CDB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C047-8258-440F-8DF8-AF4421805E41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62677-0CC0-41A6-8DC0-A308669CDB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C047-8258-440F-8DF8-AF4421805E41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62677-0CC0-41A6-8DC0-A308669CDB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C047-8258-440F-8DF8-AF4421805E41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62677-0CC0-41A6-8DC0-A308669CDB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44FC047-8258-440F-8DF8-AF4421805E41}" type="datetimeFigureOut">
              <a:rPr lang="cs-CZ" smtClean="0"/>
              <a:t>15.3.2014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1462677-0CC0-41A6-8DC0-A308669CDBBA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3395463"/>
          </a:xfrm>
        </p:spPr>
        <p:txBody>
          <a:bodyPr/>
          <a:lstStyle/>
          <a:p>
            <a:r>
              <a:rPr lang="cs-CZ" sz="5400" b="1" dirty="0">
                <a:latin typeface="Arial" pitchFamily="34" charset="0"/>
                <a:cs typeface="Arial" pitchFamily="34" charset="0"/>
              </a:rPr>
              <a:t>Stylizace kresby figury a detailů</a:t>
            </a:r>
            <a:endParaRPr lang="cs-CZ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Skici pro oděvní návrhy</a:t>
            </a:r>
            <a:endParaRPr lang="cs-CZ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89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b="1" i="1" dirty="0"/>
              <a:t> </a:t>
            </a:r>
            <a:endParaRPr lang="cs-CZ" dirty="0"/>
          </a:p>
          <a:p>
            <a:pPr lvl="0"/>
            <a:r>
              <a:rPr lang="cs-CZ" sz="6400" b="1" i="1" dirty="0"/>
              <a:t>Datum: 18. 10. </a:t>
            </a:r>
            <a:r>
              <a:rPr lang="cs-CZ" sz="6400" b="1" i="1" dirty="0" smtClean="0"/>
              <a:t>2013</a:t>
            </a:r>
            <a:r>
              <a:rPr lang="cs-CZ" sz="6400" dirty="0"/>
              <a:t> </a:t>
            </a:r>
          </a:p>
          <a:p>
            <a:pPr lvl="0"/>
            <a:r>
              <a:rPr lang="cs-CZ" sz="6400" b="1" dirty="0"/>
              <a:t> </a:t>
            </a:r>
            <a:r>
              <a:rPr lang="cs-CZ" sz="6400" b="1" i="1" dirty="0"/>
              <a:t>Projekt:</a:t>
            </a:r>
            <a:r>
              <a:rPr lang="cs-CZ" sz="6400" b="1" dirty="0"/>
              <a:t> </a:t>
            </a:r>
            <a:r>
              <a:rPr lang="cs-CZ" sz="6400" dirty="0"/>
              <a:t>Kvalitní </a:t>
            </a:r>
            <a:r>
              <a:rPr lang="cs-CZ" sz="6400" dirty="0" smtClean="0"/>
              <a:t>výuka</a:t>
            </a:r>
            <a:endParaRPr lang="cs-CZ" sz="6400" dirty="0"/>
          </a:p>
          <a:p>
            <a:pPr lvl="0"/>
            <a:r>
              <a:rPr lang="cs-CZ" sz="6400" b="1" dirty="0"/>
              <a:t> </a:t>
            </a:r>
            <a:r>
              <a:rPr lang="cs-CZ" sz="6400" b="1" i="1" dirty="0"/>
              <a:t>Registrační číslo:</a:t>
            </a:r>
            <a:r>
              <a:rPr lang="cs-CZ" sz="6400" b="1" dirty="0"/>
              <a:t> </a:t>
            </a:r>
            <a:r>
              <a:rPr lang="cs-CZ" sz="6400" dirty="0" smtClean="0"/>
              <a:t>CZ.1.07/1.5.00/34.0731</a:t>
            </a:r>
            <a:endParaRPr lang="cs-CZ" sz="6400" dirty="0"/>
          </a:p>
          <a:p>
            <a:pPr lvl="0"/>
            <a:r>
              <a:rPr lang="cs-CZ" sz="6400" b="1" dirty="0"/>
              <a:t> </a:t>
            </a:r>
            <a:r>
              <a:rPr lang="cs-CZ" sz="6400" b="1" i="1" dirty="0"/>
              <a:t>Číslo DUM:</a:t>
            </a:r>
            <a:r>
              <a:rPr lang="cs-CZ" sz="6400" b="1" dirty="0"/>
              <a:t> </a:t>
            </a:r>
            <a:r>
              <a:rPr lang="cs-CZ" sz="6400" dirty="0"/>
              <a:t>VY_32_INOVACE_124 </a:t>
            </a:r>
            <a:r>
              <a:rPr lang="cs-CZ" sz="6400" b="1" dirty="0"/>
              <a:t>	</a:t>
            </a:r>
            <a:endParaRPr lang="cs-CZ" sz="6400" dirty="0"/>
          </a:p>
          <a:p>
            <a:pPr lvl="0"/>
            <a:r>
              <a:rPr lang="cs-CZ" sz="6400" b="1" dirty="0"/>
              <a:t> </a:t>
            </a:r>
            <a:r>
              <a:rPr lang="cs-CZ" sz="6400" b="1" i="1" dirty="0"/>
              <a:t>Jméno autora:</a:t>
            </a:r>
            <a:r>
              <a:rPr lang="cs-CZ" sz="6400" b="1" dirty="0"/>
              <a:t> Mgr. A. Miloslava </a:t>
            </a:r>
            <a:r>
              <a:rPr lang="cs-CZ" sz="6400" b="1" dirty="0" smtClean="0"/>
              <a:t>Svobodová</a:t>
            </a:r>
            <a:r>
              <a:rPr lang="cs-CZ" sz="6400" dirty="0"/>
              <a:t> </a:t>
            </a:r>
          </a:p>
          <a:p>
            <a:pPr lvl="0"/>
            <a:r>
              <a:rPr lang="cs-CZ" sz="6400" b="1" dirty="0"/>
              <a:t> </a:t>
            </a:r>
            <a:r>
              <a:rPr lang="cs-CZ" sz="6400" b="1" i="1" dirty="0"/>
              <a:t>Název práce:</a:t>
            </a:r>
            <a:r>
              <a:rPr lang="cs-CZ" sz="6400" b="1" dirty="0"/>
              <a:t> Stylizace kresby figury a </a:t>
            </a:r>
            <a:r>
              <a:rPr lang="cs-CZ" sz="6400" b="1" dirty="0" smtClean="0"/>
              <a:t>detailů</a:t>
            </a:r>
            <a:r>
              <a:rPr lang="cs-CZ" sz="6400" dirty="0"/>
              <a:t> </a:t>
            </a:r>
          </a:p>
          <a:p>
            <a:pPr lvl="0"/>
            <a:r>
              <a:rPr lang="cs-CZ" sz="6400" b="1" i="1" dirty="0"/>
              <a:t>Předmět</a:t>
            </a:r>
            <a:r>
              <a:rPr lang="cs-CZ" sz="6400" i="1" dirty="0"/>
              <a:t>:</a:t>
            </a:r>
            <a:r>
              <a:rPr lang="cs-CZ" sz="6400" dirty="0"/>
              <a:t> </a:t>
            </a:r>
            <a:r>
              <a:rPr lang="cs-CZ" sz="6400" dirty="0" smtClean="0"/>
              <a:t>Navrhování</a:t>
            </a:r>
            <a:r>
              <a:rPr lang="cs-CZ" sz="6400" dirty="0"/>
              <a:t> </a:t>
            </a:r>
          </a:p>
          <a:p>
            <a:pPr lvl="0"/>
            <a:r>
              <a:rPr lang="cs-CZ" sz="6400" b="1" i="1" dirty="0"/>
              <a:t>Ročník:</a:t>
            </a:r>
            <a:r>
              <a:rPr lang="cs-CZ" sz="6400" b="1" dirty="0"/>
              <a:t> 3</a:t>
            </a:r>
            <a:r>
              <a:rPr lang="cs-CZ" sz="6400" b="1" dirty="0" smtClean="0"/>
              <a:t>.</a:t>
            </a:r>
            <a:r>
              <a:rPr lang="cs-CZ" sz="6400" dirty="0"/>
              <a:t> </a:t>
            </a:r>
          </a:p>
          <a:p>
            <a:pPr lvl="0"/>
            <a:r>
              <a:rPr lang="cs-CZ" sz="6400" b="1" i="1" dirty="0"/>
              <a:t>Časová dotace</a:t>
            </a:r>
            <a:r>
              <a:rPr lang="cs-CZ" sz="6400" i="1" dirty="0"/>
              <a:t>:</a:t>
            </a:r>
            <a:r>
              <a:rPr lang="cs-CZ" sz="6400" dirty="0"/>
              <a:t> 10 </a:t>
            </a:r>
            <a:r>
              <a:rPr lang="cs-CZ" sz="6400" dirty="0" smtClean="0"/>
              <a:t>minut</a:t>
            </a:r>
            <a:r>
              <a:rPr lang="cs-CZ" sz="6400" b="1" dirty="0"/>
              <a:t> </a:t>
            </a:r>
            <a:endParaRPr lang="cs-CZ" sz="6400" dirty="0"/>
          </a:p>
          <a:p>
            <a:pPr lvl="0"/>
            <a:r>
              <a:rPr lang="cs-CZ" sz="6400" b="1" i="1" dirty="0"/>
              <a:t>Vzdělávací cíl</a:t>
            </a:r>
            <a:r>
              <a:rPr lang="cs-CZ" sz="6400" i="1" dirty="0"/>
              <a:t>: </a:t>
            </a:r>
            <a:r>
              <a:rPr lang="cs-CZ" sz="6400" dirty="0"/>
              <a:t>průprava ke kresbě návrhových skic, zaměření na zvládnutí figury a jednotlivých detailů – celá postava, hlava, ruce, </a:t>
            </a:r>
            <a:r>
              <a:rPr lang="cs-CZ" sz="6400" dirty="0" smtClean="0"/>
              <a:t>nohy</a:t>
            </a:r>
            <a:r>
              <a:rPr lang="cs-CZ" sz="6400" b="1" dirty="0"/>
              <a:t> </a:t>
            </a:r>
            <a:endParaRPr lang="cs-CZ" sz="6400" dirty="0"/>
          </a:p>
          <a:p>
            <a:pPr lvl="0"/>
            <a:r>
              <a:rPr lang="cs-CZ" sz="6400" b="1" i="1" dirty="0"/>
              <a:t>Pomůcky</a:t>
            </a:r>
            <a:r>
              <a:rPr lang="cs-CZ" sz="6400" i="1" dirty="0"/>
              <a:t>: </a:t>
            </a:r>
            <a:r>
              <a:rPr lang="cs-CZ" sz="6400" dirty="0"/>
              <a:t>výtvarné potřeby – papír, tužka, </a:t>
            </a:r>
            <a:r>
              <a:rPr lang="cs-CZ" sz="6400" dirty="0" smtClean="0"/>
              <a:t>tuž</a:t>
            </a:r>
            <a:r>
              <a:rPr lang="cs-CZ" sz="6400" dirty="0"/>
              <a:t> </a:t>
            </a:r>
          </a:p>
          <a:p>
            <a:pPr lvl="0"/>
            <a:r>
              <a:rPr lang="cs-CZ" sz="6400" b="1" i="1" dirty="0"/>
              <a:t>Poznámka:</a:t>
            </a:r>
            <a:r>
              <a:rPr lang="cs-CZ" sz="6400" dirty="0"/>
              <a:t> Tento materiál je součástí tematického balíčku realistické studie a základy </a:t>
            </a:r>
            <a:r>
              <a:rPr lang="cs-CZ" sz="6400" dirty="0" smtClean="0"/>
              <a:t>navrhování</a:t>
            </a:r>
            <a:r>
              <a:rPr lang="cs-CZ" sz="6400" dirty="0"/>
              <a:t> </a:t>
            </a:r>
          </a:p>
          <a:p>
            <a:pPr lvl="0"/>
            <a:r>
              <a:rPr lang="cs-CZ" sz="6400" b="1" i="1" dirty="0"/>
              <a:t>Inovace:</a:t>
            </a:r>
            <a:r>
              <a:rPr lang="cs-CZ" sz="6400" b="1" dirty="0"/>
              <a:t> </a:t>
            </a:r>
            <a:r>
              <a:rPr lang="cs-CZ" sz="6400" dirty="0"/>
              <a:t>Mezipředmětové vztahy – Figurální kresba, zapojení audiovizuální techniky do výuky – prezentace vytvořená jako názorná ukázka zjednodušení kresby postavy a jednotlivých detailů. Stylizace je inspirovaná módními fotografiemi a kresbou pohybových studií z předmětu Figurální kresba. Žáci si uvědomují souvislosti mezi studijní realistickou kresbou a návrhářskou kresbou módních skic pro potřebu navrhování oděvů</a:t>
            </a:r>
            <a:r>
              <a:rPr lang="cs-CZ" sz="6400" dirty="0" smtClean="0"/>
              <a:t>.</a:t>
            </a:r>
            <a:r>
              <a:rPr lang="cs-CZ" sz="6400" dirty="0"/>
              <a:t> </a:t>
            </a:r>
          </a:p>
          <a:p>
            <a:endParaRPr lang="cs-CZ" sz="6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889" y="189978"/>
            <a:ext cx="5469408" cy="139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238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03366"/>
            <a:ext cx="2088232" cy="5564639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96672"/>
            <a:ext cx="5774905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55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99992" y="692696"/>
            <a:ext cx="4186808" cy="3528392"/>
          </a:xfrm>
        </p:spPr>
        <p:txBody>
          <a:bodyPr/>
          <a:lstStyle/>
          <a:p>
            <a:r>
              <a:rPr lang="cs-CZ" sz="1800" dirty="0" smtClean="0"/>
              <a:t>Základní tvar oděvu musí být zřetelný, je možné pracovat s nadsázkou tvaru a postupně ho zjednodušovat.</a:t>
            </a:r>
            <a:endParaRPr lang="cs-CZ" sz="1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80728"/>
            <a:ext cx="3197000" cy="4525963"/>
          </a:xfrm>
        </p:spPr>
      </p:pic>
    </p:spTree>
    <p:extLst>
      <p:ext uri="{BB962C8B-B14F-4D97-AF65-F5344CB8AC3E}">
        <p14:creationId xmlns:p14="http://schemas.microsoft.com/office/powerpoint/2010/main" val="356551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64088" y="404664"/>
            <a:ext cx="3322712" cy="4176464"/>
          </a:xfrm>
        </p:spPr>
        <p:txBody>
          <a:bodyPr/>
          <a:lstStyle/>
          <a:p>
            <a:r>
              <a:rPr lang="cs-CZ" sz="1800" dirty="0"/>
              <a:t>S</a:t>
            </a:r>
            <a:r>
              <a:rPr lang="cs-CZ" sz="1800" dirty="0" smtClean="0"/>
              <a:t>ilueta oděvu je první věc,  kterou řešíme při navrhování. Od celku postupujeme k detailu.</a:t>
            </a:r>
            <a:endParaRPr lang="cs-CZ" sz="1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124744"/>
            <a:ext cx="4549686" cy="4680519"/>
          </a:xfrm>
        </p:spPr>
      </p:pic>
    </p:spTree>
    <p:extLst>
      <p:ext uri="{BB962C8B-B14F-4D97-AF65-F5344CB8AC3E}">
        <p14:creationId xmlns:p14="http://schemas.microsoft.com/office/powerpoint/2010/main" val="2916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20072" y="0"/>
            <a:ext cx="3466728" cy="4797152"/>
          </a:xfrm>
        </p:spPr>
        <p:txBody>
          <a:bodyPr/>
          <a:lstStyle/>
          <a:p>
            <a:r>
              <a:rPr lang="cs-CZ" sz="1800" smtClean="0"/>
              <a:t>Na </a:t>
            </a:r>
            <a:r>
              <a:rPr lang="cs-CZ" sz="1800" dirty="0" smtClean="0"/>
              <a:t>návrhu má být čitelný tvar celého oděvu, v rámci formátu dbáme na kompozici a umístění dalších </a:t>
            </a:r>
            <a:r>
              <a:rPr lang="cs-CZ" sz="1800" smtClean="0"/>
              <a:t>kresebných detailů.</a:t>
            </a:r>
            <a:endParaRPr lang="cs-CZ" sz="1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4536504" cy="6048672"/>
          </a:xfrm>
        </p:spPr>
      </p:pic>
    </p:spTree>
    <p:extLst>
      <p:ext uri="{BB962C8B-B14F-4D97-AF65-F5344CB8AC3E}">
        <p14:creationId xmlns:p14="http://schemas.microsoft.com/office/powerpoint/2010/main" val="295259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08104" y="1772816"/>
            <a:ext cx="3322712" cy="2448272"/>
          </a:xfrm>
        </p:spPr>
        <p:txBody>
          <a:bodyPr/>
          <a:lstStyle/>
          <a:p>
            <a:r>
              <a:rPr lang="cs-CZ" sz="1800" dirty="0" smtClean="0"/>
              <a:t>Silueta návrhu se dá zvýraznit buď  linií nebo plochou, např. v kontrastní barevnosti.</a:t>
            </a:r>
            <a:endParaRPr lang="cs-CZ" sz="1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12776"/>
            <a:ext cx="4726628" cy="3672408"/>
          </a:xfrm>
        </p:spPr>
      </p:pic>
    </p:spTree>
    <p:extLst>
      <p:ext uri="{BB962C8B-B14F-4D97-AF65-F5344CB8AC3E}">
        <p14:creationId xmlns:p14="http://schemas.microsoft.com/office/powerpoint/2010/main" val="319304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0" y="1556792"/>
            <a:ext cx="4114800" cy="4032448"/>
          </a:xfrm>
        </p:spPr>
        <p:txBody>
          <a:bodyPr/>
          <a:lstStyle/>
          <a:p>
            <a:r>
              <a:rPr lang="cs-CZ" sz="1800" dirty="0" smtClean="0"/>
              <a:t>Postupnou stylizací a zjednodušováním tvaru hlavy docílíme v menším formátu zajímavého výrazu a vyhneme se přílišné složitosti. Snažíme se najít vlastní kresebný přístup a řešení.</a:t>
            </a:r>
            <a:endParaRPr lang="cs-CZ" sz="1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836712"/>
            <a:ext cx="3716905" cy="4958011"/>
          </a:xfrm>
        </p:spPr>
      </p:pic>
    </p:spTree>
    <p:extLst>
      <p:ext uri="{BB962C8B-B14F-4D97-AF65-F5344CB8AC3E}">
        <p14:creationId xmlns:p14="http://schemas.microsoft.com/office/powerpoint/2010/main" val="131165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44008" y="1412776"/>
            <a:ext cx="4042792" cy="4536504"/>
          </a:xfrm>
        </p:spPr>
        <p:txBody>
          <a:bodyPr/>
          <a:lstStyle/>
          <a:p>
            <a:pPr algn="l">
              <a:lnSpc>
                <a:spcPct val="250000"/>
              </a:lnSpc>
            </a:pPr>
            <a:r>
              <a:rPr lang="cs-CZ" sz="1800" dirty="0"/>
              <a:t>Stejný princip platí u kresby </a:t>
            </a:r>
            <a:r>
              <a:rPr lang="cs-CZ" sz="1800" dirty="0" smtClean="0"/>
              <a:t>detailů</a:t>
            </a:r>
            <a:r>
              <a:rPr lang="cs-CZ" sz="1800" dirty="0"/>
              <a:t>, jako jsou ruce a </a:t>
            </a:r>
            <a:r>
              <a:rPr lang="cs-CZ" sz="1800" dirty="0" smtClean="0"/>
              <a:t>nohy.</a:t>
            </a:r>
            <a:br>
              <a:rPr lang="cs-CZ" sz="1800" dirty="0" smtClean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 smtClean="0"/>
              <a:t>Zadání úkolu: vytvořte studijní kresbu detailů postavy a jejich stylizaci pro využití k módní kresbě</a:t>
            </a:r>
            <a:endParaRPr lang="cs-CZ" sz="1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3902811" cy="5544616"/>
          </a:xfrm>
        </p:spPr>
      </p:pic>
    </p:spTree>
    <p:extLst>
      <p:ext uri="{BB962C8B-B14F-4D97-AF65-F5344CB8AC3E}">
        <p14:creationId xmlns:p14="http://schemas.microsoft.com/office/powerpoint/2010/main" val="20448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5877272"/>
            <a:ext cx="5976664" cy="864096"/>
          </a:xfrm>
        </p:spPr>
        <p:txBody>
          <a:bodyPr/>
          <a:lstStyle/>
          <a:p>
            <a:pPr algn="l"/>
            <a:r>
              <a:rPr lang="cs-CZ" sz="1800" dirty="0" smtClean="0"/>
              <a:t>     Autor kreseb a koláží: </a:t>
            </a:r>
            <a:r>
              <a:rPr lang="cs-CZ" sz="1800" dirty="0" err="1" smtClean="0"/>
              <a:t>Mgr.A</a:t>
            </a:r>
            <a:r>
              <a:rPr lang="cs-CZ" sz="1800" dirty="0" smtClean="0"/>
              <a:t>. Miloslava Svobodová</a:t>
            </a:r>
            <a:endParaRPr lang="cs-CZ" sz="1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32656"/>
            <a:ext cx="4057519" cy="5760640"/>
          </a:xfrm>
        </p:spPr>
      </p:pic>
    </p:spTree>
    <p:extLst>
      <p:ext uri="{BB962C8B-B14F-4D97-AF65-F5344CB8AC3E}">
        <p14:creationId xmlns:p14="http://schemas.microsoft.com/office/powerpoint/2010/main" val="365033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40</TotalTime>
  <Words>131</Words>
  <Application>Microsoft Office PowerPoint</Application>
  <PresentationFormat>Předvádění na obrazovce (4:3)</PresentationFormat>
  <Paragraphs>23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Stylizace kresby figury a detailů</vt:lpstr>
      <vt:lpstr>Prezentace aplikace PowerPoint</vt:lpstr>
      <vt:lpstr>Prezentace aplikace PowerPoint</vt:lpstr>
      <vt:lpstr>Základní tvar oděvu musí být zřetelný, je možné pracovat s nadsázkou tvaru a postupně ho zjednodušovat.</vt:lpstr>
      <vt:lpstr>Silueta oděvu je první věc,  kterou řešíme při navrhování. Od celku postupujeme k detailu.</vt:lpstr>
      <vt:lpstr>Na návrhu má být čitelný tvar celého oděvu, v rámci formátu dbáme na kompozici a umístění dalších kresebných detailů.</vt:lpstr>
      <vt:lpstr>Silueta návrhu se dá zvýraznit buď  linií nebo plochou, např. v kontrastní barevnosti.</vt:lpstr>
      <vt:lpstr>Postupnou stylizací a zjednodušováním tvaru hlavy docílíme v menším formátu zajímavého výrazu a vyhneme se přílišné složitosti. Snažíme se najít vlastní kresebný přístup a řešení.</vt:lpstr>
      <vt:lpstr>Stejný princip platí u kresby detailů, jako jsou ruce a nohy.   Zadání úkolu: vytvořte studijní kresbu detailů postavy a jejich stylizaci pro využití k módní kresbě</vt:lpstr>
      <vt:lpstr>     Autor kreseb a koláží: Mgr.A. Miloslava Svobodová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Stylizace kresby figury a detailů</dc:title>
  <dc:creator>admin</dc:creator>
  <cp:lastModifiedBy>František Filipi</cp:lastModifiedBy>
  <cp:revision>8</cp:revision>
  <dcterms:created xsi:type="dcterms:W3CDTF">2013-10-20T17:09:11Z</dcterms:created>
  <dcterms:modified xsi:type="dcterms:W3CDTF">2014-03-15T19:52:11Z</dcterms:modified>
</cp:coreProperties>
</file>