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69" r:id="rId3"/>
    <p:sldId id="257" r:id="rId4"/>
    <p:sldId id="258" r:id="rId5"/>
    <p:sldId id="259" r:id="rId6"/>
    <p:sldId id="260" r:id="rId7"/>
    <p:sldId id="262" r:id="rId8"/>
    <p:sldId id="261" r:id="rId9"/>
    <p:sldId id="267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D6309E-EE6F-4715-834A-1EFD6E97E679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D36D09-8F9D-42BD-93CB-9FDFE89F78E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D6309E-EE6F-4715-834A-1EFD6E97E679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D36D09-8F9D-42BD-93CB-9FDFE89F78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D6309E-EE6F-4715-834A-1EFD6E97E679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D36D09-8F9D-42BD-93CB-9FDFE89F78E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D6309E-EE6F-4715-834A-1EFD6E97E679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D36D09-8F9D-42BD-93CB-9FDFE89F78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D6309E-EE6F-4715-834A-1EFD6E97E679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D36D09-8F9D-42BD-93CB-9FDFE89F78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D6309E-EE6F-4715-834A-1EFD6E97E679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D36D09-8F9D-42BD-93CB-9FDFE89F78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D6309E-EE6F-4715-834A-1EFD6E97E679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D36D09-8F9D-42BD-93CB-9FDFE89F78E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D6309E-EE6F-4715-834A-1EFD6E97E679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D36D09-8F9D-42BD-93CB-9FDFE89F78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D6309E-EE6F-4715-834A-1EFD6E97E679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D36D09-8F9D-42BD-93CB-9FDFE89F78E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D6309E-EE6F-4715-834A-1EFD6E97E679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D36D09-8F9D-42BD-93CB-9FDFE89F78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D6309E-EE6F-4715-834A-1EFD6E97E679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D36D09-8F9D-42BD-93CB-9FDFE89F78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DD6309E-EE6F-4715-834A-1EFD6E97E679}" type="datetimeFigureOut">
              <a:rPr lang="cs-CZ" smtClean="0"/>
              <a:pPr/>
              <a:t>31.3.2014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FD36D09-8F9D-42BD-93CB-9FDFE89F78E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2420888"/>
            <a:ext cx="8146152" cy="2376264"/>
          </a:xfrm>
        </p:spPr>
        <p:txBody>
          <a:bodyPr>
            <a:normAutofit/>
          </a:bodyPr>
          <a:lstStyle/>
          <a:p>
            <a:r>
              <a:rPr lang="cs-CZ" dirty="0" smtClean="0"/>
              <a:t>Naturalismus v české literatuře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556792"/>
            <a:ext cx="7498080" cy="4691608"/>
          </a:xfrm>
        </p:spPr>
        <p:txBody>
          <a:bodyPr>
            <a:normAutofit fontScale="32500" lnSpcReduction="20000"/>
          </a:bodyPr>
          <a:lstStyle/>
          <a:p>
            <a:pPr>
              <a:lnSpc>
                <a:spcPct val="80000"/>
              </a:lnSpc>
              <a:defRPr/>
            </a:pPr>
            <a:r>
              <a:rPr lang="cs-CZ" b="1" i="1" dirty="0" smtClean="0"/>
              <a:t>Datum:  4. 3. 2014</a:t>
            </a:r>
            <a:endParaRPr lang="cs-CZ" dirty="0" smtClean="0"/>
          </a:p>
          <a:p>
            <a:pPr>
              <a:lnSpc>
                <a:spcPct val="80000"/>
              </a:lnSpc>
              <a:buNone/>
              <a:defRPr/>
            </a:pPr>
            <a:r>
              <a:rPr lang="cs-CZ" b="1" dirty="0" smtClean="0"/>
              <a:t> </a:t>
            </a:r>
            <a:endParaRPr lang="cs-CZ" dirty="0" smtClean="0"/>
          </a:p>
          <a:p>
            <a:pPr>
              <a:lnSpc>
                <a:spcPct val="80000"/>
              </a:lnSpc>
              <a:defRPr/>
            </a:pPr>
            <a:r>
              <a:rPr lang="cs-CZ" b="1" i="1" dirty="0" smtClean="0"/>
              <a:t>Projekt:</a:t>
            </a:r>
            <a:r>
              <a:rPr lang="cs-CZ" b="1" dirty="0" smtClean="0"/>
              <a:t>  </a:t>
            </a:r>
            <a:r>
              <a:rPr lang="cs-CZ" dirty="0" smtClean="0"/>
              <a:t>Kvalitní výuka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cs-CZ" b="1" dirty="0" smtClean="0"/>
              <a:t> </a:t>
            </a:r>
            <a:endParaRPr lang="cs-CZ" dirty="0" smtClean="0"/>
          </a:p>
          <a:p>
            <a:pPr>
              <a:lnSpc>
                <a:spcPct val="80000"/>
              </a:lnSpc>
              <a:defRPr/>
            </a:pPr>
            <a:r>
              <a:rPr lang="cs-CZ" b="1" i="1" dirty="0" smtClean="0"/>
              <a:t>Registrační číslo:</a:t>
            </a:r>
            <a:r>
              <a:rPr lang="cs-CZ" b="1" dirty="0" smtClean="0"/>
              <a:t>  </a:t>
            </a:r>
            <a:r>
              <a:rPr lang="cs-CZ" dirty="0" smtClean="0"/>
              <a:t>CZ.1.07/1.5.00/34.0731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cs-CZ" b="1" dirty="0" smtClean="0"/>
              <a:t> </a:t>
            </a:r>
            <a:endParaRPr lang="cs-CZ" dirty="0" smtClean="0"/>
          </a:p>
          <a:p>
            <a:pPr>
              <a:lnSpc>
                <a:spcPct val="80000"/>
              </a:lnSpc>
              <a:defRPr/>
            </a:pPr>
            <a:r>
              <a:rPr lang="cs-CZ" b="1" i="1" dirty="0" smtClean="0"/>
              <a:t>Číslo DUM:</a:t>
            </a:r>
            <a:r>
              <a:rPr lang="cs-CZ" b="1" dirty="0" smtClean="0"/>
              <a:t>  </a:t>
            </a:r>
            <a:r>
              <a:rPr lang="cs-CZ" dirty="0" smtClean="0"/>
              <a:t>VY_32_INOVACE_280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cs-CZ" b="1" dirty="0" smtClean="0"/>
              <a:t> </a:t>
            </a:r>
            <a:endParaRPr lang="cs-CZ" dirty="0" smtClean="0"/>
          </a:p>
          <a:p>
            <a:pPr>
              <a:lnSpc>
                <a:spcPct val="80000"/>
              </a:lnSpc>
              <a:defRPr/>
            </a:pPr>
            <a:r>
              <a:rPr lang="cs-CZ" b="1" i="1" dirty="0" smtClean="0"/>
              <a:t>Jméno autora:</a:t>
            </a:r>
            <a:r>
              <a:rPr lang="cs-CZ" b="1" dirty="0" smtClean="0"/>
              <a:t>  Mgr. Veronika Slavíková</a:t>
            </a:r>
            <a:endParaRPr lang="cs-CZ" dirty="0" smtClean="0"/>
          </a:p>
          <a:p>
            <a:pPr>
              <a:lnSpc>
                <a:spcPct val="80000"/>
              </a:lnSpc>
              <a:buNone/>
              <a:defRPr/>
            </a:pPr>
            <a:r>
              <a:rPr lang="cs-CZ" b="1" dirty="0" smtClean="0"/>
              <a:t> </a:t>
            </a:r>
            <a:endParaRPr lang="cs-CZ" dirty="0" smtClean="0"/>
          </a:p>
          <a:p>
            <a:pPr>
              <a:lnSpc>
                <a:spcPct val="80000"/>
              </a:lnSpc>
              <a:defRPr/>
            </a:pPr>
            <a:r>
              <a:rPr lang="cs-CZ" b="1" i="1" dirty="0" smtClean="0"/>
              <a:t>Název práce:</a:t>
            </a:r>
            <a:r>
              <a:rPr lang="cs-CZ" b="1" dirty="0" smtClean="0"/>
              <a:t>  Naturalismus v české literatuře</a:t>
            </a:r>
          </a:p>
          <a:p>
            <a:pPr>
              <a:lnSpc>
                <a:spcPct val="80000"/>
              </a:lnSpc>
              <a:buNone/>
              <a:defRPr/>
            </a:pPr>
            <a:endParaRPr lang="cs-CZ" dirty="0" smtClean="0"/>
          </a:p>
          <a:p>
            <a:pPr>
              <a:lnSpc>
                <a:spcPct val="80000"/>
              </a:lnSpc>
              <a:defRPr/>
            </a:pPr>
            <a:r>
              <a:rPr lang="cs-CZ" b="1" i="1" dirty="0" smtClean="0"/>
              <a:t>Předmět</a:t>
            </a:r>
            <a:r>
              <a:rPr lang="cs-CZ" i="1" dirty="0" smtClean="0"/>
              <a:t>:</a:t>
            </a:r>
            <a:r>
              <a:rPr lang="cs-CZ" dirty="0" smtClean="0"/>
              <a:t> český jazyk a literatura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cs-CZ" b="1" dirty="0" smtClean="0"/>
              <a:t> </a:t>
            </a:r>
            <a:endParaRPr lang="cs-CZ" dirty="0" smtClean="0"/>
          </a:p>
          <a:p>
            <a:pPr>
              <a:lnSpc>
                <a:spcPct val="80000"/>
              </a:lnSpc>
              <a:defRPr/>
            </a:pPr>
            <a:r>
              <a:rPr lang="cs-CZ" b="1" i="1" dirty="0" smtClean="0"/>
              <a:t>Ročník:</a:t>
            </a:r>
            <a:r>
              <a:rPr lang="cs-CZ" b="1" dirty="0" smtClean="0"/>
              <a:t> 2. </a:t>
            </a:r>
            <a:endParaRPr lang="cs-CZ" dirty="0" smtClean="0"/>
          </a:p>
          <a:p>
            <a:pPr>
              <a:lnSpc>
                <a:spcPct val="80000"/>
              </a:lnSpc>
              <a:buNone/>
              <a:defRPr/>
            </a:pPr>
            <a:r>
              <a:rPr lang="cs-CZ" b="1" dirty="0" smtClean="0"/>
              <a:t> </a:t>
            </a:r>
            <a:endParaRPr lang="cs-CZ" dirty="0" smtClean="0"/>
          </a:p>
          <a:p>
            <a:pPr>
              <a:lnSpc>
                <a:spcPct val="80000"/>
              </a:lnSpc>
              <a:defRPr/>
            </a:pPr>
            <a:r>
              <a:rPr lang="cs-CZ" b="1" i="1" dirty="0" smtClean="0"/>
              <a:t>Časová dotace</a:t>
            </a:r>
            <a:r>
              <a:rPr lang="cs-CZ" i="1" dirty="0" smtClean="0"/>
              <a:t>:</a:t>
            </a:r>
            <a:r>
              <a:rPr lang="cs-CZ" dirty="0" smtClean="0"/>
              <a:t> 40 min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cs-CZ" b="1" dirty="0" smtClean="0"/>
              <a:t> </a:t>
            </a:r>
            <a:endParaRPr lang="cs-CZ" dirty="0" smtClean="0"/>
          </a:p>
          <a:p>
            <a:pPr>
              <a:lnSpc>
                <a:spcPct val="170000"/>
              </a:lnSpc>
              <a:defRPr/>
            </a:pPr>
            <a:r>
              <a:rPr lang="cs-CZ" b="1" i="1" dirty="0" smtClean="0"/>
              <a:t>Vzdělávací cíl</a:t>
            </a:r>
            <a:r>
              <a:rPr lang="cs-CZ" i="1" dirty="0" smtClean="0"/>
              <a:t>:</a:t>
            </a:r>
            <a:r>
              <a:rPr lang="cs-CZ" dirty="0" smtClean="0"/>
              <a:t>  Žák se seznamuje se základními  životopisnými údaji J. K. </a:t>
            </a:r>
            <a:r>
              <a:rPr lang="cs-CZ" dirty="0" err="1" smtClean="0"/>
              <a:t>Šlejhara</a:t>
            </a:r>
            <a:r>
              <a:rPr lang="cs-CZ" dirty="0" smtClean="0"/>
              <a:t> a K. M. Čapka Choda a zároveň s jejich stěžejními díly. Žák si zopakuje základní charakteristiku naturalismu, autory dokáže zařadit do literárního kontextu. </a:t>
            </a:r>
          </a:p>
          <a:p>
            <a:pPr>
              <a:lnSpc>
                <a:spcPct val="80000"/>
              </a:lnSpc>
              <a:defRPr/>
            </a:pPr>
            <a:r>
              <a:rPr lang="cs-CZ" b="1" i="1" dirty="0" smtClean="0"/>
              <a:t>Pomůcky</a:t>
            </a:r>
            <a:r>
              <a:rPr lang="cs-CZ" i="1" dirty="0" smtClean="0"/>
              <a:t>:</a:t>
            </a:r>
            <a:r>
              <a:rPr lang="cs-CZ" dirty="0" smtClean="0"/>
              <a:t> Psací potřeby.  </a:t>
            </a:r>
          </a:p>
          <a:p>
            <a:pPr>
              <a:lnSpc>
                <a:spcPct val="80000"/>
              </a:lnSpc>
              <a:buNone/>
              <a:defRPr/>
            </a:pPr>
            <a:endParaRPr lang="cs-CZ" dirty="0" smtClean="0"/>
          </a:p>
          <a:p>
            <a:pPr>
              <a:lnSpc>
                <a:spcPct val="80000"/>
              </a:lnSpc>
              <a:defRPr/>
            </a:pPr>
            <a:r>
              <a:rPr lang="cs-CZ" b="1" i="1" dirty="0" smtClean="0"/>
              <a:t>Poznámka:</a:t>
            </a:r>
            <a:r>
              <a:rPr lang="cs-CZ" dirty="0" smtClean="0"/>
              <a:t> Tento materiál je součástí tematického celku Český jazyk a literatura pro 2. ročník.</a:t>
            </a:r>
          </a:p>
          <a:p>
            <a:pPr>
              <a:lnSpc>
                <a:spcPct val="80000"/>
              </a:lnSpc>
              <a:buNone/>
              <a:defRPr/>
            </a:pPr>
            <a:endParaRPr lang="cs-CZ" dirty="0" smtClean="0"/>
          </a:p>
          <a:p>
            <a:pPr>
              <a:lnSpc>
                <a:spcPct val="80000"/>
              </a:lnSpc>
              <a:defRPr/>
            </a:pPr>
            <a:r>
              <a:rPr lang="cs-CZ" b="1" i="1" dirty="0" smtClean="0"/>
              <a:t>Inovace:</a:t>
            </a:r>
            <a:r>
              <a:rPr lang="cs-CZ" b="1" dirty="0" smtClean="0"/>
              <a:t>  </a:t>
            </a:r>
            <a:r>
              <a:rPr lang="cs-CZ" dirty="0" smtClean="0"/>
              <a:t>Zapojení ICT do výuky, mezipředmětové vztahy.</a:t>
            </a:r>
          </a:p>
          <a:p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0"/>
            <a:ext cx="5762625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Josef Karel </a:t>
            </a:r>
            <a:r>
              <a:rPr lang="cs-CZ" dirty="0" err="1" smtClean="0"/>
              <a:t>Šlejhar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(1864 – 1914)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prozaik</a:t>
            </a:r>
          </a:p>
          <a:p>
            <a:r>
              <a:rPr lang="cs-CZ" dirty="0" smtClean="0"/>
              <a:t>představitel generace autorů 90. let 19. století</a:t>
            </a:r>
          </a:p>
          <a:p>
            <a:r>
              <a:rPr lang="cs-CZ" dirty="0" smtClean="0"/>
              <a:t>ve svých prózách využíval prvky naturalismu – znakem českého naturalismu jsou sociální motivy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Životopisné údaje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cs-CZ" dirty="0" smtClean="0"/>
              <a:t>J. K. </a:t>
            </a:r>
            <a:r>
              <a:rPr lang="cs-CZ" dirty="0" err="1" smtClean="0"/>
              <a:t>Šlejhar</a:t>
            </a:r>
            <a:r>
              <a:rPr lang="cs-CZ" dirty="0" smtClean="0"/>
              <a:t> se narodil ve Staré Pace </a:t>
            </a:r>
          </a:p>
          <a:p>
            <a:pPr algn="just">
              <a:buNone/>
            </a:pPr>
            <a:r>
              <a:rPr lang="cs-CZ" dirty="0" smtClean="0"/>
              <a:t>	v Podkrkonoší</a:t>
            </a:r>
          </a:p>
          <a:p>
            <a:pPr algn="just"/>
            <a:r>
              <a:rPr lang="cs-CZ" dirty="0" smtClean="0"/>
              <a:t>maturitní zkoušku složil na reálce </a:t>
            </a:r>
          </a:p>
          <a:p>
            <a:pPr algn="just">
              <a:buNone/>
            </a:pPr>
            <a:r>
              <a:rPr lang="cs-CZ" dirty="0" smtClean="0"/>
              <a:t>	v Pardubicích</a:t>
            </a:r>
          </a:p>
          <a:p>
            <a:pPr algn="just"/>
            <a:r>
              <a:rPr lang="cs-CZ" dirty="0" smtClean="0"/>
              <a:t>vysokoškolská studia v Praze nedokončil (studoval chemii)</a:t>
            </a:r>
          </a:p>
          <a:p>
            <a:pPr algn="just"/>
            <a:r>
              <a:rPr lang="cs-CZ" dirty="0" smtClean="0"/>
              <a:t>navrátil se do Podkrkonoší, kde se pokusil hospodařit – neúspěšně</a:t>
            </a:r>
          </a:p>
          <a:p>
            <a:pPr algn="just"/>
            <a:r>
              <a:rPr lang="cs-CZ" dirty="0" smtClean="0"/>
              <a:t>následně vykonával učitelské povolání, a to </a:t>
            </a:r>
          </a:p>
          <a:p>
            <a:pPr algn="just">
              <a:buNone/>
            </a:pPr>
            <a:r>
              <a:rPr lang="cs-CZ" dirty="0" smtClean="0"/>
              <a:t>	v Hradci Králové, Kolíně a naposledy v Praze – kde zemřel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Tvorba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196752"/>
            <a:ext cx="7498080" cy="5472608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cs-CZ" b="1" dirty="0" smtClean="0"/>
              <a:t>Charakteristické prvky</a:t>
            </a:r>
          </a:p>
          <a:p>
            <a:pPr lvl="1" algn="just"/>
            <a:r>
              <a:rPr lang="cs-CZ" dirty="0" smtClean="0"/>
              <a:t>typickým motivem: paralela mezi trpícím zvířetem a člověkem</a:t>
            </a:r>
          </a:p>
          <a:p>
            <a:pPr lvl="1" algn="just"/>
            <a:r>
              <a:rPr lang="cs-CZ" dirty="0" smtClean="0"/>
              <a:t>autorský styl: využíval napětí mezi útvary jazyka spisovného </a:t>
            </a:r>
          </a:p>
          <a:p>
            <a:pPr lvl="1" algn="just">
              <a:buNone/>
            </a:pPr>
            <a:r>
              <a:rPr lang="cs-CZ" dirty="0" smtClean="0"/>
              <a:t>	i nespisovného (dialektismy, vulgarismy)</a:t>
            </a:r>
          </a:p>
          <a:p>
            <a:pPr lvl="1" algn="just"/>
            <a:r>
              <a:rPr lang="cs-CZ" dirty="0" smtClean="0"/>
              <a:t>zřídka se objevují dialogické pasáže, převažuje vyprávění</a:t>
            </a:r>
          </a:p>
          <a:p>
            <a:pPr lvl="1" algn="just">
              <a:buNone/>
            </a:pPr>
            <a:r>
              <a:rPr lang="cs-CZ" dirty="0"/>
              <a:t>	</a:t>
            </a:r>
            <a:r>
              <a:rPr lang="cs-CZ" dirty="0" smtClean="0"/>
              <a:t>		</a:t>
            </a:r>
            <a:r>
              <a:rPr lang="cs-CZ" dirty="0"/>
              <a:t>	</a:t>
            </a:r>
            <a:r>
              <a:rPr lang="cs-CZ" dirty="0" smtClean="0"/>
              <a:t>					</a:t>
            </a:r>
          </a:p>
          <a:p>
            <a:pPr lvl="1" algn="just">
              <a:buNone/>
            </a:pPr>
            <a:r>
              <a:rPr lang="cs-CZ" i="1" dirty="0" smtClean="0"/>
              <a:t>Díla:</a:t>
            </a:r>
          </a:p>
          <a:p>
            <a:pPr lvl="1" algn="just">
              <a:buNone/>
            </a:pPr>
            <a:r>
              <a:rPr lang="cs-CZ" b="1" dirty="0" smtClean="0"/>
              <a:t>Kuře melancholik</a:t>
            </a:r>
          </a:p>
          <a:p>
            <a:pPr lvl="1" algn="just"/>
            <a:r>
              <a:rPr lang="cs-CZ" dirty="0" smtClean="0"/>
              <a:t>povídka/novela</a:t>
            </a:r>
          </a:p>
          <a:p>
            <a:pPr lvl="1" algn="just"/>
            <a:r>
              <a:rPr lang="cs-CZ" dirty="0" smtClean="0"/>
              <a:t>tragický příběh o malém chlapci, který je týrán svými nejbližšími (otcem a macechou) i okolím</a:t>
            </a:r>
          </a:p>
          <a:p>
            <a:pPr lvl="1" algn="just"/>
            <a:r>
              <a:rPr lang="cs-CZ" dirty="0" smtClean="0"/>
              <a:t>autor zde zobrazil temné stránky tehdejší vesnice – lhostejnost, zlobu</a:t>
            </a:r>
          </a:p>
          <a:p>
            <a:pPr lvl="1" algn="just"/>
            <a:endParaRPr lang="cs-CZ" dirty="0" smtClean="0"/>
          </a:p>
          <a:p>
            <a:pPr lvl="1" algn="just">
              <a:buNone/>
            </a:pPr>
            <a:r>
              <a:rPr lang="cs-CZ" b="1" dirty="0" smtClean="0"/>
              <a:t>Lípa</a:t>
            </a:r>
          </a:p>
          <a:p>
            <a:pPr lvl="1" algn="just"/>
            <a:r>
              <a:rPr lang="cs-CZ" dirty="0"/>
              <a:t>	</a:t>
            </a:r>
            <a:r>
              <a:rPr lang="cs-CZ" dirty="0" smtClean="0"/>
              <a:t>román</a:t>
            </a:r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dirty="0"/>
          </a:p>
          <a:p>
            <a:pPr lvl="1"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Další představitel naturalismu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Karel Matěj Čapek Chod </a:t>
            </a:r>
            <a:r>
              <a:rPr lang="cs-CZ" sz="2800" dirty="0" smtClean="0"/>
              <a:t>(1860 – 1927)</a:t>
            </a:r>
          </a:p>
          <a:p>
            <a:pPr lvl="1"/>
            <a:r>
              <a:rPr lang="cs-CZ" sz="2400" dirty="0" smtClean="0"/>
              <a:t>autor povídek a románů, dramatik</a:t>
            </a:r>
          </a:p>
          <a:p>
            <a:pPr lvl="1"/>
            <a:r>
              <a:rPr lang="cs-CZ" sz="2400" dirty="0" smtClean="0"/>
              <a:t>novinář – přispíval do Národních listů</a:t>
            </a:r>
          </a:p>
          <a:p>
            <a:pPr lvl="1"/>
            <a:r>
              <a:rPr lang="cs-CZ" sz="2400" dirty="0" smtClean="0"/>
              <a:t>výtvarný a divadelní kritik</a:t>
            </a:r>
          </a:p>
          <a:p>
            <a:pPr lvl="1">
              <a:buNone/>
            </a:pPr>
            <a:endParaRPr lang="cs-CZ" sz="1900" b="1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Životopisné údaje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Karel Matěj Čapek Chod pocházel </a:t>
            </a:r>
          </a:p>
          <a:p>
            <a:pPr>
              <a:buNone/>
            </a:pPr>
            <a:r>
              <a:rPr lang="cs-CZ" dirty="0" smtClean="0"/>
              <a:t>	z rodiny středoškolského učitele</a:t>
            </a:r>
          </a:p>
          <a:p>
            <a:r>
              <a:rPr lang="cs-CZ" dirty="0" smtClean="0"/>
              <a:t>vystudoval gymnázium, studia práv nedokončil</a:t>
            </a:r>
          </a:p>
          <a:p>
            <a:r>
              <a:rPr lang="cs-CZ" dirty="0" smtClean="0"/>
              <a:t>působil jako redaktor v řadě periodik – Hlas národa, Národní listy, Česká revue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Tvorba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algn="just"/>
            <a:r>
              <a:rPr lang="cs-CZ" sz="2400" b="1" dirty="0" smtClean="0"/>
              <a:t>Charakteristické prvky</a:t>
            </a:r>
          </a:p>
          <a:p>
            <a:pPr lvl="2" algn="just"/>
            <a:r>
              <a:rPr lang="cs-CZ" sz="2000" dirty="0" smtClean="0"/>
              <a:t>v duchu naturalismu zobrazoval osudy hrdinů determinovaných prostředím a okolnostmi, které nemohou ovlivnit</a:t>
            </a:r>
          </a:p>
          <a:p>
            <a:pPr lvl="2" algn="just"/>
            <a:r>
              <a:rPr lang="cs-CZ" sz="2000" dirty="0" smtClean="0"/>
              <a:t>hrdiny byli jedinci fyzicky i duševně poznamenaní, lidi živořící na okraji společnosti</a:t>
            </a:r>
          </a:p>
          <a:p>
            <a:pPr lvl="1" algn="just"/>
            <a:r>
              <a:rPr lang="cs-CZ" sz="2400" i="1" dirty="0" smtClean="0"/>
              <a:t>díla:</a:t>
            </a:r>
          </a:p>
          <a:p>
            <a:pPr lvl="2" algn="just"/>
            <a:r>
              <a:rPr lang="cs-CZ" sz="1900" b="1" dirty="0" smtClean="0"/>
              <a:t>Kašpar Lén mstitel </a:t>
            </a:r>
          </a:p>
          <a:p>
            <a:pPr lvl="3" algn="just"/>
            <a:r>
              <a:rPr lang="cs-CZ" sz="1600" dirty="0" smtClean="0"/>
              <a:t>román</a:t>
            </a:r>
          </a:p>
          <a:p>
            <a:pPr lvl="3" algn="just"/>
            <a:r>
              <a:rPr lang="cs-CZ" sz="1600" dirty="0" smtClean="0"/>
              <a:t>o pomstě Kašpara Léna – zavraždil svého zaměstnavatele</a:t>
            </a:r>
          </a:p>
          <a:p>
            <a:pPr lvl="2" algn="just"/>
            <a:r>
              <a:rPr lang="cs-CZ" sz="1900" b="1" dirty="0" smtClean="0"/>
              <a:t>Turbína</a:t>
            </a:r>
          </a:p>
          <a:p>
            <a:pPr lvl="2" algn="just"/>
            <a:r>
              <a:rPr lang="cs-CZ" sz="1900" b="1" dirty="0" smtClean="0"/>
              <a:t>Antonín </a:t>
            </a:r>
            <a:r>
              <a:rPr lang="cs-CZ" sz="1900" b="1" dirty="0" err="1" smtClean="0"/>
              <a:t>Vondrejc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endParaRPr lang="cs-CZ" sz="4800" i="1" dirty="0" smtClean="0"/>
          </a:p>
          <a:p>
            <a:endParaRPr lang="cs-CZ" sz="4800" i="1" dirty="0" smtClean="0"/>
          </a:p>
          <a:p>
            <a:endParaRPr lang="cs-CZ" sz="4800" i="1" dirty="0" smtClean="0"/>
          </a:p>
          <a:p>
            <a:r>
              <a:rPr lang="cs-CZ" sz="4800" i="1" dirty="0" smtClean="0"/>
              <a:t>Děkuji za pozornost.</a:t>
            </a:r>
          </a:p>
          <a:p>
            <a:endParaRPr lang="cs-CZ" sz="4800" i="1" dirty="0" smtClean="0"/>
          </a:p>
          <a:p>
            <a:endParaRPr lang="cs-CZ" sz="4800" i="1" dirty="0" smtClean="0"/>
          </a:p>
          <a:p>
            <a:endParaRPr lang="cs-CZ" sz="4800" i="1" dirty="0" smtClean="0"/>
          </a:p>
          <a:p>
            <a:r>
              <a:rPr lang="cs-CZ" sz="1600" i="1" dirty="0" smtClean="0"/>
              <a:t>„Materiály jsou určeny pro bezplatné používání pro potřeby výuky a vzdělání na všech typech škol a školských zařízeních. Jakékoliv další využití podléhá autorskému zákonu."</a:t>
            </a:r>
            <a:endParaRPr lang="cs-CZ" sz="1600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indent="-274320">
              <a:defRPr/>
            </a:pPr>
            <a:r>
              <a:rPr lang="cs-CZ" sz="1600" dirty="0" err="1" smtClean="0"/>
              <a:t>Forst</a:t>
            </a:r>
            <a:r>
              <a:rPr lang="cs-CZ" sz="1600" dirty="0" smtClean="0"/>
              <a:t>, V. a kol. aut.: Lexikon české literatury – Osobnosti,díla, instituce 1. 1. </a:t>
            </a:r>
            <a:r>
              <a:rPr lang="cs-CZ" sz="1600" dirty="0" err="1" smtClean="0"/>
              <a:t>vyd</a:t>
            </a:r>
            <a:r>
              <a:rPr lang="cs-CZ" sz="1600" dirty="0" smtClean="0"/>
              <a:t>. Praha, Academia, 1985. ISBN 80-200-0797-0. s. 387 – 388</a:t>
            </a:r>
          </a:p>
          <a:p>
            <a:pPr marL="274320" indent="-274320">
              <a:defRPr/>
            </a:pPr>
            <a:r>
              <a:rPr lang="cs-CZ" sz="1600" dirty="0" smtClean="0"/>
              <a:t>Kol. aut.: Literatura pro 2. ročník středních škol – Učebnice. 1. </a:t>
            </a:r>
            <a:r>
              <a:rPr lang="cs-CZ" sz="1600" dirty="0" err="1" smtClean="0"/>
              <a:t>vyd</a:t>
            </a:r>
            <a:r>
              <a:rPr lang="cs-CZ" sz="1600" dirty="0" smtClean="0"/>
              <a:t>. Brno, </a:t>
            </a:r>
            <a:r>
              <a:rPr lang="cs-CZ" sz="1600" dirty="0" err="1" smtClean="0"/>
              <a:t>Didaktis</a:t>
            </a:r>
            <a:r>
              <a:rPr lang="cs-CZ" sz="1600" dirty="0" smtClean="0"/>
              <a:t>, 2009. ISBN 978-80-7358-129-9. s. 127</a:t>
            </a:r>
          </a:p>
          <a:p>
            <a:pPr marL="274320" indent="-274320">
              <a:defRPr/>
            </a:pPr>
            <a:r>
              <a:rPr lang="cs-CZ" sz="1600" dirty="0" smtClean="0"/>
              <a:t>Kol. aut.: Čeští spisovatelé 19. a počátku 20. století. Praha, Československý spisovatel, 1982. s. 275 – 277</a:t>
            </a:r>
          </a:p>
          <a:p>
            <a:pPr marL="274320" indent="-274320">
              <a:defRPr/>
            </a:pPr>
            <a:r>
              <a:rPr lang="cs-CZ" sz="1600" dirty="0" smtClean="0"/>
              <a:t>Kol. aut.: Dějiny české literatury 3. Praha, Nakladatelství ČSAV, 1961. s. 422</a:t>
            </a:r>
            <a:endParaRPr lang="cs-CZ" sz="16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210</TotalTime>
  <Words>296</Words>
  <Application>Microsoft Office PowerPoint</Application>
  <PresentationFormat>Předvádění na obrazovce (4:3)</PresentationFormat>
  <Paragraphs>89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Slunovrat</vt:lpstr>
      <vt:lpstr>Naturalismus v české literatuře</vt:lpstr>
      <vt:lpstr>Snímek 2</vt:lpstr>
      <vt:lpstr>Josef Karel Šlejhar  (1864 – 1914)</vt:lpstr>
      <vt:lpstr>Životopisné údaje</vt:lpstr>
      <vt:lpstr>Tvorba</vt:lpstr>
      <vt:lpstr>Další představitel naturalismu</vt:lpstr>
      <vt:lpstr>Životopisné údaje</vt:lpstr>
      <vt:lpstr>Tvorba</vt:lpstr>
      <vt:lpstr>Snímek 9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Naturalismus –  Josef Karel Šlejhar</dc:title>
  <dc:creator>MartinVerča</dc:creator>
  <cp:lastModifiedBy>MartinVerča</cp:lastModifiedBy>
  <cp:revision>40</cp:revision>
  <dcterms:created xsi:type="dcterms:W3CDTF">2014-03-22T21:25:38Z</dcterms:created>
  <dcterms:modified xsi:type="dcterms:W3CDTF">2014-03-30T22:12:49Z</dcterms:modified>
</cp:coreProperties>
</file>