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4" r:id="rId8"/>
    <p:sldId id="265" r:id="rId9"/>
    <p:sldId id="266" r:id="rId10"/>
    <p:sldId id="267" r:id="rId11"/>
    <p:sldId id="268" r:id="rId12"/>
    <p:sldId id="262" r:id="rId13"/>
    <p:sldId id="263" r:id="rId14"/>
    <p:sldId id="269" r:id="rId15"/>
    <p:sldId id="270" r:id="rId16"/>
    <p:sldId id="271"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240"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cs-CZ" smtClean="0"/>
              <a:t>Kliknutím lze upravit styl.</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7" name="Date Placeholder 6"/>
          <p:cNvSpPr>
            <a:spLocks noGrp="1"/>
          </p:cNvSpPr>
          <p:nvPr>
            <p:ph type="dt" sz="half" idx="10"/>
          </p:nvPr>
        </p:nvSpPr>
        <p:spPr/>
        <p:txBody>
          <a:bodyPr/>
          <a:lstStyle/>
          <a:p>
            <a:fld id="{211D5EDA-BDBD-45E0-A95E-3B0D23EAD3F5}" type="datetimeFigureOut">
              <a:rPr lang="cs-CZ" smtClean="0"/>
              <a:pPr/>
              <a:t>1.11.2014</a:t>
            </a:fld>
            <a:endParaRPr lang="cs-CZ"/>
          </a:p>
        </p:txBody>
      </p:sp>
      <p:sp>
        <p:nvSpPr>
          <p:cNvPr id="8" name="Slide Number Placeholder 7"/>
          <p:cNvSpPr>
            <a:spLocks noGrp="1"/>
          </p:cNvSpPr>
          <p:nvPr>
            <p:ph type="sldNum" sz="quarter" idx="11"/>
          </p:nvPr>
        </p:nvSpPr>
        <p:spPr/>
        <p:txBody>
          <a:bodyPr/>
          <a:lstStyle/>
          <a:p>
            <a:fld id="{64FF6A22-1C3D-45C4-A912-BBBAA1F0DCDB}" type="slidenum">
              <a:rPr lang="cs-CZ" smtClean="0"/>
              <a:pPr/>
              <a:t>‹#›</a:t>
            </a:fld>
            <a:endParaRPr lang="cs-CZ"/>
          </a:p>
        </p:txBody>
      </p:sp>
      <p:sp>
        <p:nvSpPr>
          <p:cNvPr id="9" name="Footer Placeholder 8"/>
          <p:cNvSpPr>
            <a:spLocks noGrp="1"/>
          </p:cNvSpPr>
          <p:nvPr>
            <p:ph type="ftr" sz="quarter" idx="12"/>
          </p:nvPr>
        </p:nvSpPr>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10"/>
          </p:nvPr>
        </p:nvSpPr>
        <p:spPr/>
        <p:txBody>
          <a:bodyPr/>
          <a:lstStyle/>
          <a:p>
            <a:fld id="{211D5EDA-BDBD-45E0-A95E-3B0D23EAD3F5}" type="datetimeFigureOut">
              <a:rPr lang="cs-CZ" smtClean="0"/>
              <a:pPr/>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cs-CZ" smtClean="0"/>
              <a:t>Kliknutím lze upravit styl.</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211D5EDA-BDBD-45E0-A95E-3B0D23EAD3F5}" type="datetimeFigureOut">
              <a:rPr lang="cs-CZ" smtClean="0"/>
              <a:pPr/>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64FF6A22-1C3D-45C4-A912-BBBAA1F0DCDB}" type="slidenum">
              <a:rPr lang="cs-CZ" smtClean="0"/>
              <a:pPr/>
              <a:t>‹#›</a:t>
            </a:fld>
            <a:endParaRPr lang="cs-CZ"/>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5" name="Date Placeholder 4"/>
          <p:cNvSpPr>
            <a:spLocks noGrp="1"/>
          </p:cNvSpPr>
          <p:nvPr>
            <p:ph type="dt" sz="half" idx="10"/>
          </p:nvPr>
        </p:nvSpPr>
        <p:spPr/>
        <p:txBody>
          <a:bodyPr/>
          <a:lstStyle/>
          <a:p>
            <a:fld id="{211D5EDA-BDBD-45E0-A95E-3B0D23EAD3F5}" type="datetimeFigureOut">
              <a:rPr lang="cs-CZ" smtClean="0"/>
              <a:pPr/>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64FF6A22-1C3D-45C4-A912-BBBAA1F0DCDB}" type="slidenum">
              <a:rPr lang="cs-CZ" smtClean="0"/>
              <a:pPr/>
              <a:t>‹#›</a:t>
            </a:fld>
            <a:endParaRPr lang="cs-CZ"/>
          </a:p>
        </p:txBody>
      </p:sp>
      <p:sp>
        <p:nvSpPr>
          <p:cNvPr id="9" name="Content Placeholder 8"/>
          <p:cNvSpPr>
            <a:spLocks noGrp="1"/>
          </p:cNvSpPr>
          <p:nvPr>
            <p:ph sz="quarter" idx="13"/>
          </p:nvPr>
        </p:nvSpPr>
        <p:spPr>
          <a:xfrm>
            <a:off x="365760" y="1600200"/>
            <a:ext cx="4041648" cy="452628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211D5EDA-BDBD-45E0-A95E-3B0D23EAD3F5}" type="datetimeFigureOut">
              <a:rPr lang="cs-CZ" smtClean="0"/>
              <a:pPr/>
              <a:t>1.11.2014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64FF6A22-1C3D-45C4-A912-BBBAA1F0DCDB}" type="slidenum">
              <a:rPr lang="cs-CZ" smtClean="0"/>
              <a:pPr/>
              <a:t>‹#›</a:t>
            </a:fld>
            <a:endParaRPr lang="cs-CZ"/>
          </a:p>
        </p:txBody>
      </p:sp>
      <p:sp>
        <p:nvSpPr>
          <p:cNvPr id="11" name="Content Placeholder 10"/>
          <p:cNvSpPr>
            <a:spLocks noGrp="1"/>
          </p:cNvSpPr>
          <p:nvPr>
            <p:ph sz="quarter" idx="13"/>
          </p:nvPr>
        </p:nvSpPr>
        <p:spPr>
          <a:xfrm>
            <a:off x="457200" y="2212848"/>
            <a:ext cx="4041648" cy="391363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211D5EDA-BDBD-45E0-A95E-3B0D23EAD3F5}" type="datetimeFigureOut">
              <a:rPr lang="cs-CZ" smtClean="0"/>
              <a:pPr/>
              <a:t>1.11.2014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D5EDA-BDBD-45E0-A95E-3B0D23EAD3F5}" type="datetimeFigureOut">
              <a:rPr lang="cs-CZ" smtClean="0"/>
              <a:pPr/>
              <a:t>1.11.2014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cs-CZ" smtClean="0"/>
              <a:t>Kliknutím lze upravit styl.</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11D5EDA-BDBD-45E0-A95E-3B0D23EAD3F5}" type="datetimeFigureOut">
              <a:rPr lang="cs-CZ" smtClean="0"/>
              <a:pPr/>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cs-CZ" smtClean="0"/>
              <a:t>Kliknutím lze upravit styl.</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211D5EDA-BDBD-45E0-A95E-3B0D23EAD3F5}" type="datetimeFigureOut">
              <a:rPr lang="cs-CZ" smtClean="0"/>
              <a:pPr/>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11D5EDA-BDBD-45E0-A95E-3B0D23EAD3F5}" type="datetimeFigureOut">
              <a:rPr lang="cs-CZ" smtClean="0"/>
              <a:pPr/>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211D5EDA-BDBD-45E0-A95E-3B0D23EAD3F5}" type="datetimeFigureOut">
              <a:rPr lang="cs-CZ" smtClean="0"/>
              <a:pPr/>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64FF6A22-1C3D-45C4-A912-BBBAA1F0DCDB}"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211D5EDA-BDBD-45E0-A95E-3B0D23EAD3F5}" type="datetimeFigureOut">
              <a:rPr lang="cs-CZ" smtClean="0"/>
              <a:pPr/>
              <a:t>1.11.2014</a:t>
            </a:fld>
            <a:endParaRPr lang="cs-CZ"/>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cs-CZ"/>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64FF6A22-1C3D-45C4-A912-BBBAA1F0DCDB}" type="slidenum">
              <a:rPr lang="cs-CZ" smtClean="0"/>
              <a:pPr/>
              <a:t>‹#›</a:t>
            </a:fld>
            <a:endParaRPr lang="cs-CZ"/>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a:t>Textilní a oděvní materiály</a:t>
            </a:r>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xmlns="" val="1469822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normAutofit fontScale="70000" lnSpcReduction="20000"/>
          </a:bodyPr>
          <a:lstStyle/>
          <a:p>
            <a:pPr lvl="0"/>
            <a:r>
              <a:rPr lang="cs-CZ" b="1" i="1" dirty="0"/>
              <a:t>Datum: 19. 2. </a:t>
            </a:r>
            <a:r>
              <a:rPr lang="cs-CZ" b="1" i="1" dirty="0" smtClean="0"/>
              <a:t>2014</a:t>
            </a:r>
            <a:endParaRPr lang="cs-CZ" dirty="0"/>
          </a:p>
          <a:p>
            <a:pPr lvl="0"/>
            <a:r>
              <a:rPr lang="cs-CZ" b="1" dirty="0"/>
              <a:t> </a:t>
            </a:r>
            <a:r>
              <a:rPr lang="cs-CZ" b="1" i="1" dirty="0"/>
              <a:t>Projekt:</a:t>
            </a:r>
            <a:r>
              <a:rPr lang="cs-CZ" b="1" dirty="0"/>
              <a:t> </a:t>
            </a:r>
            <a:r>
              <a:rPr lang="cs-CZ" dirty="0"/>
              <a:t>Kvalitní </a:t>
            </a:r>
            <a:r>
              <a:rPr lang="cs-CZ" dirty="0" smtClean="0"/>
              <a:t>výuka</a:t>
            </a:r>
            <a:endParaRPr lang="cs-CZ" dirty="0"/>
          </a:p>
          <a:p>
            <a:pPr lvl="0"/>
            <a:r>
              <a:rPr lang="cs-CZ" b="1" dirty="0"/>
              <a:t> </a:t>
            </a:r>
            <a:r>
              <a:rPr lang="cs-CZ" b="1" i="1" dirty="0"/>
              <a:t>Registrační číslo:</a:t>
            </a:r>
            <a:r>
              <a:rPr lang="cs-CZ" b="1" dirty="0"/>
              <a:t> </a:t>
            </a:r>
            <a:r>
              <a:rPr lang="cs-CZ" dirty="0" smtClean="0"/>
              <a:t>CZ.1.07/1.5.00/34.0731</a:t>
            </a:r>
            <a:endParaRPr lang="cs-CZ" dirty="0"/>
          </a:p>
          <a:p>
            <a:pPr lvl="0"/>
            <a:r>
              <a:rPr lang="cs-CZ" b="1" dirty="0"/>
              <a:t> </a:t>
            </a:r>
            <a:r>
              <a:rPr lang="cs-CZ" b="1" i="1" dirty="0"/>
              <a:t>Číslo DUM:</a:t>
            </a:r>
            <a:r>
              <a:rPr lang="cs-CZ" b="1" dirty="0"/>
              <a:t> </a:t>
            </a:r>
            <a:r>
              <a:rPr lang="cs-CZ" dirty="0"/>
              <a:t>VY_32_INOVACE_130 </a:t>
            </a:r>
          </a:p>
          <a:p>
            <a:pPr lvl="0"/>
            <a:r>
              <a:rPr lang="cs-CZ" b="1" dirty="0"/>
              <a:t> </a:t>
            </a:r>
            <a:r>
              <a:rPr lang="cs-CZ" b="1" i="1" dirty="0"/>
              <a:t>Jméno autora:</a:t>
            </a:r>
            <a:r>
              <a:rPr lang="cs-CZ" b="1" dirty="0"/>
              <a:t> Mgr. A. Miloslava </a:t>
            </a:r>
            <a:r>
              <a:rPr lang="cs-CZ" b="1" dirty="0" smtClean="0"/>
              <a:t>Svobodová</a:t>
            </a:r>
            <a:endParaRPr lang="cs-CZ" dirty="0"/>
          </a:p>
          <a:p>
            <a:pPr lvl="0"/>
            <a:r>
              <a:rPr lang="cs-CZ" b="1" dirty="0"/>
              <a:t> </a:t>
            </a:r>
            <a:r>
              <a:rPr lang="cs-CZ" b="1" i="1" dirty="0"/>
              <a:t>Název práce:</a:t>
            </a:r>
            <a:r>
              <a:rPr lang="cs-CZ" b="1" dirty="0"/>
              <a:t> Textilní a oděvní </a:t>
            </a:r>
            <a:r>
              <a:rPr lang="cs-CZ" b="1" dirty="0" smtClean="0"/>
              <a:t>materiály</a:t>
            </a:r>
            <a:endParaRPr lang="cs-CZ" dirty="0"/>
          </a:p>
          <a:p>
            <a:pPr lvl="0"/>
            <a:r>
              <a:rPr lang="cs-CZ" b="1" i="1" dirty="0"/>
              <a:t>Předmět</a:t>
            </a:r>
            <a:r>
              <a:rPr lang="cs-CZ" i="1" dirty="0"/>
              <a:t>:</a:t>
            </a:r>
            <a:r>
              <a:rPr lang="cs-CZ" dirty="0"/>
              <a:t> </a:t>
            </a:r>
            <a:r>
              <a:rPr lang="cs-CZ" dirty="0" smtClean="0"/>
              <a:t>Navrhování</a:t>
            </a:r>
            <a:endParaRPr lang="cs-CZ" dirty="0"/>
          </a:p>
          <a:p>
            <a:pPr lvl="0"/>
            <a:r>
              <a:rPr lang="cs-CZ" b="1" i="1" dirty="0"/>
              <a:t>Ročník:</a:t>
            </a:r>
            <a:r>
              <a:rPr lang="cs-CZ" b="1" dirty="0"/>
              <a:t> 3</a:t>
            </a:r>
            <a:r>
              <a:rPr lang="cs-CZ" b="1" dirty="0" smtClean="0"/>
              <a:t>.</a:t>
            </a:r>
            <a:endParaRPr lang="cs-CZ" dirty="0"/>
          </a:p>
          <a:p>
            <a:pPr lvl="0"/>
            <a:r>
              <a:rPr lang="cs-CZ" b="1" i="1" dirty="0"/>
              <a:t>Časová dotace</a:t>
            </a:r>
            <a:r>
              <a:rPr lang="cs-CZ" i="1" dirty="0"/>
              <a:t>:</a:t>
            </a:r>
            <a:r>
              <a:rPr lang="cs-CZ" dirty="0"/>
              <a:t> 10 </a:t>
            </a:r>
            <a:r>
              <a:rPr lang="cs-CZ" dirty="0" smtClean="0"/>
              <a:t>minut</a:t>
            </a:r>
            <a:endParaRPr lang="cs-CZ" dirty="0"/>
          </a:p>
          <a:p>
            <a:pPr lvl="0"/>
            <a:r>
              <a:rPr lang="cs-CZ" b="1" i="1" dirty="0"/>
              <a:t>Vzdělávací cíl</a:t>
            </a:r>
            <a:r>
              <a:rPr lang="cs-CZ" i="1" dirty="0"/>
              <a:t>: Seznámení se základními skupinami oděvních a textilních materiálů a pomůckami pro práci </a:t>
            </a:r>
            <a:r>
              <a:rPr lang="cs-CZ" i="1" dirty="0" smtClean="0"/>
              <a:t>návrháře</a:t>
            </a:r>
            <a:endParaRPr lang="cs-CZ" dirty="0"/>
          </a:p>
          <a:p>
            <a:pPr lvl="0"/>
            <a:r>
              <a:rPr lang="cs-CZ" b="1" i="1" dirty="0"/>
              <a:t>Pomůcky</a:t>
            </a:r>
            <a:r>
              <a:rPr lang="cs-CZ" i="1" dirty="0"/>
              <a:t>: Vzorky </a:t>
            </a:r>
            <a:r>
              <a:rPr lang="cs-CZ" i="1" dirty="0" smtClean="0"/>
              <a:t>materiálů</a:t>
            </a:r>
            <a:endParaRPr lang="cs-CZ" dirty="0"/>
          </a:p>
          <a:p>
            <a:pPr lvl="0"/>
            <a:r>
              <a:rPr lang="cs-CZ" b="1" i="1" dirty="0"/>
              <a:t>Poznámka:</a:t>
            </a:r>
            <a:r>
              <a:rPr lang="cs-CZ" dirty="0"/>
              <a:t> Tento materiál je součástí tematického balíčku realistické studie a základy </a:t>
            </a:r>
            <a:r>
              <a:rPr lang="cs-CZ" dirty="0" smtClean="0"/>
              <a:t>navrhování</a:t>
            </a:r>
            <a:endParaRPr lang="cs-CZ" dirty="0"/>
          </a:p>
          <a:p>
            <a:pPr lvl="0"/>
            <a:r>
              <a:rPr lang="cs-CZ" b="1" i="1" dirty="0"/>
              <a:t>Inovace:</a:t>
            </a:r>
            <a:r>
              <a:rPr lang="cs-CZ" b="1" dirty="0"/>
              <a:t> </a:t>
            </a:r>
            <a:r>
              <a:rPr lang="cs-CZ" dirty="0"/>
              <a:t>Mezipředmětové vztahy – Modelování</a:t>
            </a:r>
            <a:r>
              <a:rPr lang="cs-CZ" dirty="0" smtClean="0"/>
              <a:t>, PCV</a:t>
            </a:r>
            <a:r>
              <a:rPr lang="cs-CZ" dirty="0"/>
              <a:t>, Konstrukce střihů - zapojení audiovizuální techniky do výuky – popis základních typů oděvních materiálů a pomůcek pro vybavení oděvní dílny. </a:t>
            </a:r>
          </a:p>
        </p:txBody>
      </p:sp>
      <p:pic>
        <p:nvPicPr>
          <p:cNvPr id="1026" name="Picture 2" descr="E:\Šablony\DUM_128_využití aranžovaných prvků v praxi\logolink.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29881" y="34482"/>
            <a:ext cx="5598622" cy="14214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08014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67544" y="836712"/>
            <a:ext cx="8229600" cy="4525963"/>
          </a:xfrm>
        </p:spPr>
        <p:txBody>
          <a:bodyPr/>
          <a:lstStyle/>
          <a:p>
            <a:r>
              <a:rPr lang="cs-CZ" dirty="0"/>
              <a:t>Návrhář pracuje jako se základním výrazovým prostředkem s oděvními a textilními materiály. Pro vyhotovení návrhu je důležité znát jejich vlastnosti, které mají zásadní vliv na výsledný návrh. Určité typy materiálů jsou vhodné pro konkrétní oděvy, zároveň však návrhář může záměrně používat jiný materiál pro inovaci kolekce a tím docílit kontrastu, momentu překvapení, inovace, což se vyžaduje především u přehlídkových modelů. Pro praktické využití oděvů je soubor jejich typických vlastností zásadní při řešení siluety, střihu, proporcí.</a:t>
            </a:r>
          </a:p>
        </p:txBody>
      </p:sp>
    </p:spTree>
    <p:extLst>
      <p:ext uri="{BB962C8B-B14F-4D97-AF65-F5344CB8AC3E}">
        <p14:creationId xmlns:p14="http://schemas.microsoft.com/office/powerpoint/2010/main" xmlns="" val="1152902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r>
              <a:rPr lang="cs-CZ" dirty="0"/>
              <a:t>Materiály můžeme členit podle složení, struktury, barevnosti, průhlednosti, splývavosti, druhu zpracování, vazby – vše se nějakým způsobem podílí na tom, jak který materiál použijeme. Také prvotní fáze navrhování – aranžování nebo zkoušení tvaru na figuríně vyžaduje použití tzv. pomocných materiálů, např. </a:t>
            </a:r>
            <a:r>
              <a:rPr lang="cs-CZ" dirty="0" err="1"/>
              <a:t>vlizelín</a:t>
            </a:r>
            <a:r>
              <a:rPr lang="cs-CZ" dirty="0"/>
              <a:t>, plátno, papír.</a:t>
            </a:r>
          </a:p>
          <a:p>
            <a:endParaRPr lang="cs-CZ" dirty="0"/>
          </a:p>
        </p:txBody>
      </p:sp>
    </p:spTree>
    <p:extLst>
      <p:ext uri="{BB962C8B-B14F-4D97-AF65-F5344CB8AC3E}">
        <p14:creationId xmlns:p14="http://schemas.microsoft.com/office/powerpoint/2010/main" xmlns="" val="357964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r>
              <a:rPr lang="cs-CZ" dirty="0"/>
              <a:t>Návrháři rovněž využívají skupinu materiálů, které můžeme označit jako neoděvní, mezi které patří různé fólie, plasty, papíry, dráty, recyklovatelné materiály, přírodniny……i z těchto materiálů se dají zhotovit modely např. na různé soutěže, přehlídky, reklamní účely, filmové a divadelní kostýmy. V této kategorii se téměř nekladou meze fantazii a existují oděvy z kovu, z jídla, peří atd.</a:t>
            </a:r>
          </a:p>
          <a:p>
            <a:endParaRPr lang="cs-CZ" dirty="0"/>
          </a:p>
        </p:txBody>
      </p:sp>
    </p:spTree>
    <p:extLst>
      <p:ext uri="{BB962C8B-B14F-4D97-AF65-F5344CB8AC3E}">
        <p14:creationId xmlns:p14="http://schemas.microsoft.com/office/powerpoint/2010/main" xmlns="" val="39225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57200" y="1124744"/>
            <a:ext cx="8229600" cy="5001419"/>
          </a:xfrm>
        </p:spPr>
        <p:txBody>
          <a:bodyPr/>
          <a:lstStyle/>
          <a:p>
            <a:r>
              <a:rPr lang="cs-CZ" dirty="0"/>
              <a:t>Oděvní tvůrci do určité míry musí respektovat vlastnosti a určení materiálu, zároveň zkušenosti s využitím netradičních materiálů posouvají meze fantazie a přináší do oděvního designu nový rozměr</a:t>
            </a:r>
            <a:r>
              <a:rPr lang="cs-CZ" dirty="0" smtClean="0"/>
              <a:t>.</a:t>
            </a:r>
          </a:p>
          <a:p>
            <a:pPr marL="0" indent="0">
              <a:buNone/>
            </a:pPr>
            <a:r>
              <a:rPr lang="cs-CZ" b="1" dirty="0" smtClean="0"/>
              <a:t>    </a:t>
            </a:r>
          </a:p>
          <a:p>
            <a:pPr marL="0" indent="0">
              <a:buNone/>
            </a:pPr>
            <a:r>
              <a:rPr lang="cs-CZ" b="1" dirty="0"/>
              <a:t> </a:t>
            </a:r>
            <a:r>
              <a:rPr lang="cs-CZ" b="1" dirty="0" smtClean="0"/>
              <a:t>   Vybavení oděvní dílny</a:t>
            </a:r>
          </a:p>
          <a:p>
            <a:r>
              <a:rPr lang="cs-CZ" dirty="0" smtClean="0"/>
              <a:t>Ke </a:t>
            </a:r>
            <a:r>
              <a:rPr lang="cs-CZ" dirty="0"/>
              <a:t>zkušenosti s oděvními a textilními materiály patří také seznámení s vybavením oděvní dílny.</a:t>
            </a:r>
          </a:p>
          <a:p>
            <a:r>
              <a:rPr lang="cs-CZ" dirty="0"/>
              <a:t>K základnímu vybavení patří šicí stroje (různé typy), žehlička a parní lis, krejčovská figurína, střihací stůl, nůžky, šicí potřeby.</a:t>
            </a:r>
          </a:p>
          <a:p>
            <a:endParaRPr lang="cs-CZ" dirty="0"/>
          </a:p>
          <a:p>
            <a:endParaRPr lang="cs-CZ" dirty="0"/>
          </a:p>
        </p:txBody>
      </p:sp>
    </p:spTree>
    <p:extLst>
      <p:ext uri="{BB962C8B-B14F-4D97-AF65-F5344CB8AC3E}">
        <p14:creationId xmlns:p14="http://schemas.microsoft.com/office/powerpoint/2010/main" xmlns="" val="2801610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4098" name="Picture 2" descr="E:\Šablony\DUM_130_textilní a oděvní materiály\materiály.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692696"/>
            <a:ext cx="3876550" cy="5256212"/>
          </a:xfrm>
          <a:prstGeom prst="rect">
            <a:avLst/>
          </a:prstGeom>
          <a:noFill/>
          <a:extLst>
            <a:ext uri="{909E8E84-426E-40DD-AFC4-6F175D3DCCD1}">
              <a14:hiddenFill xmlns:a14="http://schemas.microsoft.com/office/drawing/2010/main" xmlns="">
                <a:solidFill>
                  <a:srgbClr val="FFFFFF"/>
                </a:solidFill>
              </a14:hiddenFill>
            </a:ext>
          </a:extLst>
        </p:spPr>
      </p:pic>
      <p:pic>
        <p:nvPicPr>
          <p:cNvPr id="4099" name="Picture 3" descr="E:\Šablony\DUM_130_textilní a oděvní materiály\materiály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88024" y="692696"/>
            <a:ext cx="3376220" cy="52562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94359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5122" name="Picture 2" descr="E:\Šablony\DUM_130_textilní a oděvní materiály\materiály1.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476672"/>
            <a:ext cx="7846290" cy="563978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2327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6146" name="Picture 2" descr="E:\Šablony\DUM_130_textilní a oděvní materiály\materiály4jpg.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8" y="475793"/>
            <a:ext cx="4269046" cy="5976664"/>
          </a:xfrm>
          <a:prstGeom prst="rect">
            <a:avLst/>
          </a:prstGeom>
          <a:noFill/>
          <a:extLst>
            <a:ext uri="{909E8E84-426E-40DD-AFC4-6F175D3DCCD1}">
              <a14:hiddenFill xmlns:a14="http://schemas.microsoft.com/office/drawing/2010/main" xmlns="">
                <a:solidFill>
                  <a:srgbClr val="FFFFFF"/>
                </a:solidFill>
              </a14:hiddenFill>
            </a:ext>
          </a:extLst>
        </p:spPr>
      </p:pic>
      <p:pic>
        <p:nvPicPr>
          <p:cNvPr id="6147" name="Picture 3" descr="E:\Šablony\DUM_130_textilní a oděvní materiály\materiály6jpg.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6" y="476672"/>
            <a:ext cx="4127501" cy="597666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58530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7170" name="Picture 2" descr="E:\Šablony\DUM_130_textilní a oděvní materiály\materiály5jpg.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620688"/>
            <a:ext cx="7577587" cy="57606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17104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dirty="0"/>
          </a:p>
        </p:txBody>
      </p:sp>
      <p:pic>
        <p:nvPicPr>
          <p:cNvPr id="8194" name="Picture 2" descr="E:\Šablony\DUM_130_textilní a oděvní materiály\materiály7pg.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195736" y="355306"/>
            <a:ext cx="4731814" cy="62646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14995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2050" name="Picture 2" descr="E:\Šablony\DUM_130_textilní a oděvní materiály\2014-03-04-1183.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3568" y="692696"/>
            <a:ext cx="7529809" cy="564735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25389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3074" name="Picture 2" descr="E:\Šablony\DUM_130_textilní a oděvní materiály\2014-03-04-1184.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688637"/>
            <a:ext cx="4104455" cy="5472608"/>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descr="E:\Šablony\DUM_130_textilní a oděvní materiály\2014-03-04-1194.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44008" y="688637"/>
            <a:ext cx="4104456" cy="54726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509750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9218" name="Picture 2" descr="E:\Šablony\DUM_130_textilní a oděvní materiály\2014-03-04-1185.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932040" y="3460990"/>
            <a:ext cx="3816424" cy="2862318"/>
          </a:xfrm>
          <a:prstGeom prst="rect">
            <a:avLst/>
          </a:prstGeom>
          <a:noFill/>
          <a:extLst>
            <a:ext uri="{909E8E84-426E-40DD-AFC4-6F175D3DCCD1}">
              <a14:hiddenFill xmlns:a14="http://schemas.microsoft.com/office/drawing/2010/main" xmlns="">
                <a:solidFill>
                  <a:srgbClr val="FFFFFF"/>
                </a:solidFill>
              </a14:hiddenFill>
            </a:ext>
          </a:extLst>
        </p:spPr>
      </p:pic>
      <p:pic>
        <p:nvPicPr>
          <p:cNvPr id="9219" name="Picture 3" descr="E:\Šablony\DUM_130_textilní a oděvní materiály\2014-03-04-119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476672"/>
            <a:ext cx="3816424" cy="2862318"/>
          </a:xfrm>
          <a:prstGeom prst="rect">
            <a:avLst/>
          </a:prstGeom>
          <a:noFill/>
          <a:extLst>
            <a:ext uri="{909E8E84-426E-40DD-AFC4-6F175D3DCCD1}">
              <a14:hiddenFill xmlns:a14="http://schemas.microsoft.com/office/drawing/2010/main" xmlns="">
                <a:solidFill>
                  <a:srgbClr val="FFFFFF"/>
                </a:solidFill>
              </a14:hiddenFill>
            </a:ext>
          </a:extLst>
        </p:spPr>
      </p:pic>
      <p:pic>
        <p:nvPicPr>
          <p:cNvPr id="9220" name="Picture 4" descr="E:\Šablony\DUM_130_textilní a oděvní materiály\2014-03-04-1186.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95536" y="476672"/>
            <a:ext cx="4384978" cy="58466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421995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10242" name="Picture 2" descr="E:\Šablony\DUM_130_textilní a oděvní materiály\2014-03-04-1187.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75927" y="260648"/>
            <a:ext cx="4128459" cy="3096344"/>
          </a:xfrm>
          <a:prstGeom prst="rect">
            <a:avLst/>
          </a:prstGeom>
          <a:noFill/>
          <a:extLst>
            <a:ext uri="{909E8E84-426E-40DD-AFC4-6F175D3DCCD1}">
              <a14:hiddenFill xmlns:a14="http://schemas.microsoft.com/office/drawing/2010/main" xmlns="">
                <a:solidFill>
                  <a:srgbClr val="FFFFFF"/>
                </a:solidFill>
              </a14:hiddenFill>
            </a:ext>
          </a:extLst>
        </p:spPr>
      </p:pic>
      <p:pic>
        <p:nvPicPr>
          <p:cNvPr id="10243" name="Picture 3" descr="E:\Šablony\DUM_130_textilní a oděvní materiály\2014-03-04-1188.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5" y="260648"/>
            <a:ext cx="4128459" cy="3096344"/>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E:\Šablony\DUM_130_textilní a oděvní materiály\2014-03-04-1189.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20010" y="3501008"/>
            <a:ext cx="4171867" cy="31289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19613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16016" y="3501008"/>
            <a:ext cx="3912094" cy="3096344"/>
          </a:xfrm>
        </p:spPr>
        <p:txBody>
          <a:bodyPr/>
          <a:lstStyle/>
          <a:p>
            <a:pPr algn="l"/>
            <a:r>
              <a:rPr lang="cs-CZ" sz="1400" dirty="0" smtClean="0"/>
              <a:t>Autor fotografií: </a:t>
            </a:r>
            <a:r>
              <a:rPr lang="cs-CZ" sz="1400" dirty="0" err="1" smtClean="0"/>
              <a:t>Mgr.A</a:t>
            </a:r>
            <a:r>
              <a:rPr lang="cs-CZ" sz="1400" dirty="0" smtClean="0"/>
              <a:t>. Miloslava Svobodová</a:t>
            </a:r>
            <a:endParaRPr lang="cs-CZ" sz="1400" dirty="0"/>
          </a:p>
        </p:txBody>
      </p:sp>
      <p:pic>
        <p:nvPicPr>
          <p:cNvPr id="11266" name="Picture 2" descr="E:\Šablony\DUM_130_textilní a oděvní materiály\2014-03-04-1191.jpg"/>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14123" y="332656"/>
            <a:ext cx="4128458" cy="3096344"/>
          </a:xfrm>
          <a:prstGeom prst="rect">
            <a:avLst/>
          </a:prstGeom>
          <a:noFill/>
          <a:extLst>
            <a:ext uri="{909E8E84-426E-40DD-AFC4-6F175D3DCCD1}">
              <a14:hiddenFill xmlns:a14="http://schemas.microsoft.com/office/drawing/2010/main" xmlns="">
                <a:solidFill>
                  <a:srgbClr val="FFFFFF"/>
                </a:solidFill>
              </a14:hiddenFill>
            </a:ext>
          </a:extLst>
        </p:spPr>
      </p:pic>
      <p:pic>
        <p:nvPicPr>
          <p:cNvPr id="11267" name="Picture 3" descr="E:\Šablony\DUM_130_textilní a oděvní materiály\2014-03-04-119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71533" y="3501008"/>
            <a:ext cx="4128459" cy="30963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393312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kutivní">
  <a:themeElements>
    <a:clrScheme name="Exekutivní">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kutivní">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kutivní">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34</TotalTime>
  <Words>130</Words>
  <Application>Microsoft Office PowerPoint</Application>
  <PresentationFormat>Předvádění na obrazovce (4:3)</PresentationFormat>
  <Paragraphs>23</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Exekutivní</vt:lpstr>
      <vt:lpstr>Textilní a oděvní materiály</vt:lpstr>
      <vt:lpstr>Snímek 2</vt:lpstr>
      <vt:lpstr>Snímek 3</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Snímek 15</vt:lpstr>
      <vt:lpstr>Autor fotografií: Mgr.A. Miloslava Svobodová</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Textilní a oděvní materiály</dc:title>
  <dc:creator>František Filipi</dc:creator>
  <cp:lastModifiedBy>Dum</cp:lastModifiedBy>
  <cp:revision>5</cp:revision>
  <dcterms:created xsi:type="dcterms:W3CDTF">2014-03-14T18:26:33Z</dcterms:created>
  <dcterms:modified xsi:type="dcterms:W3CDTF">2014-11-01T08:24:21Z</dcterms:modified>
</cp:coreProperties>
</file>