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9" d="100"/>
          <a:sy n="99" d="100"/>
        </p:scale>
        <p:origin x="-240" y="-102"/>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09601"/>
            <a:ext cx="7772400" cy="4267200"/>
          </a:xfrm>
        </p:spPr>
        <p:txBody>
          <a:bodyPr anchor="b">
            <a:noAutofit/>
          </a:bodyPr>
          <a:lstStyle>
            <a:lvl1pPr>
              <a:lnSpc>
                <a:spcPct val="100000"/>
              </a:lnSpc>
              <a:defRPr sz="8000"/>
            </a:lvl1pPr>
          </a:lstStyle>
          <a:p>
            <a:r>
              <a:rPr lang="cs-CZ" smtClean="0"/>
              <a:t>Kliknutím lze upravit styl.</a:t>
            </a:r>
            <a:endParaRPr lang="en-US" dirty="0"/>
          </a:p>
        </p:txBody>
      </p:sp>
      <p:sp>
        <p:nvSpPr>
          <p:cNvPr id="3" name="Subtitle 2"/>
          <p:cNvSpPr>
            <a:spLocks noGrp="1"/>
          </p:cNvSpPr>
          <p:nvPr>
            <p:ph type="subTitle" idx="1"/>
          </p:nvPr>
        </p:nvSpPr>
        <p:spPr>
          <a:xfrm>
            <a:off x="1371600" y="4953000"/>
            <a:ext cx="6400800" cy="12192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7" name="Date Placeholder 6"/>
          <p:cNvSpPr>
            <a:spLocks noGrp="1"/>
          </p:cNvSpPr>
          <p:nvPr>
            <p:ph type="dt" sz="half" idx="10"/>
          </p:nvPr>
        </p:nvSpPr>
        <p:spPr/>
        <p:txBody>
          <a:bodyPr/>
          <a:lstStyle/>
          <a:p>
            <a:fld id="{73B37A61-6C98-49EA-8E28-4B4401E7CB8B}" type="datetimeFigureOut">
              <a:rPr lang="cs-CZ" smtClean="0"/>
              <a:pPr/>
              <a:t>1.11.2014</a:t>
            </a:fld>
            <a:endParaRPr lang="cs-CZ"/>
          </a:p>
        </p:txBody>
      </p:sp>
      <p:sp>
        <p:nvSpPr>
          <p:cNvPr id="8" name="Slide Number Placeholder 7"/>
          <p:cNvSpPr>
            <a:spLocks noGrp="1"/>
          </p:cNvSpPr>
          <p:nvPr>
            <p:ph type="sldNum" sz="quarter" idx="11"/>
          </p:nvPr>
        </p:nvSpPr>
        <p:spPr/>
        <p:txBody>
          <a:bodyPr/>
          <a:lstStyle/>
          <a:p>
            <a:fld id="{9DBB5265-0A3D-4AB9-9E83-5F652A8385ED}" type="slidenum">
              <a:rPr lang="cs-CZ" smtClean="0"/>
              <a:pPr/>
              <a:t>‹#›</a:t>
            </a:fld>
            <a:endParaRPr lang="cs-CZ"/>
          </a:p>
        </p:txBody>
      </p:sp>
      <p:sp>
        <p:nvSpPr>
          <p:cNvPr id="9" name="Footer Placeholder 8"/>
          <p:cNvSpPr>
            <a:spLocks noGrp="1"/>
          </p:cNvSpPr>
          <p:nvPr>
            <p:ph type="ftr" sz="quarter" idx="12"/>
          </p:nvPr>
        </p:nvSpPr>
        <p:spPr/>
        <p:txBody>
          <a:bodyPr/>
          <a:lstStyle/>
          <a:p>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4" name="Date Placeholder 3"/>
          <p:cNvSpPr>
            <a:spLocks noGrp="1"/>
          </p:cNvSpPr>
          <p:nvPr>
            <p:ph type="dt" sz="half" idx="10"/>
          </p:nvPr>
        </p:nvSpPr>
        <p:spPr/>
        <p:txBody>
          <a:bodyPr/>
          <a:lstStyle/>
          <a:p>
            <a:fld id="{73B37A61-6C98-49EA-8E28-4B4401E7CB8B}" type="datetimeFigureOut">
              <a:rPr lang="cs-CZ" smtClean="0"/>
              <a:pPr/>
              <a:t>1.11.2014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9DBB5265-0A3D-4AB9-9E83-5F652A8385ED}"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722313" y="1371600"/>
            <a:ext cx="7772400" cy="2505075"/>
          </a:xfrm>
        </p:spPr>
        <p:txBody>
          <a:bodyPr anchor="b"/>
          <a:lstStyle>
            <a:lvl1pPr algn="ctr" defTabSz="914400" rtl="0" eaLnBrk="1" latinLnBrk="0" hangingPunct="1">
              <a:lnSpc>
                <a:spcPct val="100000"/>
              </a:lnSpc>
              <a:spcBef>
                <a:spcPct val="0"/>
              </a:spcBef>
              <a:buNone/>
              <a:defRPr lang="en-US" sz="4800"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cs-CZ" smtClean="0"/>
              <a:t>Kliknutím lze upravit styl.</a:t>
            </a:r>
            <a:endParaRPr lang="en-US" dirty="0"/>
          </a:p>
        </p:txBody>
      </p:sp>
      <p:sp>
        <p:nvSpPr>
          <p:cNvPr id="3" name="Text Placeholder 2"/>
          <p:cNvSpPr>
            <a:spLocks noGrp="1"/>
          </p:cNvSpPr>
          <p:nvPr>
            <p:ph type="body" idx="1"/>
          </p:nvPr>
        </p:nvSpPr>
        <p:spPr>
          <a:xfrm>
            <a:off x="722313" y="4068763"/>
            <a:ext cx="7772400" cy="11318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73B37A61-6C98-49EA-8E28-4B4401E7CB8B}" type="datetimeFigureOut">
              <a:rPr lang="cs-CZ" smtClean="0"/>
              <a:pPr/>
              <a:t>1.11.2014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9DBB5265-0A3D-4AB9-9E83-5F652A8385ED}" type="slidenum">
              <a:rPr lang="cs-CZ" smtClean="0"/>
              <a:pPr/>
              <a:t>‹#›</a:t>
            </a:fld>
            <a:endParaRPr lang="cs-CZ"/>
          </a:p>
        </p:txBody>
      </p:sp>
      <p:sp>
        <p:nvSpPr>
          <p:cNvPr id="7" name="Oval 6"/>
          <p:cNvSpPr/>
          <p:nvPr/>
        </p:nvSpPr>
        <p:spPr>
          <a:xfrm>
            <a:off x="4495800"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a:off x="4695825"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4296728"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5" name="Date Placeholder 4"/>
          <p:cNvSpPr>
            <a:spLocks noGrp="1"/>
          </p:cNvSpPr>
          <p:nvPr>
            <p:ph type="dt" sz="half" idx="10"/>
          </p:nvPr>
        </p:nvSpPr>
        <p:spPr/>
        <p:txBody>
          <a:bodyPr/>
          <a:lstStyle/>
          <a:p>
            <a:fld id="{73B37A61-6C98-49EA-8E28-4B4401E7CB8B}" type="datetimeFigureOut">
              <a:rPr lang="cs-CZ" smtClean="0"/>
              <a:pPr/>
              <a:t>1.11.2014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9DBB5265-0A3D-4AB9-9E83-5F652A8385ED}" type="slidenum">
              <a:rPr lang="cs-CZ" smtClean="0"/>
              <a:pPr/>
              <a:t>‹#›</a:t>
            </a:fld>
            <a:endParaRPr lang="cs-CZ"/>
          </a:p>
        </p:txBody>
      </p:sp>
      <p:sp>
        <p:nvSpPr>
          <p:cNvPr id="9" name="Content Placeholder 8"/>
          <p:cNvSpPr>
            <a:spLocks noGrp="1"/>
          </p:cNvSpPr>
          <p:nvPr>
            <p:ph sz="quarter" idx="13"/>
          </p:nvPr>
        </p:nvSpPr>
        <p:spPr>
          <a:xfrm>
            <a:off x="365760" y="1600200"/>
            <a:ext cx="4041648" cy="452628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457200" y="1600200"/>
            <a:ext cx="4040188"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5" name="Text Placeholder 4"/>
          <p:cNvSpPr>
            <a:spLocks noGrp="1"/>
          </p:cNvSpPr>
          <p:nvPr>
            <p:ph type="body" sz="quarter" idx="3"/>
          </p:nvPr>
        </p:nvSpPr>
        <p:spPr>
          <a:xfrm>
            <a:off x="4648200" y="1600200"/>
            <a:ext cx="4041775"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7" name="Date Placeholder 6"/>
          <p:cNvSpPr>
            <a:spLocks noGrp="1"/>
          </p:cNvSpPr>
          <p:nvPr>
            <p:ph type="dt" sz="half" idx="10"/>
          </p:nvPr>
        </p:nvSpPr>
        <p:spPr/>
        <p:txBody>
          <a:bodyPr/>
          <a:lstStyle/>
          <a:p>
            <a:fld id="{73B37A61-6C98-49EA-8E28-4B4401E7CB8B}" type="datetimeFigureOut">
              <a:rPr lang="cs-CZ" smtClean="0"/>
              <a:pPr/>
              <a:t>1.11.2014</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9DBB5265-0A3D-4AB9-9E83-5F652A8385ED}" type="slidenum">
              <a:rPr lang="cs-CZ" smtClean="0"/>
              <a:pPr/>
              <a:t>‹#›</a:t>
            </a:fld>
            <a:endParaRPr lang="cs-CZ"/>
          </a:p>
        </p:txBody>
      </p:sp>
      <p:sp>
        <p:nvSpPr>
          <p:cNvPr id="11" name="Content Placeholder 10"/>
          <p:cNvSpPr>
            <a:spLocks noGrp="1"/>
          </p:cNvSpPr>
          <p:nvPr>
            <p:ph sz="quarter" idx="13"/>
          </p:nvPr>
        </p:nvSpPr>
        <p:spPr>
          <a:xfrm>
            <a:off x="457200" y="2212848"/>
            <a:ext cx="4041648" cy="3913632"/>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3" name="Content Placeholder 12"/>
          <p:cNvSpPr>
            <a:spLocks noGrp="1"/>
          </p:cNvSpPr>
          <p:nvPr>
            <p:ph sz="quarter" idx="14"/>
          </p:nvPr>
        </p:nvSpPr>
        <p:spPr>
          <a:xfrm>
            <a:off x="4672584" y="2212848"/>
            <a:ext cx="4041648" cy="3913187"/>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Date Placeholder 2"/>
          <p:cNvSpPr>
            <a:spLocks noGrp="1"/>
          </p:cNvSpPr>
          <p:nvPr>
            <p:ph type="dt" sz="half" idx="10"/>
          </p:nvPr>
        </p:nvSpPr>
        <p:spPr/>
        <p:txBody>
          <a:bodyPr/>
          <a:lstStyle/>
          <a:p>
            <a:fld id="{73B37A61-6C98-49EA-8E28-4B4401E7CB8B}" type="datetimeFigureOut">
              <a:rPr lang="cs-CZ" smtClean="0"/>
              <a:pPr/>
              <a:t>1.11.2014</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9DBB5265-0A3D-4AB9-9E83-5F652A8385ED}"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3B37A61-6C98-49EA-8E28-4B4401E7CB8B}" type="datetimeFigureOut">
              <a:rPr lang="cs-CZ" smtClean="0"/>
              <a:pPr/>
              <a:t>1.11.2014</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9DBB5265-0A3D-4AB9-9E83-5F652A8385ED}"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5907087" y="266700"/>
            <a:ext cx="3008313" cy="2095500"/>
          </a:xfrm>
        </p:spPr>
        <p:txBody>
          <a:bodyPr anchor="b"/>
          <a:lstStyle>
            <a:lvl1pPr algn="ctr">
              <a:lnSpc>
                <a:spcPct val="100000"/>
              </a:lnSpc>
              <a:defRPr sz="2800" b="0">
                <a:effectLst>
                  <a:outerShdw blurRad="50800" dist="25400" dir="5400000" algn="t" rotWithShape="0">
                    <a:prstClr val="black">
                      <a:alpha val="25000"/>
                    </a:prstClr>
                  </a:outerShdw>
                </a:effectLst>
              </a:defRPr>
            </a:lvl1pPr>
          </a:lstStyle>
          <a:p>
            <a:r>
              <a:rPr lang="cs-CZ" smtClean="0"/>
              <a:t>Kliknutím lze upravit styl.</a:t>
            </a:r>
            <a:endParaRPr lang="en-US" dirty="0"/>
          </a:p>
        </p:txBody>
      </p:sp>
      <p:sp>
        <p:nvSpPr>
          <p:cNvPr id="3" name="Content Placeholder 2"/>
          <p:cNvSpPr>
            <a:spLocks noGrp="1"/>
          </p:cNvSpPr>
          <p:nvPr>
            <p:ph idx="1"/>
          </p:nvPr>
        </p:nvSpPr>
        <p:spPr>
          <a:xfrm>
            <a:off x="719137" y="273050"/>
            <a:ext cx="4995863"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5907087" y="2438400"/>
            <a:ext cx="3008313" cy="3687763"/>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73B37A61-6C98-49EA-8E28-4B4401E7CB8B}" type="datetimeFigureOut">
              <a:rPr lang="cs-CZ" smtClean="0"/>
              <a:pPr/>
              <a:t>1.11.2014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9DBB5265-0A3D-4AB9-9E83-5F652A8385ED}"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1679576" y="228600"/>
            <a:ext cx="5711824" cy="895350"/>
          </a:xfrm>
        </p:spPr>
        <p:txBody>
          <a:bodyPr anchor="b"/>
          <a:lstStyle>
            <a:lvl1pPr algn="ctr">
              <a:lnSpc>
                <a:spcPct val="100000"/>
              </a:lnSpc>
              <a:defRPr sz="2800" b="0"/>
            </a:lvl1pPr>
          </a:lstStyle>
          <a:p>
            <a:r>
              <a:rPr lang="cs-CZ" smtClean="0"/>
              <a:t>Kliknutím lze upravit styl.</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4" name="Text Placeholder 3"/>
          <p:cNvSpPr>
            <a:spLocks noGrp="1"/>
          </p:cNvSpPr>
          <p:nvPr>
            <p:ph type="body" sz="half" idx="2"/>
          </p:nvPr>
        </p:nvSpPr>
        <p:spPr>
          <a:xfrm>
            <a:off x="1679576" y="5810250"/>
            <a:ext cx="5711824" cy="533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73B37A61-6C98-49EA-8E28-4B4401E7CB8B}" type="datetimeFigureOut">
              <a:rPr lang="cs-CZ" smtClean="0"/>
              <a:pPr/>
              <a:t>1.11.2014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9DBB5265-0A3D-4AB9-9E83-5F652A8385ED}"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73B37A61-6C98-49EA-8E28-4B4401E7CB8B}" type="datetimeFigureOut">
              <a:rPr lang="cs-CZ" smtClean="0"/>
              <a:pPr/>
              <a:t>1.11.2014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9DBB5265-0A3D-4AB9-9E83-5F652A8385ED}"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s-CZ" smtClean="0"/>
              <a:t>Kliknutím lze upravit styl.</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73B37A61-6C98-49EA-8E28-4B4401E7CB8B}" type="datetimeFigureOut">
              <a:rPr lang="cs-CZ" smtClean="0"/>
              <a:pPr/>
              <a:t>1.11.2014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9DBB5265-0A3D-4AB9-9E83-5F652A8385ED}"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0"/>
            <a:ext cx="8229600" cy="1600200"/>
          </a:xfrm>
          <a:prstGeom prst="rect">
            <a:avLst/>
          </a:prstGeom>
        </p:spPr>
        <p:txBody>
          <a:bodyPr vert="horz" lIns="91440" tIns="45720" rIns="91440" bIns="45720" rtlCol="0" anchor="b">
            <a:noAutofit/>
          </a:bodyPr>
          <a:lstStyle/>
          <a:p>
            <a:r>
              <a:rPr lang="cs-CZ" smtClean="0"/>
              <a:t>Kliknutím lze upravit styl.</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4" name="Date Placeholder 3"/>
          <p:cNvSpPr>
            <a:spLocks noGrp="1"/>
          </p:cNvSpPr>
          <p:nvPr>
            <p:ph type="dt" sz="half" idx="2"/>
          </p:nvPr>
        </p:nvSpPr>
        <p:spPr>
          <a:xfrm>
            <a:off x="6363347" y="6356350"/>
            <a:ext cx="2085975" cy="365125"/>
          </a:xfrm>
          <a:prstGeom prst="rect">
            <a:avLst/>
          </a:prstGeom>
        </p:spPr>
        <p:txBody>
          <a:bodyPr vert="horz" lIns="91440" tIns="45720" rIns="45720" bIns="45720" rtlCol="0" anchor="ctr"/>
          <a:lstStyle>
            <a:lvl1pPr algn="r">
              <a:defRPr sz="1200">
                <a:solidFill>
                  <a:schemeClr val="tx1">
                    <a:lumMod val="65000"/>
                    <a:lumOff val="35000"/>
                  </a:schemeClr>
                </a:solidFill>
                <a:latin typeface="Century Gothic" pitchFamily="34" charset="0"/>
              </a:defRPr>
            </a:lvl1pPr>
          </a:lstStyle>
          <a:p>
            <a:fld id="{73B37A61-6C98-49EA-8E28-4B4401E7CB8B}" type="datetimeFigureOut">
              <a:rPr lang="cs-CZ" smtClean="0"/>
              <a:pPr/>
              <a:t>1.11.2014</a:t>
            </a:fld>
            <a:endParaRPr lang="cs-CZ"/>
          </a:p>
        </p:txBody>
      </p:sp>
      <p:sp>
        <p:nvSpPr>
          <p:cNvPr id="5" name="Footer Placeholder 4"/>
          <p:cNvSpPr>
            <a:spLocks noGrp="1"/>
          </p:cNvSpPr>
          <p:nvPr>
            <p:ph type="ftr" sz="quarter" idx="3"/>
          </p:nvPr>
        </p:nvSpPr>
        <p:spPr>
          <a:xfrm>
            <a:off x="659165" y="6356350"/>
            <a:ext cx="2847975" cy="365125"/>
          </a:xfrm>
          <a:prstGeom prst="rect">
            <a:avLst/>
          </a:prstGeom>
        </p:spPr>
        <p:txBody>
          <a:bodyPr vert="horz" lIns="45720" tIns="45720" rIns="91440" bIns="45720" rtlCol="0" anchor="ctr"/>
          <a:lstStyle>
            <a:lvl1pPr algn="l">
              <a:defRPr sz="1200">
                <a:solidFill>
                  <a:schemeClr val="tx1">
                    <a:lumMod val="65000"/>
                    <a:lumOff val="35000"/>
                  </a:schemeClr>
                </a:solidFill>
                <a:latin typeface="Century Gothic" pitchFamily="34" charset="0"/>
              </a:defRPr>
            </a:lvl1pPr>
          </a:lstStyle>
          <a:p>
            <a:endParaRPr lang="cs-CZ"/>
          </a:p>
        </p:txBody>
      </p:sp>
      <p:sp>
        <p:nvSpPr>
          <p:cNvPr id="6" name="Slide Number Placeholder 5"/>
          <p:cNvSpPr>
            <a:spLocks noGrp="1"/>
          </p:cNvSpPr>
          <p:nvPr>
            <p:ph type="sldNum" sz="quarter" idx="4"/>
          </p:nvPr>
        </p:nvSpPr>
        <p:spPr>
          <a:xfrm>
            <a:off x="8543278" y="6356350"/>
            <a:ext cx="561975" cy="365125"/>
          </a:xfrm>
          <a:prstGeom prst="rect">
            <a:avLst/>
          </a:prstGeom>
        </p:spPr>
        <p:txBody>
          <a:bodyPr vert="horz" lIns="27432" tIns="45720" rIns="45720" bIns="45720" rtlCol="0" anchor="ctr"/>
          <a:lstStyle>
            <a:lvl1pPr algn="l">
              <a:defRPr sz="1200">
                <a:solidFill>
                  <a:schemeClr val="tx1">
                    <a:lumMod val="65000"/>
                    <a:lumOff val="35000"/>
                  </a:schemeClr>
                </a:solidFill>
                <a:latin typeface="Century Gothic" pitchFamily="34" charset="0"/>
              </a:defRPr>
            </a:lvl1pPr>
          </a:lstStyle>
          <a:p>
            <a:fld id="{9DBB5265-0A3D-4AB9-9E83-5F652A8385ED}" type="slidenum">
              <a:rPr lang="cs-CZ" smtClean="0"/>
              <a:pPr/>
              <a:t>‹#›</a:t>
            </a:fld>
            <a:endParaRPr lang="cs-CZ"/>
          </a:p>
        </p:txBody>
      </p:sp>
      <p:sp>
        <p:nvSpPr>
          <p:cNvPr id="7" name="Oval 6"/>
          <p:cNvSpPr/>
          <p:nvPr/>
        </p:nvSpPr>
        <p:spPr>
          <a:xfrm>
            <a:off x="8457760"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Oval 7"/>
          <p:cNvSpPr/>
          <p:nvPr/>
        </p:nvSpPr>
        <p:spPr>
          <a:xfrm>
            <a:off x="569119"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lnSpc>
          <a:spcPts val="5800"/>
        </a:lnSpc>
        <a:spcBef>
          <a:spcPct val="0"/>
        </a:spcBef>
        <a:buNone/>
        <a:defRPr sz="5400" kern="1200">
          <a:solidFill>
            <a:schemeClr val="tx2"/>
          </a:solidFill>
          <a:effectLst>
            <a:outerShdw blurRad="63500" dist="38100" dir="5400000" algn="t" rotWithShape="0">
              <a:prstClr val="black">
                <a:alpha val="25000"/>
              </a:prstClr>
            </a:outerShdw>
          </a:effectLst>
          <a:latin typeface="+mn-lt"/>
          <a:ea typeface="+mj-ea"/>
          <a:cs typeface="+mj-cs"/>
        </a:defRPr>
      </a:lvl1pPr>
    </p:titleStyle>
    <p:bodyStyle>
      <a:lvl1pPr marL="342900" indent="-342900" algn="l" defTabSz="914400" rtl="0" eaLnBrk="1" latinLnBrk="0" hangingPunct="1">
        <a:spcBef>
          <a:spcPct val="20000"/>
        </a:spcBef>
        <a:buFont typeface="Arial" pitchFamily="34" charset="0"/>
        <a:buChar char="•"/>
        <a:defRPr sz="2400"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STAROVĚK</a:t>
            </a:r>
            <a:endParaRPr lang="cs-CZ" dirty="0"/>
          </a:p>
        </p:txBody>
      </p:sp>
      <p:sp>
        <p:nvSpPr>
          <p:cNvPr id="3" name="Podnadpis 2"/>
          <p:cNvSpPr>
            <a:spLocks noGrp="1"/>
          </p:cNvSpPr>
          <p:nvPr>
            <p:ph type="subTitle" idx="1"/>
          </p:nvPr>
        </p:nvSpPr>
        <p:spPr/>
        <p:txBody>
          <a:bodyPr/>
          <a:lstStyle/>
          <a:p>
            <a:endParaRPr lang="cs-CZ"/>
          </a:p>
        </p:txBody>
      </p:sp>
    </p:spTree>
    <p:extLst>
      <p:ext uri="{BB962C8B-B14F-4D97-AF65-F5344CB8AC3E}">
        <p14:creationId xmlns:p14="http://schemas.microsoft.com/office/powerpoint/2010/main" xmlns="" val="423696182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1260648" y="11021"/>
            <a:ext cx="2073348" cy="1979466"/>
          </a:xfrm>
        </p:spPr>
        <p:txBody>
          <a:bodyPr/>
          <a:lstStyle/>
          <a:p>
            <a:endParaRPr lang="cs-CZ" dirty="0"/>
          </a:p>
        </p:txBody>
      </p:sp>
      <p:sp>
        <p:nvSpPr>
          <p:cNvPr id="5" name="Zástupný symbol pro obsah 4"/>
          <p:cNvSpPr>
            <a:spLocks noGrp="1"/>
          </p:cNvSpPr>
          <p:nvPr>
            <p:ph idx="1"/>
          </p:nvPr>
        </p:nvSpPr>
        <p:spPr>
          <a:xfrm>
            <a:off x="971600" y="1772816"/>
            <a:ext cx="6637352" cy="4331936"/>
          </a:xfrm>
        </p:spPr>
        <p:txBody>
          <a:bodyPr>
            <a:normAutofit fontScale="62500" lnSpcReduction="20000"/>
          </a:bodyPr>
          <a:lstStyle/>
          <a:p>
            <a:pPr lvl="0"/>
            <a:r>
              <a:rPr lang="cs-CZ" b="1" dirty="0"/>
              <a:t>Datum: 2. 2. </a:t>
            </a:r>
            <a:r>
              <a:rPr lang="cs-CZ" b="1" dirty="0" smtClean="0"/>
              <a:t>2014</a:t>
            </a:r>
            <a:endParaRPr lang="cs-CZ" dirty="0"/>
          </a:p>
          <a:p>
            <a:pPr lvl="0"/>
            <a:r>
              <a:rPr lang="cs-CZ" b="1" dirty="0"/>
              <a:t> Projekt: </a:t>
            </a:r>
            <a:r>
              <a:rPr lang="cs-CZ" dirty="0"/>
              <a:t>Kvalitní </a:t>
            </a:r>
            <a:r>
              <a:rPr lang="cs-CZ" dirty="0" smtClean="0"/>
              <a:t>výuka</a:t>
            </a:r>
            <a:endParaRPr lang="cs-CZ" dirty="0"/>
          </a:p>
          <a:p>
            <a:pPr lvl="0"/>
            <a:r>
              <a:rPr lang="cs-CZ" b="1" dirty="0"/>
              <a:t> Registrační číslo: </a:t>
            </a:r>
            <a:r>
              <a:rPr lang="cs-CZ" dirty="0" smtClean="0"/>
              <a:t>CZ.1.07/1.5.00/34.0731</a:t>
            </a:r>
            <a:endParaRPr lang="cs-CZ" dirty="0"/>
          </a:p>
          <a:p>
            <a:pPr lvl="0"/>
            <a:r>
              <a:rPr lang="cs-CZ" b="1" dirty="0"/>
              <a:t> Číslo DUM: </a:t>
            </a:r>
            <a:r>
              <a:rPr lang="cs-CZ" dirty="0"/>
              <a:t>VY_32_INOVACE_134 </a:t>
            </a:r>
          </a:p>
          <a:p>
            <a:pPr lvl="0"/>
            <a:r>
              <a:rPr lang="cs-CZ" b="1" dirty="0"/>
              <a:t> Jméno autora: Mgr. A. Miloslava </a:t>
            </a:r>
            <a:r>
              <a:rPr lang="cs-CZ" b="1" dirty="0" smtClean="0"/>
              <a:t>Svobodová</a:t>
            </a:r>
            <a:endParaRPr lang="cs-CZ" dirty="0"/>
          </a:p>
          <a:p>
            <a:pPr lvl="0"/>
            <a:r>
              <a:rPr lang="cs-CZ" b="1" dirty="0"/>
              <a:t> Název práce: Historie odívání – </a:t>
            </a:r>
            <a:r>
              <a:rPr lang="cs-CZ" b="1" dirty="0" smtClean="0"/>
              <a:t>Starověk</a:t>
            </a:r>
            <a:endParaRPr lang="cs-CZ" dirty="0"/>
          </a:p>
          <a:p>
            <a:pPr lvl="0"/>
            <a:r>
              <a:rPr lang="cs-CZ" b="1" dirty="0"/>
              <a:t>Předmět</a:t>
            </a:r>
            <a:r>
              <a:rPr lang="cs-CZ" dirty="0"/>
              <a:t>: </a:t>
            </a:r>
            <a:r>
              <a:rPr lang="cs-CZ" dirty="0" smtClean="0"/>
              <a:t>Navrhování</a:t>
            </a:r>
            <a:endParaRPr lang="cs-CZ" dirty="0"/>
          </a:p>
          <a:p>
            <a:pPr lvl="0"/>
            <a:r>
              <a:rPr lang="cs-CZ" b="1" dirty="0"/>
              <a:t>Ročník: 3</a:t>
            </a:r>
            <a:r>
              <a:rPr lang="cs-CZ" b="1" dirty="0" smtClean="0"/>
              <a:t>.</a:t>
            </a:r>
            <a:endParaRPr lang="cs-CZ" dirty="0"/>
          </a:p>
          <a:p>
            <a:pPr lvl="0"/>
            <a:r>
              <a:rPr lang="cs-CZ" b="1" dirty="0"/>
              <a:t>Časová dotace</a:t>
            </a:r>
            <a:r>
              <a:rPr lang="cs-CZ" dirty="0"/>
              <a:t>: 45 </a:t>
            </a:r>
            <a:r>
              <a:rPr lang="cs-CZ" dirty="0" smtClean="0"/>
              <a:t>minut</a:t>
            </a:r>
            <a:endParaRPr lang="cs-CZ" dirty="0"/>
          </a:p>
          <a:p>
            <a:pPr lvl="0"/>
            <a:r>
              <a:rPr lang="cs-CZ" b="1" dirty="0"/>
              <a:t>Vzdělávací cíl</a:t>
            </a:r>
            <a:r>
              <a:rPr lang="cs-CZ" dirty="0"/>
              <a:t>: seznámení s historií </a:t>
            </a:r>
            <a:r>
              <a:rPr lang="cs-CZ" dirty="0" smtClean="0"/>
              <a:t>odívání </a:t>
            </a:r>
            <a:r>
              <a:rPr lang="cs-CZ" dirty="0"/>
              <a:t>ve starověku a oděvními prvky a siluetami typickými pro toto </a:t>
            </a:r>
            <a:r>
              <a:rPr lang="cs-CZ" dirty="0" smtClean="0"/>
              <a:t>období</a:t>
            </a:r>
            <a:endParaRPr lang="cs-CZ" dirty="0"/>
          </a:p>
          <a:p>
            <a:pPr lvl="0"/>
            <a:r>
              <a:rPr lang="cs-CZ" b="1" dirty="0"/>
              <a:t>Pomůcky</a:t>
            </a:r>
            <a:r>
              <a:rPr lang="cs-CZ" dirty="0"/>
              <a:t>: </a:t>
            </a:r>
            <a:r>
              <a:rPr lang="cs-CZ" dirty="0" smtClean="0"/>
              <a:t>PC</a:t>
            </a:r>
            <a:endParaRPr lang="cs-CZ" dirty="0"/>
          </a:p>
          <a:p>
            <a:pPr lvl="0"/>
            <a:r>
              <a:rPr lang="cs-CZ" b="1" dirty="0"/>
              <a:t>Poznámka:</a:t>
            </a:r>
            <a:r>
              <a:rPr lang="cs-CZ" dirty="0"/>
              <a:t> Tento materiál je součástí tematického balíčku realistické studie a základy </a:t>
            </a:r>
            <a:r>
              <a:rPr lang="cs-CZ" dirty="0" smtClean="0"/>
              <a:t>navrhování</a:t>
            </a:r>
            <a:endParaRPr lang="cs-CZ" dirty="0"/>
          </a:p>
          <a:p>
            <a:pPr lvl="0"/>
            <a:r>
              <a:rPr lang="cs-CZ" b="1" dirty="0"/>
              <a:t>Inovace: </a:t>
            </a:r>
            <a:r>
              <a:rPr lang="cs-CZ" dirty="0"/>
              <a:t>Mezipředmětové vztahy – Modelování, PCV, Konstrukce střihů - zapojení audiovizuální techniky do výuky – popis daného historického období z hlediska vývoje oděvu, materiálu, oděvních prvků a siluet. Téma obsahuje zadání úkolu, kde si žáci vyzkouší přenést inspiraci historickým oděvem do nové podoby</a:t>
            </a:r>
            <a:r>
              <a:rPr lang="cs-CZ" dirty="0" smtClean="0"/>
              <a:t>.</a:t>
            </a:r>
            <a:endParaRPr lang="cs-CZ" dirty="0"/>
          </a:p>
          <a:p>
            <a:endParaRPr lang="cs-CZ" dirty="0"/>
          </a:p>
        </p:txBody>
      </p:sp>
      <p:pic>
        <p:nvPicPr>
          <p:cNvPr id="1026" name="Picture 2" descr="E:\Šablony\DUM_128_využití aranžovaných prvků v praxi\logolink.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630557" y="290804"/>
            <a:ext cx="5598622" cy="1421476"/>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93363579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p:txBody>
          <a:bodyPr/>
          <a:lstStyle/>
          <a:p>
            <a:endParaRPr lang="cs-CZ"/>
          </a:p>
        </p:txBody>
      </p:sp>
      <p:pic>
        <p:nvPicPr>
          <p:cNvPr id="4" name="Zástupný symbol pro obsah 3"/>
          <p:cNvPicPr>
            <a:picLocks noGrp="1" noChangeAspect="1"/>
          </p:cNvPicPr>
          <p:nvPr>
            <p:ph idx="1"/>
          </p:nvPr>
        </p:nvPicPr>
        <p:blipFill>
          <a:blip r:embed="rId2" cstate="print">
            <a:extLst>
              <a:ext uri="{28A0092B-C50C-407E-A947-70E740481C1C}">
                <a14:useLocalDpi xmlns:a14="http://schemas.microsoft.com/office/drawing/2010/main" xmlns="" val="0"/>
              </a:ext>
            </a:extLst>
          </a:blip>
          <a:stretch>
            <a:fillRect/>
          </a:stretch>
        </p:blipFill>
        <p:spPr>
          <a:xfrm>
            <a:off x="2319226" y="425301"/>
            <a:ext cx="4505548" cy="6007398"/>
          </a:xfrm>
        </p:spPr>
      </p:pic>
    </p:spTree>
    <p:extLst>
      <p:ext uri="{BB962C8B-B14F-4D97-AF65-F5344CB8AC3E}">
        <p14:creationId xmlns:p14="http://schemas.microsoft.com/office/powerpoint/2010/main" xmlns="" val="384196893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pic>
        <p:nvPicPr>
          <p:cNvPr id="4" name="Zástupný symbol pro obsah 3"/>
          <p:cNvPicPr>
            <a:picLocks noGrp="1" noChangeAspect="1"/>
          </p:cNvPicPr>
          <p:nvPr>
            <p:ph idx="1"/>
          </p:nvPr>
        </p:nvPicPr>
        <p:blipFill>
          <a:blip r:embed="rId2" cstate="print">
            <a:extLst>
              <a:ext uri="{28A0092B-C50C-407E-A947-70E740481C1C}">
                <a14:useLocalDpi xmlns:a14="http://schemas.microsoft.com/office/drawing/2010/main" xmlns="" val="0"/>
              </a:ext>
            </a:extLst>
          </a:blip>
          <a:stretch>
            <a:fillRect/>
          </a:stretch>
        </p:blipFill>
        <p:spPr>
          <a:xfrm>
            <a:off x="2499798" y="320697"/>
            <a:ext cx="4144404" cy="6216606"/>
          </a:xfrm>
        </p:spPr>
      </p:pic>
    </p:spTree>
    <p:extLst>
      <p:ext uri="{BB962C8B-B14F-4D97-AF65-F5344CB8AC3E}">
        <p14:creationId xmlns:p14="http://schemas.microsoft.com/office/powerpoint/2010/main" xmlns="" val="36057978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187624" y="6165304"/>
            <a:ext cx="6768752" cy="547464"/>
          </a:xfrm>
        </p:spPr>
        <p:txBody>
          <a:bodyPr/>
          <a:lstStyle/>
          <a:p>
            <a:r>
              <a:rPr lang="cs-CZ" sz="1200" dirty="0" smtClean="0"/>
              <a:t>AUTOR FOTOGRAFIÍ A KRESBY: MGR.A. MILOSLAVA SVOBODOVÁ</a:t>
            </a:r>
            <a:endParaRPr lang="cs-CZ" sz="1200" dirty="0"/>
          </a:p>
        </p:txBody>
      </p:sp>
      <p:pic>
        <p:nvPicPr>
          <p:cNvPr id="4" name="Zástupný symbol pro obsah 3"/>
          <p:cNvPicPr>
            <a:picLocks noGrp="1" noChangeAspect="1"/>
          </p:cNvPicPr>
          <p:nvPr>
            <p:ph idx="1"/>
          </p:nvPr>
        </p:nvPicPr>
        <p:blipFill>
          <a:blip r:embed="rId2" cstate="print">
            <a:extLst>
              <a:ext uri="{28A0092B-C50C-407E-A947-70E740481C1C}">
                <a14:useLocalDpi xmlns:a14="http://schemas.microsoft.com/office/drawing/2010/main" xmlns="" val="0"/>
              </a:ext>
            </a:extLst>
          </a:blip>
          <a:stretch>
            <a:fillRect/>
          </a:stretch>
        </p:blipFill>
        <p:spPr>
          <a:xfrm>
            <a:off x="2555776" y="188640"/>
            <a:ext cx="3941510" cy="5904656"/>
          </a:xfrm>
        </p:spPr>
      </p:pic>
    </p:spTree>
    <p:extLst>
      <p:ext uri="{BB962C8B-B14F-4D97-AF65-F5344CB8AC3E}">
        <p14:creationId xmlns:p14="http://schemas.microsoft.com/office/powerpoint/2010/main" xmlns="" val="101851279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a:xfrm>
            <a:off x="0" y="1556792"/>
            <a:ext cx="8507288" cy="4525963"/>
          </a:xfrm>
        </p:spPr>
        <p:txBody>
          <a:bodyPr/>
          <a:lstStyle/>
          <a:p>
            <a:pPr lvl="0" algn="ctr"/>
            <a:r>
              <a:rPr lang="cs-CZ" dirty="0"/>
              <a:t>Mezopotámie</a:t>
            </a:r>
          </a:p>
          <a:p>
            <a:pPr lvl="0" algn="ctr"/>
            <a:r>
              <a:rPr lang="cs-CZ" dirty="0"/>
              <a:t>Egypt</a:t>
            </a:r>
          </a:p>
          <a:p>
            <a:pPr lvl="0" algn="ctr"/>
            <a:r>
              <a:rPr lang="cs-CZ" dirty="0"/>
              <a:t>Kréta</a:t>
            </a:r>
          </a:p>
          <a:p>
            <a:pPr lvl="0" algn="ctr"/>
            <a:r>
              <a:rPr lang="cs-CZ" dirty="0"/>
              <a:t>Řecko</a:t>
            </a:r>
          </a:p>
          <a:p>
            <a:pPr lvl="0" algn="ctr"/>
            <a:r>
              <a:rPr lang="cs-CZ" dirty="0"/>
              <a:t>Řím</a:t>
            </a:r>
          </a:p>
          <a:p>
            <a:pPr lvl="0" algn="ctr"/>
            <a:r>
              <a:rPr lang="cs-CZ" dirty="0"/>
              <a:t>Byzanc</a:t>
            </a:r>
          </a:p>
          <a:p>
            <a:endParaRPr lang="cs-CZ" dirty="0"/>
          </a:p>
        </p:txBody>
      </p:sp>
    </p:spTree>
    <p:extLst>
      <p:ext uri="{BB962C8B-B14F-4D97-AF65-F5344CB8AC3E}">
        <p14:creationId xmlns:p14="http://schemas.microsoft.com/office/powerpoint/2010/main" xmlns="" val="409228543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a:xfrm>
            <a:off x="457200" y="332656"/>
            <a:ext cx="8229600" cy="6192688"/>
          </a:xfrm>
        </p:spPr>
        <p:txBody>
          <a:bodyPr>
            <a:normAutofit fontScale="70000" lnSpcReduction="20000"/>
          </a:bodyPr>
          <a:lstStyle/>
          <a:p>
            <a:pPr marL="0" indent="0">
              <a:buNone/>
            </a:pPr>
            <a:r>
              <a:rPr lang="cs-CZ" b="1" dirty="0"/>
              <a:t>MEZOPOTÁMIE</a:t>
            </a:r>
            <a:endParaRPr lang="cs-CZ" dirty="0"/>
          </a:p>
          <a:p>
            <a:r>
              <a:rPr lang="cs-CZ" dirty="0"/>
              <a:t>• Mezopotámský oděv, který poznáváme převážně prostřednictvím plastik a reliéfů, protože hrobní nálezy takřka nic z textilu, tím méně zbytků oblečení neuchovaly, měl dvě základní podoby, jež doznaly v průběhu věků nevelké proměny – ovinovací sukni a kladený plášť.</a:t>
            </a:r>
          </a:p>
          <a:p>
            <a:r>
              <a:rPr lang="cs-CZ" dirty="0"/>
              <a:t>• Obojí tedy oděv nešitý, aranžovaný z pravoúhlých částí tkaniny. Převážně se tyto oděvy kladly tak, že těsně přiléhaly k tělu a stejně těsně ovíjely jednu nebo obě ruce. Museli se vněm pohybovat velmi pomalu, protože hrozilo nebezpečí uvolnění.</a:t>
            </a:r>
          </a:p>
          <a:p>
            <a:r>
              <a:rPr lang="cs-CZ" dirty="0"/>
              <a:t>• Usuzuje se, že základním materiálem byl len, protože Sumerové, první z obyvatel mezopotámské oblasti, patřili zřejmě k jeho prvním pěstitelům. Sumerský pojem </a:t>
            </a:r>
            <a:r>
              <a:rPr lang="cs-CZ" b="1" i="1" dirty="0" err="1"/>
              <a:t>gad</a:t>
            </a:r>
            <a:r>
              <a:rPr lang="cs-CZ" b="1" i="1" dirty="0"/>
              <a:t> </a:t>
            </a:r>
            <a:r>
              <a:rPr lang="cs-CZ" dirty="0"/>
              <a:t>označuje jak len, tak plátno, arkadské </a:t>
            </a:r>
            <a:r>
              <a:rPr lang="cs-CZ" b="1" i="1" dirty="0" err="1"/>
              <a:t>kitú</a:t>
            </a:r>
            <a:r>
              <a:rPr lang="cs-CZ" b="1" i="1" dirty="0"/>
              <a:t> </a:t>
            </a:r>
            <a:r>
              <a:rPr lang="cs-CZ" dirty="0"/>
              <a:t>len, </a:t>
            </a:r>
            <a:r>
              <a:rPr lang="cs-CZ" b="1" i="1" dirty="0" err="1"/>
              <a:t>kitinú</a:t>
            </a:r>
            <a:r>
              <a:rPr lang="cs-CZ" b="1" i="1" dirty="0"/>
              <a:t> </a:t>
            </a:r>
            <a:r>
              <a:rPr lang="cs-CZ" dirty="0"/>
              <a:t>plátno. Tento pojem přešel do všech semitských jazyků i do řečtiny, kde se s ním setkáváme v pojmenování základního typu oděvu –</a:t>
            </a:r>
            <a:r>
              <a:rPr lang="cs-CZ" b="1" i="1" dirty="0"/>
              <a:t>chitónu.</a:t>
            </a:r>
            <a:endParaRPr lang="cs-CZ" dirty="0"/>
          </a:p>
          <a:p>
            <a:r>
              <a:rPr lang="cs-CZ" dirty="0"/>
              <a:t> </a:t>
            </a:r>
          </a:p>
          <a:p>
            <a:r>
              <a:rPr lang="cs-CZ" dirty="0"/>
              <a:t>• Je nesnadné určit, z čeho byly na oděvu obojího typu vytvářeny ozdoby – dle výtvarných památek se domníváme, že se jedná o stylizované chomáčky na celé ploše látky nebo pásy motivů ve tvaru lístků či jazyků, aranžované na lemy oděvu, ale i na jejich další části a zřejmě zhotovené z jiného materiálu než základní oděv. (chumáče kožešiny, zplstěné tkaniny či nepředené vlny). Jednou se takto upravené materiály kladly onou drsnou, huňatou částí ven, jindy dovnitř, a tak na povrchu plášťů docházelo ke střídání pásů hladkých s plastickými a ozdobnými. Systém řasení a zdobnost ornamentálních lemů se postupně stává stále vynalézavější a rafinovanější (našívaly se zlaté perličky, pajetky a drátky, později přibyla i výšivka).</a:t>
            </a:r>
          </a:p>
        </p:txBody>
      </p:sp>
    </p:spTree>
    <p:extLst>
      <p:ext uri="{BB962C8B-B14F-4D97-AF65-F5344CB8AC3E}">
        <p14:creationId xmlns:p14="http://schemas.microsoft.com/office/powerpoint/2010/main" xmlns="" val="155463667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a:xfrm>
            <a:off x="457200" y="476672"/>
            <a:ext cx="8229600" cy="5649491"/>
          </a:xfrm>
        </p:spPr>
        <p:txBody>
          <a:bodyPr>
            <a:normAutofit fontScale="70000" lnSpcReduction="20000"/>
          </a:bodyPr>
          <a:lstStyle/>
          <a:p>
            <a:r>
              <a:rPr lang="cs-CZ" dirty="0"/>
              <a:t>• </a:t>
            </a:r>
            <a:r>
              <a:rPr lang="cs-CZ" b="1" i="1" dirty="0"/>
              <a:t>Ovinovací sukni </a:t>
            </a:r>
            <a:r>
              <a:rPr lang="cs-CZ" dirty="0"/>
              <a:t>oblékali muži jako jedinou součást oděvu, a proto se také objevuje na vyobrazeních mužských božstev. Tvořil ji pravoúhlý kus látky, který se ovíjel kolem spodní části těla, v pase byl svazován za horní okraje, upevněn pásem nebo několikrát kolem těla obtočen šňůrou. Střídají se třásně, huňaté řady chomáčů, objevuje se také síťování. V době akkadské se používá materiál hladký, někdy i plisovaný. U delších sukní nechybí pro usnadnění pohybu i rozparek. </a:t>
            </a:r>
          </a:p>
          <a:p>
            <a:r>
              <a:rPr lang="cs-CZ" dirty="0"/>
              <a:t> </a:t>
            </a:r>
          </a:p>
          <a:p>
            <a:r>
              <a:rPr lang="cs-CZ" dirty="0"/>
              <a:t>• Zpočátku nosí sukně všichni muži, příslušníci všech stavů, postupně začali příslušníci vyšších stavů oblékat různé typy plášťů a suknice zůstala oblečením mužů manuálně pracujících a bojujících. Sahala jen těsně ke kolenům – podobná suknici Egypťanů, ale bývala i delší, zcela zakrývala nohy-odlišení účelem použití.</a:t>
            </a:r>
          </a:p>
          <a:p>
            <a:r>
              <a:rPr lang="cs-CZ" dirty="0"/>
              <a:t>• </a:t>
            </a:r>
            <a:r>
              <a:rPr lang="cs-CZ" b="1" i="1" dirty="0"/>
              <a:t>Plášťů, přehozů a šálů </a:t>
            </a:r>
            <a:r>
              <a:rPr lang="cs-CZ" dirty="0"/>
              <a:t>je celá řada, různé způsoby aranžování, základním řešením je šikmé kladení přes jedno rameno a upevnění uzlem, který oděv poutá a současně jej zdobí.</a:t>
            </a:r>
          </a:p>
          <a:p>
            <a:r>
              <a:rPr lang="cs-CZ" dirty="0"/>
              <a:t>• Jednalo se o oděv svrchní, pod něj se oblékala zavinovací sukně. Pláště nosili muži i ženy. Muži jej doplňovali kapucí. </a:t>
            </a:r>
          </a:p>
          <a:p>
            <a:r>
              <a:rPr lang="cs-CZ" dirty="0"/>
              <a:t>Z hladké látky, zdobené při lemech.</a:t>
            </a:r>
          </a:p>
          <a:p>
            <a:r>
              <a:rPr lang="cs-CZ" dirty="0"/>
              <a:t>• </a:t>
            </a:r>
            <a:r>
              <a:rPr lang="cs-CZ" b="1" i="1" dirty="0"/>
              <a:t>Přehoz</a:t>
            </a:r>
            <a:r>
              <a:rPr lang="cs-CZ" dirty="0"/>
              <a:t>-nejběžnějším typem svrchního oděvu, aranžovaný přes ramena, oblékali jen muži, převážně vojáci a knížata, účastnící se bojů. Pravoúhlý kus tkaniny, který spadal vpředu i vzadu hluboko k nohám, vyráběn z kůží dravých zvířat.</a:t>
            </a:r>
          </a:p>
          <a:p>
            <a:endParaRPr lang="cs-CZ" dirty="0"/>
          </a:p>
        </p:txBody>
      </p:sp>
    </p:spTree>
    <p:extLst>
      <p:ext uri="{BB962C8B-B14F-4D97-AF65-F5344CB8AC3E}">
        <p14:creationId xmlns:p14="http://schemas.microsoft.com/office/powerpoint/2010/main" xmlns="" val="61657881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a:xfrm>
            <a:off x="467544" y="305272"/>
            <a:ext cx="8229600" cy="6552728"/>
          </a:xfrm>
        </p:spPr>
        <p:txBody>
          <a:bodyPr>
            <a:normAutofit fontScale="70000" lnSpcReduction="20000"/>
          </a:bodyPr>
          <a:lstStyle/>
          <a:p>
            <a:r>
              <a:rPr lang="cs-CZ" dirty="0"/>
              <a:t>• </a:t>
            </a:r>
            <a:r>
              <a:rPr lang="cs-CZ" b="1" i="1" dirty="0" err="1"/>
              <a:t>Togový</a:t>
            </a:r>
            <a:r>
              <a:rPr lang="cs-CZ" b="1" i="1" dirty="0"/>
              <a:t> oděv </a:t>
            </a:r>
            <a:r>
              <a:rPr lang="cs-CZ" dirty="0"/>
              <a:t>– oblékali jej muži při ceremoniích, nebyl určen pro těžkou práci ani k boji.</a:t>
            </a:r>
          </a:p>
          <a:p>
            <a:r>
              <a:rPr lang="cs-CZ" dirty="0"/>
              <a:t>• Tvaroval se z rozměrného pravoúhlého pruhu látky, její šířka se rovnala výšce postavy.</a:t>
            </a:r>
          </a:p>
          <a:p>
            <a:r>
              <a:rPr lang="cs-CZ" dirty="0"/>
              <a:t>• </a:t>
            </a:r>
            <a:r>
              <a:rPr lang="cs-CZ" b="1" i="1" dirty="0"/>
              <a:t>Ovíjený oděv </a:t>
            </a:r>
            <a:r>
              <a:rPr lang="cs-CZ" dirty="0"/>
              <a:t>– mužský, dvojího typu, uzavřený a otevřený, náročnější aranžovaní než „</a:t>
            </a:r>
            <a:r>
              <a:rPr lang="cs-CZ" dirty="0" err="1"/>
              <a:t>toga</a:t>
            </a:r>
            <a:r>
              <a:rPr lang="cs-CZ" dirty="0"/>
              <a:t>“, umožňoval méně pohybu. </a:t>
            </a:r>
          </a:p>
          <a:p>
            <a:r>
              <a:rPr lang="cs-CZ" dirty="0"/>
              <a:t>• </a:t>
            </a:r>
            <a:r>
              <a:rPr lang="cs-CZ" b="1" i="1" dirty="0"/>
              <a:t>Ženský oděv-</a:t>
            </a:r>
            <a:r>
              <a:rPr lang="cs-CZ" dirty="0"/>
              <a:t>podobně </a:t>
            </a:r>
            <a:r>
              <a:rPr lang="cs-CZ" b="1" i="1" dirty="0"/>
              <a:t>aranžovaný oděv </a:t>
            </a:r>
            <a:r>
              <a:rPr lang="cs-CZ" dirty="0"/>
              <a:t>jako muži, buď zcela těsný anebo uvolněný četnými záhyby, tvarován kusem látky 130 x 350 cm nebo 200 x 430 cm.</a:t>
            </a:r>
          </a:p>
          <a:p>
            <a:r>
              <a:rPr lang="cs-CZ" dirty="0"/>
              <a:t>• </a:t>
            </a:r>
            <a:r>
              <a:rPr lang="cs-CZ" b="1" i="1" dirty="0"/>
              <a:t>Volánový oděv </a:t>
            </a:r>
            <a:r>
              <a:rPr lang="cs-CZ" dirty="0"/>
              <a:t>– nosili jej muži i ženy jako oděv ceremoniální. Na jedno nebo obě ramena, velmi náročně ovíjel kolem těla, vypadal jako by byl tvořen látkou, na kterou byly našity horizontálně nad sebe plisované volány.</a:t>
            </a:r>
          </a:p>
          <a:p>
            <a:r>
              <a:rPr lang="cs-CZ" dirty="0"/>
              <a:t>• </a:t>
            </a:r>
            <a:r>
              <a:rPr lang="cs-CZ" b="1" i="1" dirty="0"/>
              <a:t>Bederní pás </a:t>
            </a:r>
            <a:r>
              <a:rPr lang="cs-CZ" dirty="0"/>
              <a:t>- úzký, používaný asi spodní prádlo, nebo trojcípý šátek, jehož konce byly vzadu překříženy a svázány.</a:t>
            </a:r>
          </a:p>
          <a:p>
            <a:r>
              <a:rPr lang="cs-CZ" dirty="0"/>
              <a:t>• </a:t>
            </a:r>
            <a:r>
              <a:rPr lang="cs-CZ" b="1" i="1" dirty="0"/>
              <a:t>Obuv</a:t>
            </a:r>
            <a:r>
              <a:rPr lang="cs-CZ" dirty="0"/>
              <a:t>-Sumerové a </a:t>
            </a:r>
            <a:r>
              <a:rPr lang="cs-CZ" dirty="0" err="1"/>
              <a:t>Akkadové</a:t>
            </a:r>
            <a:r>
              <a:rPr lang="cs-CZ" dirty="0"/>
              <a:t> chodili bosí, stejně jako Egypťané.</a:t>
            </a:r>
          </a:p>
          <a:p>
            <a:r>
              <a:rPr lang="cs-CZ" dirty="0"/>
              <a:t>• </a:t>
            </a:r>
            <a:r>
              <a:rPr lang="cs-CZ" b="1" i="1" dirty="0"/>
              <a:t>Účesy a vousy-</a:t>
            </a:r>
            <a:r>
              <a:rPr lang="cs-CZ" dirty="0"/>
              <a:t>muži dlouhé vlasy svazovali stuhou nebo je poutali páskou kolem čela. Vousy nad rtem vyholovali, na bradě stříhali do hranata nebo je ponechávali v dlouhých pramenech splývat na tváře a na prsa. Vladaři pravděpodobně používali paruky a umělé plnovousy.</a:t>
            </a:r>
          </a:p>
          <a:p>
            <a:r>
              <a:rPr lang="cs-CZ" dirty="0"/>
              <a:t>• Účesy žen byly variabilní, velmi dlouhé vlasy se svazovaly do uzlu, jindy se těžké pletence spoutávaly do síťky nebo do sáčku z plisované látky. Náročné účesy měly prameny aranžované na temeni hlavy.</a:t>
            </a:r>
          </a:p>
          <a:p>
            <a:r>
              <a:rPr lang="cs-CZ" dirty="0"/>
              <a:t>• Pokrývky hlavy-podobně jako v Egyptě, také v Mezopotámii se mocenské odznaky soustředily na úpravu hlavy. </a:t>
            </a:r>
            <a:r>
              <a:rPr lang="cs-CZ" b="1" i="1" dirty="0" err="1"/>
              <a:t>Šugum</a:t>
            </a:r>
            <a:r>
              <a:rPr lang="cs-CZ" b="1" i="1" dirty="0"/>
              <a:t> </a:t>
            </a:r>
            <a:r>
              <a:rPr lang="cs-CZ" dirty="0"/>
              <a:t>byla ozdobná čapka typu turbanu, která ve stepi chránila hlavu před prachem a pískem.</a:t>
            </a:r>
          </a:p>
          <a:p>
            <a:r>
              <a:rPr lang="cs-CZ" dirty="0"/>
              <a:t>• Šperky –diadémy, náhrdelníky a náramky, zlaté anebo z mědi</a:t>
            </a:r>
            <a:r>
              <a:rPr lang="cs-CZ" dirty="0" smtClean="0"/>
              <a:t>.</a:t>
            </a:r>
            <a:r>
              <a:rPr lang="cs-CZ" dirty="0"/>
              <a:t> </a:t>
            </a:r>
          </a:p>
          <a:p>
            <a:endParaRPr lang="cs-CZ" dirty="0"/>
          </a:p>
        </p:txBody>
      </p:sp>
    </p:spTree>
    <p:extLst>
      <p:ext uri="{BB962C8B-B14F-4D97-AF65-F5344CB8AC3E}">
        <p14:creationId xmlns:p14="http://schemas.microsoft.com/office/powerpoint/2010/main" xmlns="" val="357257238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a:xfrm>
            <a:off x="457200" y="404664"/>
            <a:ext cx="8229600" cy="5721499"/>
          </a:xfrm>
        </p:spPr>
        <p:txBody>
          <a:bodyPr>
            <a:normAutofit fontScale="70000" lnSpcReduction="20000"/>
          </a:bodyPr>
          <a:lstStyle/>
          <a:p>
            <a:pPr marL="0" indent="0">
              <a:buNone/>
            </a:pPr>
            <a:r>
              <a:rPr lang="cs-CZ" b="1" dirty="0"/>
              <a:t>EGYPT</a:t>
            </a:r>
            <a:endParaRPr lang="cs-CZ" dirty="0"/>
          </a:p>
          <a:p>
            <a:r>
              <a:rPr lang="cs-CZ" dirty="0"/>
              <a:t>• Hlavním zaměstnáním obyvatelstva bylo zemědělství a chov dobytka, což umožňovalo rozvoj řemeslné výroby.</a:t>
            </a:r>
          </a:p>
          <a:p>
            <a:r>
              <a:rPr lang="cs-CZ" dirty="0"/>
              <a:t>• Zákl. znakem egyptského oděvu je jeho malá proměnnost. Již v nejstarších dobách se setkáváme s technicky dokonalým zpracováním tkanin a rafinovaným výtvarným řešením oděvu.</a:t>
            </a:r>
          </a:p>
          <a:p>
            <a:r>
              <a:rPr lang="cs-CZ" dirty="0"/>
              <a:t>• Přesné zákony konvence, které ovládaly celou společnost a byly respektovány v umění se promítaly i do odívání. Oděv i přes svou tvarovou jednoduchost pomocí složitých ozdob a rozdílného materiálu přesně odlišoval příslušníky jednotlivých společenských kast.</a:t>
            </a:r>
          </a:p>
          <a:p>
            <a:r>
              <a:rPr lang="cs-CZ" dirty="0"/>
              <a:t>• Oděv mužů i žen měl v tomto období mnoho společných znaků. </a:t>
            </a:r>
          </a:p>
          <a:p>
            <a:r>
              <a:rPr lang="cs-CZ" dirty="0"/>
              <a:t>• </a:t>
            </a:r>
            <a:r>
              <a:rPr lang="cs-CZ" b="1" i="1" dirty="0"/>
              <a:t>Bederní rouška </a:t>
            </a:r>
            <a:r>
              <a:rPr lang="cs-CZ" dirty="0"/>
              <a:t>- pruh vlněné nebo lněné tkaniny ovinuté kolem boků a upevněné v pase.</a:t>
            </a:r>
          </a:p>
          <a:p>
            <a:r>
              <a:rPr lang="cs-CZ" dirty="0"/>
              <a:t>• Při dolním okraji obloukovitě zastřižený. Lišila se délkou a šířkou plátna i úpravou-dle postavení toho, kdo ji oblékal a na módním trendu. Od nejstarších dob až do Střední říše je doložena jako krátká, v poslední éře Nové říše (16.-11. stol. př. Kr. byla dlouhá a široká z látky, která bývala natužená nebo plisovaná. </a:t>
            </a:r>
          </a:p>
          <a:p>
            <a:r>
              <a:rPr lang="cs-CZ" dirty="0"/>
              <a:t> </a:t>
            </a:r>
          </a:p>
          <a:p>
            <a:r>
              <a:rPr lang="cs-CZ" dirty="0"/>
              <a:t>Opětovně kratší suknice v 1. tisíciletí př. Kr..</a:t>
            </a:r>
          </a:p>
          <a:p>
            <a:r>
              <a:rPr lang="cs-CZ" dirty="0"/>
              <a:t>• Panovníci a hodnostáři ji nosili svázanou tak, že její cíp výrazně trčel dopředu. Horní část trupu odkrytá. Svrchní oděv se oblékal až přes roušku. Byl to buď oděv tvarovaný anebo aranžovaný, často i z průsvitného materiálu.</a:t>
            </a:r>
          </a:p>
          <a:p>
            <a:endParaRPr lang="cs-CZ" dirty="0"/>
          </a:p>
        </p:txBody>
      </p:sp>
    </p:spTree>
    <p:extLst>
      <p:ext uri="{BB962C8B-B14F-4D97-AF65-F5344CB8AC3E}">
        <p14:creationId xmlns:p14="http://schemas.microsoft.com/office/powerpoint/2010/main" xmlns="" val="198286555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a:xfrm>
            <a:off x="457200" y="1124744"/>
            <a:ext cx="8229600" cy="5001419"/>
          </a:xfrm>
        </p:spPr>
        <p:txBody>
          <a:bodyPr>
            <a:normAutofit fontScale="70000" lnSpcReduction="20000"/>
          </a:bodyPr>
          <a:lstStyle/>
          <a:p>
            <a:r>
              <a:rPr lang="cs-CZ" dirty="0"/>
              <a:t>• </a:t>
            </a:r>
            <a:r>
              <a:rPr lang="cs-CZ" b="1" i="1" dirty="0"/>
              <a:t>Mužský oděv </a:t>
            </a:r>
            <a:r>
              <a:rPr lang="cs-CZ" dirty="0"/>
              <a:t>- nosili i oděvy přímo odvozené z ženských úzkých šatů s ramínky, jen zkrácené ke koleni, zdobili je živůtky napodobujícími zbroj. V dvorském oděvu nebyly šupinaté plátky z kovu, ale z peří. </a:t>
            </a:r>
          </a:p>
          <a:p>
            <a:r>
              <a:rPr lang="cs-CZ" dirty="0"/>
              <a:t>• </a:t>
            </a:r>
            <a:r>
              <a:rPr lang="cs-CZ" b="1" i="1" dirty="0"/>
              <a:t>Zástěrka </a:t>
            </a:r>
            <a:r>
              <a:rPr lang="cs-CZ" dirty="0"/>
              <a:t>- králova suknice, různobarevné kovové ozdoby. Kolem boků, vpředu s rozparkem.</a:t>
            </a:r>
          </a:p>
          <a:p>
            <a:r>
              <a:rPr lang="cs-CZ" dirty="0"/>
              <a:t>• </a:t>
            </a:r>
            <a:r>
              <a:rPr lang="cs-CZ" b="1" i="1" dirty="0"/>
              <a:t>Límec</a:t>
            </a:r>
            <a:r>
              <a:rPr lang="cs-CZ" dirty="0"/>
              <a:t>-součást oděvu mužů i žen, barevně akcentovaná ozdoba, má svoji praktickou a symbolickou funkci –upevňuje aranžované části oděvu, složen z různých druhů amuletů je současně i ochranou.</a:t>
            </a:r>
          </a:p>
          <a:p>
            <a:r>
              <a:rPr lang="cs-CZ" dirty="0"/>
              <a:t>• Oblečení lidových vrstev, venkovských i městských mužů i žen, bylo prosté. Pytlový oděv, sahající od prsou ke kotníkům.</a:t>
            </a:r>
          </a:p>
          <a:p>
            <a:r>
              <a:rPr lang="cs-CZ" dirty="0"/>
              <a:t>• </a:t>
            </a:r>
            <a:r>
              <a:rPr lang="cs-CZ" b="1" i="1" dirty="0"/>
              <a:t>Oděv králů</a:t>
            </a:r>
            <a:r>
              <a:rPr lang="cs-CZ" dirty="0"/>
              <a:t>-při slavnostních příležitostech užíval faraon roušku </a:t>
            </a:r>
            <a:r>
              <a:rPr lang="cs-CZ" b="1" i="1" dirty="0" err="1"/>
              <a:t>nemes</a:t>
            </a:r>
            <a:r>
              <a:rPr lang="cs-CZ" dirty="0"/>
              <a:t>–z jemného plátna, plisovaná, zakrývala čelo, rozšířená spadala vpředu na prsa, vzadu do uzlu, někdy dostal formu spleteného copu. </a:t>
            </a:r>
          </a:p>
          <a:p>
            <a:r>
              <a:rPr lang="cs-CZ" dirty="0"/>
              <a:t>• </a:t>
            </a:r>
            <a:r>
              <a:rPr lang="cs-CZ" b="1" i="1" dirty="0"/>
              <a:t>Koruny</a:t>
            </a:r>
            <a:r>
              <a:rPr lang="cs-CZ" dirty="0"/>
              <a:t>–královské insignie, podle Horního a Dolního Egypta, sjednocení země. Dekorativní doplňky (leopardí kožešina, zvířecí ohon, důtky v rukách, dlouhá úzká bradka přivazovaná šňůrkami za uši).</a:t>
            </a:r>
          </a:p>
          <a:p>
            <a:pPr marL="0" indent="0">
              <a:buNone/>
            </a:pPr>
            <a:endParaRPr lang="cs-CZ" dirty="0"/>
          </a:p>
          <a:p>
            <a:endParaRPr lang="cs-CZ" dirty="0"/>
          </a:p>
        </p:txBody>
      </p:sp>
    </p:spTree>
    <p:extLst>
      <p:ext uri="{BB962C8B-B14F-4D97-AF65-F5344CB8AC3E}">
        <p14:creationId xmlns:p14="http://schemas.microsoft.com/office/powerpoint/2010/main" xmlns="" val="12337151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a:xfrm>
            <a:off x="467544" y="1196752"/>
            <a:ext cx="8229600" cy="5001419"/>
          </a:xfrm>
        </p:spPr>
        <p:txBody>
          <a:bodyPr>
            <a:noAutofit/>
          </a:bodyPr>
          <a:lstStyle/>
          <a:p>
            <a:r>
              <a:rPr lang="cs-CZ" sz="1700" dirty="0" smtClean="0"/>
              <a:t>• </a:t>
            </a:r>
            <a:r>
              <a:rPr lang="cs-CZ" sz="1700" b="1" i="1" dirty="0" smtClean="0"/>
              <a:t>Ženský oděv</a:t>
            </a:r>
            <a:r>
              <a:rPr lang="cs-CZ" sz="1700" dirty="0" smtClean="0"/>
              <a:t>–nosily </a:t>
            </a:r>
            <a:r>
              <a:rPr lang="cs-CZ" sz="1700" b="1" i="1" dirty="0" err="1" smtClean="0"/>
              <a:t>neses</a:t>
            </a:r>
            <a:r>
              <a:rPr lang="cs-CZ" sz="1700" dirty="0" smtClean="0"/>
              <a:t>, oděv podobný košili (později nazývaný </a:t>
            </a:r>
            <a:r>
              <a:rPr lang="cs-CZ" sz="1700" b="1" i="1" dirty="0" err="1" smtClean="0"/>
              <a:t>kalasiris</a:t>
            </a:r>
            <a:r>
              <a:rPr lang="cs-CZ" sz="1700" b="1" i="1" dirty="0" smtClean="0"/>
              <a:t>, tunika</a:t>
            </a:r>
            <a:r>
              <a:rPr lang="cs-CZ" sz="1700" dirty="0" smtClean="0"/>
              <a:t>)-nejčastěji z bílého plátna, sahal ke kotníkům, krátké rukávy a nevelký výstřih, přiléhal těsně k tělu. Tkanina musela být pružná, existují však doklady jen o plisování, které se provádělo zřejmě ručním skládáním a tužením gumou z rostlinných šťáv. Mladší variantou byla úzká košile s jedním či dvěma ramínky, často z pestré látky, zdobená výšivkou, malbou nebo našitými šperky. </a:t>
            </a:r>
          </a:p>
          <a:p>
            <a:r>
              <a:rPr lang="cs-CZ" sz="1700" dirty="0" smtClean="0"/>
              <a:t>• Nákladnějším oděvem z jemné, někdy i transparentní látky byl </a:t>
            </a:r>
            <a:r>
              <a:rPr lang="cs-CZ" sz="1700" b="1" i="1" dirty="0" err="1" smtClean="0"/>
              <a:t>mesesset</a:t>
            </a:r>
            <a:r>
              <a:rPr lang="cs-CZ" sz="1700" dirty="0" smtClean="0"/>
              <a:t>. Jednalo se o rozměrný obdélník látky s otvorem pro hlavu, který sahal ke kotníkům, spoutával se šerpou či pásem pod prsy–řasený, aranžovaný oděv s náznakem rukávů. Existovaly oděvy ovinuté pod prsy tak, že je částečně nebo zcela odhalovaly.</a:t>
            </a:r>
          </a:p>
          <a:p>
            <a:r>
              <a:rPr lang="cs-CZ" sz="1700" dirty="0" smtClean="0"/>
              <a:t>• Přes základní oděv se kladl </a:t>
            </a:r>
            <a:r>
              <a:rPr lang="cs-CZ" sz="1700" b="1" i="1" dirty="0" smtClean="0"/>
              <a:t>šál</a:t>
            </a:r>
            <a:r>
              <a:rPr lang="cs-CZ" sz="1700" dirty="0" smtClean="0"/>
              <a:t>–široký kus látky, který se přehazoval přes rameno nebo přes levou ruku.</a:t>
            </a:r>
          </a:p>
          <a:p>
            <a:endParaRPr lang="cs-CZ" sz="1700" dirty="0"/>
          </a:p>
        </p:txBody>
      </p:sp>
    </p:spTree>
    <p:extLst>
      <p:ext uri="{BB962C8B-B14F-4D97-AF65-F5344CB8AC3E}">
        <p14:creationId xmlns:p14="http://schemas.microsoft.com/office/powerpoint/2010/main" xmlns="" val="139468607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a:xfrm>
            <a:off x="457200" y="1124744"/>
            <a:ext cx="8229600" cy="5001419"/>
          </a:xfrm>
        </p:spPr>
        <p:txBody>
          <a:bodyPr>
            <a:normAutofit fontScale="70000" lnSpcReduction="20000"/>
          </a:bodyPr>
          <a:lstStyle/>
          <a:p>
            <a:r>
              <a:rPr lang="cs-CZ" dirty="0"/>
              <a:t>• </a:t>
            </a:r>
            <a:r>
              <a:rPr lang="cs-CZ" b="1" i="1" dirty="0"/>
              <a:t>Obuv</a:t>
            </a:r>
            <a:r>
              <a:rPr lang="cs-CZ" dirty="0"/>
              <a:t>-většina egyptského obyvatelstva chodila naboso. Jediným typem egyptské obuvi jsou </a:t>
            </a:r>
            <a:r>
              <a:rPr lang="cs-CZ" b="1" i="1" dirty="0"/>
              <a:t>sandály </a:t>
            </a:r>
            <a:r>
              <a:rPr lang="cs-CZ" dirty="0"/>
              <a:t>(od 3100 př. Kr.)-nejprve jen hierarcha a jeho dvůr. Jejich tvar byl velmi jednoduchý, podešev z papyru, lýka nebo slámy byla připevněna k noze řemínky.</a:t>
            </a:r>
          </a:p>
          <a:p>
            <a:r>
              <a:rPr lang="cs-CZ" dirty="0"/>
              <a:t> </a:t>
            </a:r>
          </a:p>
          <a:p>
            <a:r>
              <a:rPr lang="cs-CZ" dirty="0"/>
              <a:t>• Důležitou součástí kultury odívání byla </a:t>
            </a:r>
            <a:r>
              <a:rPr lang="cs-CZ" b="1" i="1" dirty="0"/>
              <a:t>úprava hlavy</a:t>
            </a:r>
            <a:r>
              <a:rPr lang="cs-CZ" dirty="0"/>
              <a:t>. Nejprostší účes byl vytvořen z vlasů nad čelem rovně zastřižených, vzadu prodloužených k ramenům-geometricky rámoval obličej. Používali bohaté paruky. Přirozená barva egyptských žen byla černá. Egypťanky si vlasy ošetřovaly a napouštěly vonnými oleji. Vznešenější ženy si zdobily účes čelenkami, lotosovými květy, a ty nejvznešenější –manželky faraonů –nosily jako odznak moci složité překrásné zdobené přilbice. Nechávaly vyniknout kráse vysokého klenutého čela, zvyšovaly postavu a dodávaly jí vznešenosti.</a:t>
            </a:r>
          </a:p>
          <a:p>
            <a:r>
              <a:rPr lang="cs-CZ" dirty="0"/>
              <a:t>• Egyptskou módu doplňovala velká </a:t>
            </a:r>
            <a:r>
              <a:rPr lang="cs-CZ" b="1" i="1" dirty="0"/>
              <a:t>obliba šperků (</a:t>
            </a:r>
            <a:r>
              <a:rPr lang="cs-CZ" dirty="0"/>
              <a:t>prsteny, náramky, náhrdelníky, náušnice, brože, spony, ozdobné kroužky na ruce i na nohy.</a:t>
            </a:r>
          </a:p>
          <a:p>
            <a:r>
              <a:rPr lang="cs-CZ" dirty="0"/>
              <a:t>• Ženy i muži se líčili – podle předpisu si zvýrazňovali oči, obočí a ústa. </a:t>
            </a:r>
          </a:p>
          <a:p>
            <a:r>
              <a:rPr lang="cs-CZ" dirty="0"/>
              <a:t>• Nehty na rukou a nohou si natírali přírodním barvivem –henou.</a:t>
            </a:r>
          </a:p>
          <a:p>
            <a:endParaRPr lang="cs-CZ" dirty="0"/>
          </a:p>
        </p:txBody>
      </p:sp>
    </p:spTree>
    <p:extLst>
      <p:ext uri="{BB962C8B-B14F-4D97-AF65-F5344CB8AC3E}">
        <p14:creationId xmlns:p14="http://schemas.microsoft.com/office/powerpoint/2010/main" xmlns="" val="302678629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a:xfrm>
            <a:off x="467544" y="1052736"/>
            <a:ext cx="8229600" cy="4525963"/>
          </a:xfrm>
        </p:spPr>
        <p:txBody>
          <a:bodyPr>
            <a:normAutofit/>
          </a:bodyPr>
          <a:lstStyle/>
          <a:p>
            <a:pPr marL="0" indent="0">
              <a:buNone/>
            </a:pPr>
            <a:r>
              <a:rPr lang="cs-CZ" sz="1700" b="1" dirty="0"/>
              <a:t>KRÉTA</a:t>
            </a:r>
            <a:endParaRPr lang="cs-CZ" sz="1700" dirty="0"/>
          </a:p>
          <a:p>
            <a:r>
              <a:rPr lang="cs-CZ" sz="1700" dirty="0"/>
              <a:t>• Štíhlé tělo a úzký pas. Oděv vznešených i prostých lidí byl velmi jednoduchý. </a:t>
            </a:r>
            <a:r>
              <a:rPr lang="cs-CZ" sz="1700" i="1" dirty="0"/>
              <a:t>Kožený opasek</a:t>
            </a:r>
            <a:r>
              <a:rPr lang="cs-CZ" sz="1700" dirty="0"/>
              <a:t>-přidržoval nedlouhou </a:t>
            </a:r>
            <a:r>
              <a:rPr lang="cs-CZ" sz="1700" i="1" dirty="0"/>
              <a:t>zástěru, </a:t>
            </a:r>
            <a:r>
              <a:rPr lang="cs-CZ" sz="1700" dirty="0"/>
              <a:t>která měla někdy podobu </a:t>
            </a:r>
            <a:r>
              <a:rPr lang="cs-CZ" sz="1700" i="1" dirty="0"/>
              <a:t>krátkých kalhot. </a:t>
            </a:r>
            <a:r>
              <a:rPr lang="cs-CZ" sz="1700" dirty="0"/>
              <a:t>Pás byl nejozdobnější částí oblečení. Při chladnějším počasí na sebe oblékali kožený </a:t>
            </a:r>
            <a:r>
              <a:rPr lang="cs-CZ" sz="1700" i="1" dirty="0"/>
              <a:t>plášť. </a:t>
            </a:r>
            <a:r>
              <a:rPr lang="cs-CZ" sz="1700" dirty="0"/>
              <a:t>Válečníci oblékali kožený krunýř. Vlasy se nosily dlouhé a hladce sčesané na ramena. Pokrývkou hlavy byly malé </a:t>
            </a:r>
            <a:r>
              <a:rPr lang="cs-CZ" sz="1700" i="1" dirty="0"/>
              <a:t>barety, </a:t>
            </a:r>
            <a:r>
              <a:rPr lang="cs-CZ" sz="1700" dirty="0"/>
              <a:t>nebo nízké </a:t>
            </a:r>
            <a:r>
              <a:rPr lang="cs-CZ" sz="1700" i="1" dirty="0"/>
              <a:t>turbany. </a:t>
            </a:r>
            <a:r>
              <a:rPr lang="cs-CZ" sz="1700" dirty="0"/>
              <a:t>Obouvali si lehké </a:t>
            </a:r>
            <a:r>
              <a:rPr lang="cs-CZ" sz="1700" i="1" dirty="0"/>
              <a:t>sandály, </a:t>
            </a:r>
            <a:r>
              <a:rPr lang="cs-CZ" sz="1700" dirty="0"/>
              <a:t>které se ke kotníkům uvazovaly koženým šněrováním.</a:t>
            </a:r>
          </a:p>
          <a:p>
            <a:r>
              <a:rPr lang="cs-CZ" sz="1700" dirty="0"/>
              <a:t>• Ženský oděv prostý nebyl. Sukně v pase vždy přiléhavá, zvonovitě se rozšiřující dolů. Někdy měla nepatrné vyztužení. Horní část šatů končila pod prsy. Později byl živůtek sešněrován jen nad pasem. Na hlavě se nosily klobouky, na nohou sandálky nebo vyšší střevíce. Ženy se velmi rády zdobily, nosily velké množství šperků, prstenů, náhrdelníky, náušnice, diadémy, různé spony, zlaté přívěsky, ve vlasech jehlice z drahého kovu dovedně zpracované.</a:t>
            </a:r>
          </a:p>
        </p:txBody>
      </p:sp>
    </p:spTree>
    <p:extLst>
      <p:ext uri="{BB962C8B-B14F-4D97-AF65-F5344CB8AC3E}">
        <p14:creationId xmlns:p14="http://schemas.microsoft.com/office/powerpoint/2010/main" xmlns="" val="135406282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a:xfrm>
            <a:off x="467544" y="908720"/>
            <a:ext cx="8229600" cy="5721499"/>
          </a:xfrm>
        </p:spPr>
        <p:txBody>
          <a:bodyPr>
            <a:normAutofit fontScale="70000" lnSpcReduction="20000"/>
          </a:bodyPr>
          <a:lstStyle/>
          <a:p>
            <a:r>
              <a:rPr lang="cs-CZ" b="1" dirty="0"/>
              <a:t>ŘECKO</a:t>
            </a:r>
            <a:endParaRPr lang="cs-CZ" dirty="0"/>
          </a:p>
          <a:p>
            <a:r>
              <a:rPr lang="cs-CZ" dirty="0"/>
              <a:t>• Řecká kultura soustředila svoji </a:t>
            </a:r>
            <a:r>
              <a:rPr lang="cs-CZ" b="1" i="1" dirty="0"/>
              <a:t>pozornost na člověka</a:t>
            </a:r>
            <a:r>
              <a:rPr lang="cs-CZ" dirty="0"/>
              <a:t>.</a:t>
            </a:r>
          </a:p>
          <a:p>
            <a:r>
              <a:rPr lang="cs-CZ" dirty="0"/>
              <a:t>• Volně splývavý řecký oděv plně respektoval tělo, jeho přirozenou linii a pohyb. V tom byla nejen praktičnost, ale i krása řeckého odívání. Střižený oděv v dnešním slova smyslu neexistoval.</a:t>
            </a:r>
          </a:p>
          <a:p>
            <a:r>
              <a:rPr lang="cs-CZ" dirty="0"/>
              <a:t>• Materiál se tkal v menších kusech a na tělo se řasil v přirozených svislých záhybech, které připomínaly členění řeckých sloupů.</a:t>
            </a:r>
          </a:p>
          <a:p>
            <a:r>
              <a:rPr lang="cs-CZ" dirty="0"/>
              <a:t>• Úprava oděvu dodržovala slohovou jednotu. Měla svůj řád. Proporce oděvů byly harmonicky vyváženy, proto tu nikdy nedošlo k módním výstřelkům. A přece si řecký člověk každodenně vytvářel oděv přímo na tělo podle svého individuálního vkusu. Definitivní tvar oděvu byl výrazem estetického cítění nositele.</a:t>
            </a:r>
          </a:p>
          <a:p>
            <a:r>
              <a:rPr lang="cs-CZ" dirty="0"/>
              <a:t>• Materiál podstatně ovlivnil tvar, ozdoby i účel oděvu. Nejstarší oděv byl z vlny, kterou zpracovávali podomácku Dórové. Byl těžký a nedovoloval jemné řasení. V klasické helénistické době se do Řecka dostávají nové materiály: jemné plátno z Egypta, hedvábí z Číny, bavlněné tkaniny z Indie. Ty umožňují lehkost a eleganci klasického řeckého oděvu.</a:t>
            </a:r>
          </a:p>
          <a:p>
            <a:r>
              <a:rPr lang="cs-CZ" dirty="0"/>
              <a:t>• Již v antice mají barvy svůj symbolický význam.</a:t>
            </a:r>
          </a:p>
          <a:p>
            <a:r>
              <a:rPr lang="cs-CZ" dirty="0"/>
              <a:t>• Např. bílá barva byla vyhrazena aristokracii, zelená, šedá a hnědá byly obvyklými barvami venkovanů, černá barvou smutku.</a:t>
            </a:r>
          </a:p>
          <a:p>
            <a:endParaRPr lang="cs-CZ" dirty="0"/>
          </a:p>
        </p:txBody>
      </p:sp>
    </p:spTree>
    <p:extLst>
      <p:ext uri="{BB962C8B-B14F-4D97-AF65-F5344CB8AC3E}">
        <p14:creationId xmlns:p14="http://schemas.microsoft.com/office/powerpoint/2010/main" xmlns="" val="308182281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a:xfrm>
            <a:off x="467544" y="1196752"/>
            <a:ext cx="8229600" cy="4525963"/>
          </a:xfrm>
        </p:spPr>
        <p:txBody>
          <a:bodyPr>
            <a:normAutofit fontScale="70000" lnSpcReduction="20000"/>
          </a:bodyPr>
          <a:lstStyle/>
          <a:p>
            <a:r>
              <a:rPr lang="cs-CZ" b="1" i="1" dirty="0" smtClean="0"/>
              <a:t>Mužský </a:t>
            </a:r>
            <a:r>
              <a:rPr lang="cs-CZ" b="1" i="1" dirty="0"/>
              <a:t>oděv</a:t>
            </a:r>
            <a:r>
              <a:rPr lang="cs-CZ" dirty="0"/>
              <a:t>-Základním mužským oděvem byl </a:t>
            </a:r>
            <a:r>
              <a:rPr lang="cs-CZ" b="1" i="1" dirty="0"/>
              <a:t>chitón</a:t>
            </a:r>
            <a:r>
              <a:rPr lang="cs-CZ" dirty="0"/>
              <a:t>. Tvořily ho nejčastěji dva obdélníkové kusy tkaniny sešité po stranách, na ramenou sepnuté sponou a v pase přepásané.</a:t>
            </a:r>
          </a:p>
          <a:p>
            <a:r>
              <a:rPr lang="cs-CZ" dirty="0"/>
              <a:t>• Tento jednoduchý </a:t>
            </a:r>
            <a:r>
              <a:rPr lang="cs-CZ" dirty="0" err="1"/>
              <a:t>košilovitý</a:t>
            </a:r>
            <a:r>
              <a:rPr lang="cs-CZ" dirty="0"/>
              <a:t> šat krátké délky (ke kolenům) -sloužil jako pracovní, cestovní a sportovní oděv. Nosili ho bojovníci a mládež. Starci, veřejně činní muži a aristokracie nosili chitón dlouhý. Zhotovoval se nejčastěji z plátna.</a:t>
            </a:r>
          </a:p>
          <a:p>
            <a:r>
              <a:rPr lang="cs-CZ" dirty="0"/>
              <a:t>• Přes chitón si mladší muži oblékali na -cesty nebo při jízdě na koni krátký pláštík zvaný </a:t>
            </a:r>
            <a:r>
              <a:rPr lang="cs-CZ" b="1" i="1" dirty="0"/>
              <a:t>chlamys</a:t>
            </a:r>
            <a:r>
              <a:rPr lang="cs-CZ" dirty="0"/>
              <a:t>. Je to čtvercový kus tkaniny, často barevně lemovaný, sepnutý na pravém rameni sponou.</a:t>
            </a:r>
          </a:p>
          <a:p>
            <a:r>
              <a:rPr lang="cs-CZ" dirty="0"/>
              <a:t>• Delší řasnatější plášť -</a:t>
            </a:r>
            <a:r>
              <a:rPr lang="cs-CZ" b="1" i="1" dirty="0"/>
              <a:t>himation</a:t>
            </a:r>
            <a:r>
              <a:rPr lang="cs-CZ" dirty="0"/>
              <a:t>-nosili většinou starší muži. Byl to opět rovný kus tkaniny (většinou 3 m dlouhý a 1,5 m široký), který se řasil přímo na postavě. Jeden konec textilie byl přidržován levou rukou, druhý konec byl přehozen přes levé rameno.</a:t>
            </a:r>
          </a:p>
          <a:p>
            <a:r>
              <a:rPr lang="cs-CZ" dirty="0"/>
              <a:t>• Úpravě tohoto svrchního oděvu se věnovala zvláštní pozornost. Himationem se rozlišovaly jednotlivé společenské třídy a funkce. Zhotovoval se z těžší vlněné tkaniny.</a:t>
            </a:r>
          </a:p>
          <a:p>
            <a:r>
              <a:rPr lang="cs-CZ" dirty="0"/>
              <a:t> </a:t>
            </a:r>
          </a:p>
          <a:p>
            <a:endParaRPr lang="cs-CZ" dirty="0"/>
          </a:p>
        </p:txBody>
      </p:sp>
    </p:spTree>
    <p:extLst>
      <p:ext uri="{BB962C8B-B14F-4D97-AF65-F5344CB8AC3E}">
        <p14:creationId xmlns:p14="http://schemas.microsoft.com/office/powerpoint/2010/main" xmlns="" val="307030174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a:xfrm>
            <a:off x="467544" y="1052736"/>
            <a:ext cx="8229600" cy="4525963"/>
          </a:xfrm>
        </p:spPr>
        <p:txBody>
          <a:bodyPr>
            <a:normAutofit/>
          </a:bodyPr>
          <a:lstStyle/>
          <a:p>
            <a:pPr marL="0" indent="0">
              <a:buNone/>
            </a:pPr>
            <a:r>
              <a:rPr lang="cs-CZ" sz="1700" b="1" i="1" dirty="0"/>
              <a:t>Ženský oděv</a:t>
            </a:r>
            <a:endParaRPr lang="cs-CZ" sz="1700" dirty="0"/>
          </a:p>
          <a:p>
            <a:r>
              <a:rPr lang="cs-CZ" sz="1700" dirty="0"/>
              <a:t>• </a:t>
            </a:r>
            <a:r>
              <a:rPr lang="cs-CZ" sz="1700" b="1" i="1" dirty="0"/>
              <a:t>Peplos</a:t>
            </a:r>
            <a:r>
              <a:rPr lang="cs-CZ" sz="1700" dirty="0"/>
              <a:t>-Od mužského chitónu se lišil především délkou. Nosil se na nahém těle. Byl upravený z jediného kusu tkaniny, který se po délce přeložil a ovinul kolem těla tak, aby přehnutý okraj procházel pod pažemi. Na ramenou se přední a zadní okraj textilie spojil sponou.</a:t>
            </a:r>
          </a:p>
          <a:p>
            <a:r>
              <a:rPr lang="cs-CZ" sz="1700" dirty="0"/>
              <a:t>• Přehnutá tkanina sahala až do pasu a tím nahrazovala živůtek. Chitón byl obyčejně sešitý jen po jedné straně, někdy byl i otevřený. Podvázání v pase (později výše nad pasem) umožňovalo bohaté řasení.</a:t>
            </a:r>
          </a:p>
          <a:p>
            <a:r>
              <a:rPr lang="cs-CZ" sz="1700" dirty="0"/>
              <a:t>• Svrchním oděvem byl rovněž </a:t>
            </a:r>
            <a:r>
              <a:rPr lang="cs-CZ" sz="1700" b="1" i="1" dirty="0"/>
              <a:t>himation</a:t>
            </a:r>
            <a:r>
              <a:rPr lang="cs-CZ" sz="1700" dirty="0"/>
              <a:t>. Ženám sloužil v nepohodě i jako pokrývka hlavy. Byl pestřejších barev než u mužů. Vyšívané okraje chitónů a himationů jsou důkazem dekorativního cítění. Nejčastějším ozdobným motivem byl meandr, s nímž se můžeme setkat téměř na všech řemeslných výrobcích. Oblíbené byly též voluty, palmety, rozety. Dekor byl řazen do pásů, jak to vyžadovalo členění oděvu.</a:t>
            </a:r>
          </a:p>
        </p:txBody>
      </p:sp>
    </p:spTree>
    <p:extLst>
      <p:ext uri="{BB962C8B-B14F-4D97-AF65-F5344CB8AC3E}">
        <p14:creationId xmlns:p14="http://schemas.microsoft.com/office/powerpoint/2010/main" xmlns="" val="246273406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a:xfrm>
            <a:off x="467544" y="1124744"/>
            <a:ext cx="8229600" cy="4525963"/>
          </a:xfrm>
        </p:spPr>
        <p:txBody>
          <a:bodyPr>
            <a:normAutofit/>
          </a:bodyPr>
          <a:lstStyle/>
          <a:p>
            <a:r>
              <a:rPr lang="cs-CZ" sz="1700" dirty="0"/>
              <a:t>• </a:t>
            </a:r>
            <a:r>
              <a:rPr lang="cs-CZ" sz="1700" b="1" i="1" dirty="0"/>
              <a:t>Úprava hlavy</a:t>
            </a:r>
            <a:r>
              <a:rPr lang="cs-CZ" sz="1700" dirty="0"/>
              <a:t>-V antickém Řecku vznikaly základní typy účesů, které byly mnohokrát napodobovány. Úpravě vlasů i vousů byla věnována náležitá péče.</a:t>
            </a:r>
          </a:p>
          <a:p>
            <a:r>
              <a:rPr lang="cs-CZ" sz="1700" dirty="0"/>
              <a:t>• Mladí mužové nosili většinou krátké vlasy, které přirozeně tvarovaly hlavu. Při sportu přidržovaly účes stužky a čelenky. Starci měli vlasy delší, za Alexandra Velikého se začaly nosit bradky. Muži chodili ponejvíce s hlavou odkrytou. Před nepohodou a sluncem se chránili širokým slaměným kloboukem nebo čapkou kuželovitého tvaru.</a:t>
            </a:r>
          </a:p>
          <a:p>
            <a:r>
              <a:rPr lang="cs-CZ" sz="1700" dirty="0"/>
              <a:t>• Ženy nepotřebovaly dlouho žádnou pokrývku hlavy, proto tím více péče věnovaly úpravě vlasů. Vlnité vlasy splétaly do složitých uzlů na temeni hlavy. Nejrůznější čelenky, stužky, vínky a hřebeny byly nejen ozdobou, ale i podpěrou těžkého a složitého účesu.</a:t>
            </a:r>
          </a:p>
          <a:p>
            <a:r>
              <a:rPr lang="cs-CZ" sz="1700" dirty="0"/>
              <a:t>• Čelo zůstávalo odkryté, jemně rámované vlnitými vlasy, takže vynikal tzv. antický profil-krásná linka vysokého čela přecházející v rovný nos.</a:t>
            </a:r>
          </a:p>
        </p:txBody>
      </p:sp>
    </p:spTree>
    <p:extLst>
      <p:ext uri="{BB962C8B-B14F-4D97-AF65-F5344CB8AC3E}">
        <p14:creationId xmlns:p14="http://schemas.microsoft.com/office/powerpoint/2010/main" xmlns="" val="413347345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a:xfrm>
            <a:off x="467544" y="980728"/>
            <a:ext cx="8229600" cy="4525963"/>
          </a:xfrm>
        </p:spPr>
        <p:txBody>
          <a:bodyPr>
            <a:normAutofit fontScale="70000" lnSpcReduction="20000"/>
          </a:bodyPr>
          <a:lstStyle/>
          <a:p>
            <a:r>
              <a:rPr lang="cs-CZ" dirty="0"/>
              <a:t>• </a:t>
            </a:r>
            <a:r>
              <a:rPr lang="cs-CZ" b="1" i="1" dirty="0"/>
              <a:t>Šperky a ozdoby-</a:t>
            </a:r>
            <a:r>
              <a:rPr lang="cs-CZ" dirty="0"/>
              <a:t>Ze šperků byly nejoblíbenější kruhové a spirálové náramky, náušnice, náhrdelníky, prsteny, jehlice ze zlata a slonoviny, ozdobné spony. Aristokratické ženy měly ve svých šatnách zdobená příruční zrcadla, vějíře, slunečníky z plátna a později z hedvábí, pásy z drahých kovů. Rozmanitost tvarů svědčila nejen o vybraném vkusu, ale i o vynikajícím řemeslném zpracováni.</a:t>
            </a:r>
          </a:p>
          <a:p>
            <a:r>
              <a:rPr lang="cs-CZ" dirty="0"/>
              <a:t>• </a:t>
            </a:r>
            <a:r>
              <a:rPr lang="cs-CZ" b="1" i="1" dirty="0"/>
              <a:t>Líčení</a:t>
            </a:r>
            <a:r>
              <a:rPr lang="cs-CZ" dirty="0"/>
              <a:t>-Péče o tělo byla všestranná. Výchova kladla důraz na všestranný pohyb. Nejen sport, ale i tanec napomáhal krásnému držení těla, vznešené a ladné chůzi. Hygiena těla byla provázena vyspělou kosmetikou. Za nejkrásnější se považovaly vlasy světlé, proto ani barvení vlasů nebylo u žen zvláštností. Líčidla, barviva na obočí, vonné oleje a masti podtrhovaly přirozenou krásu řeckých žen.</a:t>
            </a:r>
          </a:p>
          <a:p>
            <a:r>
              <a:rPr lang="cs-CZ" dirty="0"/>
              <a:t>• </a:t>
            </a:r>
            <a:r>
              <a:rPr lang="cs-CZ" b="1" i="1" dirty="0"/>
              <a:t>Obuv-</a:t>
            </a:r>
            <a:r>
              <a:rPr lang="cs-CZ" dirty="0"/>
              <a:t>Kožené sandály (podešev připevněná k noze proplétanými řemínky) vyráběli řemeslníci pro vycházky na ulici. Doma chodili chudí i bohatí většinou bosi, nosit sandály doma se považovalo za rozmazlenost a ve Spartě to bylo prý dokonce zakázáno.</a:t>
            </a:r>
          </a:p>
          <a:p>
            <a:r>
              <a:rPr lang="cs-CZ" dirty="0"/>
              <a:t> </a:t>
            </a:r>
          </a:p>
          <a:p>
            <a:endParaRPr lang="cs-CZ" dirty="0"/>
          </a:p>
        </p:txBody>
      </p:sp>
    </p:spTree>
    <p:extLst>
      <p:ext uri="{BB962C8B-B14F-4D97-AF65-F5344CB8AC3E}">
        <p14:creationId xmlns:p14="http://schemas.microsoft.com/office/powerpoint/2010/main" xmlns="" val="91248476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a:xfrm>
            <a:off x="467544" y="1772816"/>
            <a:ext cx="8229600" cy="4525963"/>
          </a:xfrm>
        </p:spPr>
        <p:txBody>
          <a:bodyPr/>
          <a:lstStyle/>
          <a:p>
            <a:pPr marL="0" indent="0">
              <a:buNone/>
            </a:pPr>
            <a:r>
              <a:rPr lang="cs-CZ" sz="1700" b="1" dirty="0"/>
              <a:t>ŘÍM</a:t>
            </a:r>
            <a:endParaRPr lang="cs-CZ" sz="1700" dirty="0"/>
          </a:p>
          <a:p>
            <a:r>
              <a:rPr lang="cs-CZ" sz="1700" dirty="0"/>
              <a:t>• Římané přejali vyspělou kulturu podrobeného Řecka.</a:t>
            </a:r>
          </a:p>
          <a:p>
            <a:r>
              <a:rPr lang="cs-CZ" sz="1700" dirty="0"/>
              <a:t>• Elegantní a pohodlný řecký oděv brzy v Římě zdomácněl pod latinskými jmény. Zatímco se však řecký oděv vyvíjel od pestré zdobnosti k jednoduchému klasickému řešení, procházel oděv Římanů opačným postupem: od skromné a jednoduché formy z počátku republiky k záměrně okázalé nádheře pozdního císařství.</a:t>
            </a:r>
          </a:p>
          <a:p>
            <a:endParaRPr lang="cs-CZ" dirty="0"/>
          </a:p>
        </p:txBody>
      </p:sp>
    </p:spTree>
    <p:extLst>
      <p:ext uri="{BB962C8B-B14F-4D97-AF65-F5344CB8AC3E}">
        <p14:creationId xmlns:p14="http://schemas.microsoft.com/office/powerpoint/2010/main" xmlns="" val="78457443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a:xfrm>
            <a:off x="457200" y="692696"/>
            <a:ext cx="8229600" cy="5433467"/>
          </a:xfrm>
        </p:spPr>
        <p:txBody>
          <a:bodyPr>
            <a:normAutofit fontScale="70000" lnSpcReduction="20000"/>
          </a:bodyPr>
          <a:lstStyle/>
          <a:p>
            <a:r>
              <a:rPr lang="cs-CZ" dirty="0"/>
              <a:t>• </a:t>
            </a:r>
            <a:r>
              <a:rPr lang="cs-CZ" b="1" i="1" dirty="0"/>
              <a:t>Mužský oděv </a:t>
            </a:r>
            <a:r>
              <a:rPr lang="cs-CZ" dirty="0"/>
              <a:t>Řeckému chitónu odpovídala </a:t>
            </a:r>
            <a:r>
              <a:rPr lang="cs-CZ" b="1" i="1" dirty="0"/>
              <a:t>římská tunika</a:t>
            </a:r>
            <a:r>
              <a:rPr lang="cs-CZ" dirty="0"/>
              <a:t>. Byla to vlastně košile, rovná a bez rukávů, původně z nebarevné vlněné tkaniny. Tunika byla základním oděvem pro muže i pro ženy. Nosily ji všechny vrstvy obyvatelstva. U mužů sahala ke kolenům, byla v pase přepásána a lehce zřasena. Od jednoduché tuniky, kterou nosili Římané doma (tzv. tunika intima), se lišila tunika senátorů širokým purpurovým pruhem na prsou a zádech, zatímco jezdci ji nosili zdobenou úzkým pruhem.</a:t>
            </a:r>
          </a:p>
          <a:p>
            <a:r>
              <a:rPr lang="cs-CZ" dirty="0"/>
              <a:t>• Přes tuniku oblékali muži jako vrchní roucho </a:t>
            </a:r>
            <a:r>
              <a:rPr lang="cs-CZ" b="1" i="1" dirty="0"/>
              <a:t>tógu</a:t>
            </a:r>
            <a:r>
              <a:rPr lang="cs-CZ" dirty="0"/>
              <a:t>, která se stala odznakem svobodných Římanů. Při slavnostním aktu dospělosti ji poprvé oblékal mladý muž na znamení, že získal práva římského občana.</a:t>
            </a:r>
          </a:p>
          <a:p>
            <a:r>
              <a:rPr lang="cs-CZ" dirty="0"/>
              <a:t>• Otroci, vyhnanci a cizinci tógu nosit nesměli. Římská tóga se podobá řeckému himationu . Nemá však prostý obdélníkový tvar, ale je střižená do tvaru elipsy. Byla nejčastěji z bílé vlněné tkaniny. Senátoři ji měli zdobenou purpurovým lemem, císařové ji nosili purpurově rudou. Řasila se na levé rameno, takže pravá ruka zůstávala volná. Řasený oděv, jakým byla tóga, vytvářel předpoklad pro individuální módu, pro uplatnění vlastního vkusu.</a:t>
            </a:r>
          </a:p>
          <a:p>
            <a:r>
              <a:rPr lang="cs-CZ" dirty="0"/>
              <a:t>• Z původního denního oblečení se tóga stala slavnostním oděvem. Vyžadovala klidný a rozvážný pohyb a vzhledem ke svým rozměrům (3,5 m X 5,5 m) se stala pro všeobecné denní užívání nepraktická.</a:t>
            </a:r>
          </a:p>
          <a:p>
            <a:r>
              <a:rPr lang="cs-CZ" dirty="0"/>
              <a:t>• Zvláště u mladých mužů se prosadil praktický krátký pláštík -</a:t>
            </a:r>
            <a:r>
              <a:rPr lang="cs-CZ" b="1" i="1" dirty="0" err="1"/>
              <a:t>lacerna</a:t>
            </a:r>
            <a:r>
              <a:rPr lang="cs-CZ" dirty="0"/>
              <a:t>. Byl podobně jako řecký chlamys řešený na jedno rameno a sepnutý sponou.</a:t>
            </a:r>
          </a:p>
          <a:p>
            <a:endParaRPr lang="cs-CZ" dirty="0"/>
          </a:p>
        </p:txBody>
      </p:sp>
    </p:spTree>
    <p:extLst>
      <p:ext uri="{BB962C8B-B14F-4D97-AF65-F5344CB8AC3E}">
        <p14:creationId xmlns:p14="http://schemas.microsoft.com/office/powerpoint/2010/main" xmlns="" val="198403751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dirty="0"/>
          </a:p>
        </p:txBody>
      </p:sp>
      <p:sp>
        <p:nvSpPr>
          <p:cNvPr id="3" name="Zástupný symbol pro obsah 2"/>
          <p:cNvSpPr>
            <a:spLocks noGrp="1"/>
          </p:cNvSpPr>
          <p:nvPr>
            <p:ph idx="1"/>
          </p:nvPr>
        </p:nvSpPr>
        <p:spPr>
          <a:xfrm>
            <a:off x="457200" y="836712"/>
            <a:ext cx="8229600" cy="5289451"/>
          </a:xfrm>
        </p:spPr>
        <p:txBody>
          <a:bodyPr>
            <a:normAutofit/>
          </a:bodyPr>
          <a:lstStyle/>
          <a:p>
            <a:r>
              <a:rPr lang="cs-CZ" sz="2000" dirty="0"/>
              <a:t>• </a:t>
            </a:r>
            <a:r>
              <a:rPr lang="cs-CZ" sz="2000" b="1" i="1" dirty="0"/>
              <a:t>Ženský oděv-</a:t>
            </a:r>
            <a:r>
              <a:rPr lang="cs-CZ" sz="2000" dirty="0"/>
              <a:t>Oděv svobodných Římanek se od oděvu otrokyň a cizinek lišil především množstvím oblékaných rouch.</a:t>
            </a:r>
          </a:p>
          <a:p>
            <a:r>
              <a:rPr lang="cs-CZ" sz="2000" dirty="0"/>
              <a:t>• Přes základní </a:t>
            </a:r>
            <a:r>
              <a:rPr lang="cs-CZ" sz="2000" b="1" i="1" dirty="0"/>
              <a:t>tuniku intimu</a:t>
            </a:r>
            <a:r>
              <a:rPr lang="cs-CZ" sz="2000" dirty="0"/>
              <a:t>, která u žen sahala ke kotníkům a nosila se doma, oblékaly aristokratické ženy ještě </a:t>
            </a:r>
            <a:r>
              <a:rPr lang="cs-CZ" sz="2000" b="1" i="1" dirty="0"/>
              <a:t>stolu</a:t>
            </a:r>
            <a:r>
              <a:rPr lang="cs-CZ" sz="2000" dirty="0"/>
              <a:t>. Je to druh široké sukně z jemného plátna sepnuté na prsou a sahající na zem (obdoba řeckého chitónu). Svobodné občanky měly právo nosit plášť zvaný </a:t>
            </a:r>
            <a:r>
              <a:rPr lang="cs-CZ" sz="2000" b="1" i="1" dirty="0"/>
              <a:t>palla</a:t>
            </a:r>
            <a:r>
              <a:rPr lang="cs-CZ" sz="2000" dirty="0"/>
              <a:t>. Byl z jemné vlny, většinou barevný a bohatě řasený. Podobně jako mužská tóga i ženská palla byla řešena na levé rameno. Často sloužila i jako pokrývka hlavy.</a:t>
            </a:r>
          </a:p>
          <a:p>
            <a:r>
              <a:rPr lang="cs-CZ" sz="2000" dirty="0"/>
              <a:t>• Už tehdy se snažily vznešené Římanky o zlepšení postavy pomocí jakýchsi podprsenek. Prsa zpevňovaly pásy z jemné kůže, objevují se i jakési korzety z pleteného lýka. Jindy se podvazují ňadra viditelně přes tuniku širším tkaninovým pasem. Štíhlá linie byla ve starověkém Římě právě tak módní jako dnes. Pomáhaly k ní lázně, masáže těla, dokonce i diety.</a:t>
            </a:r>
          </a:p>
          <a:p>
            <a:endParaRPr lang="cs-CZ" dirty="0"/>
          </a:p>
        </p:txBody>
      </p:sp>
    </p:spTree>
    <p:extLst>
      <p:ext uri="{BB962C8B-B14F-4D97-AF65-F5344CB8AC3E}">
        <p14:creationId xmlns:p14="http://schemas.microsoft.com/office/powerpoint/2010/main" xmlns="" val="411496110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a:xfrm>
            <a:off x="467544" y="1124744"/>
            <a:ext cx="8229600" cy="4525963"/>
          </a:xfrm>
        </p:spPr>
        <p:txBody>
          <a:bodyPr>
            <a:normAutofit fontScale="70000" lnSpcReduction="20000"/>
          </a:bodyPr>
          <a:lstStyle/>
          <a:p>
            <a:r>
              <a:rPr lang="cs-CZ" dirty="0"/>
              <a:t>• </a:t>
            </a:r>
            <a:r>
              <a:rPr lang="cs-CZ" b="1" i="1" dirty="0"/>
              <a:t>Úprava hlavy</a:t>
            </a:r>
            <a:r>
              <a:rPr lang="cs-CZ" dirty="0"/>
              <a:t>-Původně jednoduchý ženský účes z dlouhých vlasů prodělal v době rozkvětu impéria veliké změny. Úprava vlasů se stávala stále složitější, takže manželky patriarchů dovedly zaměstnat jedním účesem i několik otrokyň. K úpravě používaly řadu pomůcek:</a:t>
            </a:r>
          </a:p>
          <a:p>
            <a:r>
              <a:rPr lang="cs-CZ" dirty="0"/>
              <a:t>• hřebeny, kartáče, jehlice, síťky na vlasy, spony, zrcátka, dokonce i horká želízka na natáčení vlasů. Jimi se docilovalo typických drobných kadeří kolem čela.</a:t>
            </a:r>
          </a:p>
          <a:p>
            <a:r>
              <a:rPr lang="cs-CZ" dirty="0"/>
              <a:t>• barva vlasů se v průběhu módních vln několikrát změnila. Římanky si začaly své přirozené černé vlasy odbarvovat. K dosažení módního narudlého odstínu sloužilo speciální mýdlo vyrobené prý z kozího loje a bukového listí. Světlé vlasy, které se načas staly módní, nahradily paruky vyrobené z vlasů zajatých germánských žen a dívek.</a:t>
            </a:r>
          </a:p>
          <a:p>
            <a:r>
              <a:rPr lang="cs-CZ" dirty="0"/>
              <a:t>• Mužský účes byl poměrně jednoduchý a prostý.</a:t>
            </a:r>
          </a:p>
          <a:p>
            <a:r>
              <a:rPr lang="cs-CZ" dirty="0"/>
              <a:t>• Krátké, mírně zvlněné vlasy zdůrazňovaly tvar hlavy.</a:t>
            </a:r>
          </a:p>
          <a:p>
            <a:r>
              <a:rPr lang="cs-CZ" dirty="0"/>
              <a:t>• </a:t>
            </a:r>
            <a:r>
              <a:rPr lang="cs-CZ" b="1" i="1" dirty="0"/>
              <a:t>Vousy </a:t>
            </a:r>
            <a:r>
              <a:rPr lang="cs-CZ" dirty="0"/>
              <a:t>se hladce vyholovaly. K tomu se už tehdy používala břitva, nejdříve zahnutá do tvaru srpu, později rovná, jak ji známe dnes. Teprve v době císařství se do módy dostal plnovous.</a:t>
            </a:r>
          </a:p>
          <a:p>
            <a:endParaRPr lang="cs-CZ" dirty="0"/>
          </a:p>
        </p:txBody>
      </p:sp>
    </p:spTree>
    <p:extLst>
      <p:ext uri="{BB962C8B-B14F-4D97-AF65-F5344CB8AC3E}">
        <p14:creationId xmlns:p14="http://schemas.microsoft.com/office/powerpoint/2010/main" xmlns="" val="132162013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dirty="0"/>
          </a:p>
        </p:txBody>
      </p:sp>
      <p:sp>
        <p:nvSpPr>
          <p:cNvPr id="3" name="Zástupný symbol pro obsah 2"/>
          <p:cNvSpPr>
            <a:spLocks noGrp="1"/>
          </p:cNvSpPr>
          <p:nvPr>
            <p:ph idx="1"/>
          </p:nvPr>
        </p:nvSpPr>
        <p:spPr/>
        <p:txBody>
          <a:bodyPr>
            <a:normAutofit/>
          </a:bodyPr>
          <a:lstStyle/>
          <a:p>
            <a:r>
              <a:rPr lang="cs-CZ" sz="1800" dirty="0"/>
              <a:t>• </a:t>
            </a:r>
            <a:r>
              <a:rPr lang="cs-CZ" sz="1800" b="1" i="1" dirty="0"/>
              <a:t>Šperky a ozdoby-</a:t>
            </a:r>
            <a:r>
              <a:rPr lang="cs-CZ" sz="1800" dirty="0"/>
              <a:t>Nákladný oděv římských žen doplňovaly přepychové výrobky z drahých kovů. Náhrdelníky, ozdobné pásy, řetězy, náramky i prsteny nosili ženy i muži. Jsou důkazem dokonalé řemeslné práce i vytříbeného estetického cítění antických zlatníků. Znakem luxusu se stala purpurová barva a perly.</a:t>
            </a:r>
          </a:p>
          <a:p>
            <a:r>
              <a:rPr lang="cs-CZ" sz="1800" dirty="0"/>
              <a:t>• </a:t>
            </a:r>
            <a:r>
              <a:rPr lang="cs-CZ" sz="1800" b="1" i="1" dirty="0"/>
              <a:t>Líčení</a:t>
            </a:r>
            <a:r>
              <a:rPr lang="cs-CZ" sz="1800" dirty="0"/>
              <a:t>- Rafinovaný způsob odívání a účesu doplňovalo i rafinované líčení. Užívání pudru a líčidel se šířilo se vzrůstající vlnou přepychu. Bílé líčidlo mělo vyzvednout krásu jemné, pěstěné pokožky, modrošedé sloužilo k podmalování očí; obočí a řasy zdůrazňovalo černé líčidlo. Červených líčidel na tváře a rty bylo velké množství.</a:t>
            </a:r>
          </a:p>
          <a:p>
            <a:endParaRPr lang="cs-CZ" dirty="0"/>
          </a:p>
        </p:txBody>
      </p:sp>
    </p:spTree>
    <p:extLst>
      <p:ext uri="{BB962C8B-B14F-4D97-AF65-F5344CB8AC3E}">
        <p14:creationId xmlns:p14="http://schemas.microsoft.com/office/powerpoint/2010/main" xmlns="" val="285909069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dirty="0"/>
          </a:p>
        </p:txBody>
      </p:sp>
      <p:sp>
        <p:nvSpPr>
          <p:cNvPr id="3" name="Zástupný symbol pro obsah 2"/>
          <p:cNvSpPr>
            <a:spLocks noGrp="1"/>
          </p:cNvSpPr>
          <p:nvPr>
            <p:ph idx="1"/>
          </p:nvPr>
        </p:nvSpPr>
        <p:spPr>
          <a:xfrm>
            <a:off x="467544" y="1196752"/>
            <a:ext cx="8229600" cy="4525963"/>
          </a:xfrm>
        </p:spPr>
        <p:txBody>
          <a:bodyPr>
            <a:normAutofit/>
          </a:bodyPr>
          <a:lstStyle/>
          <a:p>
            <a:r>
              <a:rPr lang="cs-CZ" sz="1700" dirty="0"/>
              <a:t>• Základem péče o tělo byly </a:t>
            </a:r>
            <a:r>
              <a:rPr lang="cs-CZ" sz="1700" b="1" i="1" dirty="0"/>
              <a:t>římské lázně</a:t>
            </a:r>
            <a:r>
              <a:rPr lang="cs-CZ" sz="1700" dirty="0"/>
              <a:t>. Nechyběly v žádném bohatším domě a jejich nákladnost a umělecká výzdoba reprezentovaly společenské postavení rodiny. Avšak nejen soukromé bazény, ale právě veřejné lázně přístupné všem vypovídají o vysoké životní kultuře. Archeologické vykopávky v Pompejích a </a:t>
            </a:r>
            <a:r>
              <a:rPr lang="cs-CZ" sz="1700" dirty="0" err="1"/>
              <a:t>Herkuláneu</a:t>
            </a:r>
            <a:r>
              <a:rPr lang="cs-CZ" sz="1700" dirty="0"/>
              <a:t> nechávají nahlédnout i do těchto míst. "Ve všední den trávili </a:t>
            </a:r>
            <a:r>
              <a:rPr lang="cs-CZ" sz="1700" dirty="0" err="1"/>
              <a:t>Pompejané</a:t>
            </a:r>
            <a:r>
              <a:rPr lang="cs-CZ" sz="1700" dirty="0"/>
              <a:t> volný čas ve třech termách neboli městských lázních. Tyto instituce-sloužily nejen účelům hygienickým, ale především jako společenské kluby. Proto byly zařízeny s uměleckým přepychem. Prostorné klenutí mramorové síně bylo ozdobeno freskami a štukaturami a podlahy měly z důmyslné mozaiky. Termy sestávaly v podstatě ze čtyř sálů se studenou, teplou a horkou vodou, ve čtvrté místnosti byly parní lázně, do nichž byl horký vzduch veden potrubím pod podlahou, ve stěnách a ve stropě. </a:t>
            </a:r>
          </a:p>
          <a:p>
            <a:r>
              <a:rPr lang="cs-CZ" sz="1700" dirty="0"/>
              <a:t>• </a:t>
            </a:r>
            <a:r>
              <a:rPr lang="cs-CZ" sz="1700" dirty="0" err="1"/>
              <a:t>Pompejané</a:t>
            </a:r>
            <a:r>
              <a:rPr lang="cs-CZ" sz="1700" dirty="0"/>
              <a:t> se mohli po koupeli věnovat četbě v knihovně, popovídat si v klubovně s přáteli, vyzkoušet svou fyzickou zdatnost na lehkoatletickém hřišti. </a:t>
            </a:r>
          </a:p>
        </p:txBody>
      </p:sp>
    </p:spTree>
    <p:extLst>
      <p:ext uri="{BB962C8B-B14F-4D97-AF65-F5344CB8AC3E}">
        <p14:creationId xmlns:p14="http://schemas.microsoft.com/office/powerpoint/2010/main" xmlns="" val="32530540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normAutofit/>
          </a:bodyPr>
          <a:lstStyle/>
          <a:p>
            <a:r>
              <a:rPr lang="cs-CZ" sz="1800" dirty="0"/>
              <a:t>• </a:t>
            </a:r>
            <a:r>
              <a:rPr lang="cs-CZ" sz="1800" b="1" i="1" dirty="0"/>
              <a:t>Obuv-</a:t>
            </a:r>
            <a:r>
              <a:rPr lang="cs-CZ" sz="1800" dirty="0"/>
              <a:t>V Římě i obuv symbolizovala určitou příslušnost ke společenské třídě. Vedle sandálů (stejných jako v Řecku) nosili příslušníci vyšších tříd kožené boty na lýtku upevněné řemínky, které odlišovaly svobodného občana od otroka. I tady existují určitá pravidla. Vznešení občané je nosili z červené kůže zdobené stříbrnými ozdobami, ostatní z kůže černé, bez ozdob. Římští vojáci obouvali sandály, jejichž podrážky byly vyztuženy hřebíky. Herci zavedli boty s vysokou dřevěnou podrážkou -tzv. koturny, které je opticky zvyšovaly a symbolizovaly jako bytosti nadpozemské.</a:t>
            </a:r>
          </a:p>
          <a:p>
            <a:r>
              <a:rPr lang="cs-CZ" sz="1800" dirty="0"/>
              <a:t>• Obuv žen se v podstatě nelišila od tehdejší mužské obuvi. Byla jen jemněji zpracována.</a:t>
            </a:r>
          </a:p>
          <a:p>
            <a:endParaRPr lang="cs-CZ" dirty="0"/>
          </a:p>
        </p:txBody>
      </p:sp>
    </p:spTree>
    <p:extLst>
      <p:ext uri="{BB962C8B-B14F-4D97-AF65-F5344CB8AC3E}">
        <p14:creationId xmlns:p14="http://schemas.microsoft.com/office/powerpoint/2010/main" xmlns="" val="208687761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a:xfrm>
            <a:off x="467544" y="1268760"/>
            <a:ext cx="8229600" cy="4525963"/>
          </a:xfrm>
        </p:spPr>
        <p:txBody>
          <a:bodyPr>
            <a:normAutofit fontScale="70000" lnSpcReduction="20000"/>
          </a:bodyPr>
          <a:lstStyle/>
          <a:p>
            <a:r>
              <a:rPr lang="cs-CZ" b="1" dirty="0"/>
              <a:t>BYZANC</a:t>
            </a:r>
            <a:endParaRPr lang="cs-CZ" dirty="0"/>
          </a:p>
          <a:p>
            <a:r>
              <a:rPr lang="cs-CZ" dirty="0"/>
              <a:t> </a:t>
            </a:r>
          </a:p>
          <a:p>
            <a:r>
              <a:rPr lang="cs-CZ" dirty="0"/>
              <a:t>• Počátky Východořímské říše a byzantské kultury souvisejí s přestěhováním římského Císaře Konstantina Velikého a jeho dvora do města Byzance. Po něm bylo přejmenováno na </a:t>
            </a:r>
            <a:r>
              <a:rPr lang="cs-CZ" dirty="0" err="1"/>
              <a:t>Konstantinopolis</a:t>
            </a:r>
            <a:r>
              <a:rPr lang="cs-CZ" dirty="0"/>
              <a:t> (dnešní Istanbul).</a:t>
            </a:r>
          </a:p>
          <a:p>
            <a:r>
              <a:rPr lang="cs-CZ" dirty="0"/>
              <a:t>• Brzy zde vznikla nejvýznamnější říše své doby s centralizovanou mocí, která trvala plných dvanáct století (od r. 330 n. 1. do r. 1453) a stala se kulturním centrem východní a jihovýchodní Evropy.</a:t>
            </a:r>
          </a:p>
          <a:p>
            <a:r>
              <a:rPr lang="cs-CZ" dirty="0"/>
              <a:t>• Císař byl nejvyšším světským i duchovním vládcem. Byl předmětem okázalého kultu. Dvorní ceremoniál denně připomínal výjimečnost jeho osoby a odrážel se v celém byzantském umění i odívání. Oblečení vládnoucí třídy známe z mnoha výtvarných děl, o oděvu poddaných tolik nevíme. Představu o dvorské byzantské módě podávají výstižně zejména nástěnné malby a mozaiky (např. v Ravenně). Byzantský oděv ovlivnil podstatným způsobem odívání v zemích východní Evropy a v Ruské říši, kde se uchovalo téměř beze změny po osm století.</a:t>
            </a:r>
          </a:p>
        </p:txBody>
      </p:sp>
    </p:spTree>
    <p:extLst>
      <p:ext uri="{BB962C8B-B14F-4D97-AF65-F5344CB8AC3E}">
        <p14:creationId xmlns:p14="http://schemas.microsoft.com/office/powerpoint/2010/main" xmlns="" val="28513816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dirty="0"/>
          </a:p>
        </p:txBody>
      </p:sp>
      <p:sp>
        <p:nvSpPr>
          <p:cNvPr id="3" name="Zástupný symbol pro obsah 2"/>
          <p:cNvSpPr>
            <a:spLocks noGrp="1"/>
          </p:cNvSpPr>
          <p:nvPr>
            <p:ph idx="1"/>
          </p:nvPr>
        </p:nvSpPr>
        <p:spPr>
          <a:xfrm>
            <a:off x="457200" y="908720"/>
            <a:ext cx="8229600" cy="5217443"/>
          </a:xfrm>
        </p:spPr>
        <p:txBody>
          <a:bodyPr>
            <a:normAutofit fontScale="70000" lnSpcReduction="20000"/>
          </a:bodyPr>
          <a:lstStyle/>
          <a:p>
            <a:r>
              <a:rPr lang="cs-CZ" dirty="0"/>
              <a:t> </a:t>
            </a:r>
            <a:r>
              <a:rPr lang="cs-CZ" b="1" dirty="0"/>
              <a:t>Mužský oděv</a:t>
            </a:r>
            <a:endParaRPr lang="cs-CZ" dirty="0"/>
          </a:p>
          <a:p>
            <a:r>
              <a:rPr lang="cs-CZ" dirty="0"/>
              <a:t>Byzantská móda navazovala na odívání císařského Říma. Zachovávala svrchní i spodní oděvy antické kultury. Základním typem oděvu zůstala </a:t>
            </a:r>
            <a:r>
              <a:rPr lang="cs-CZ" b="1" i="1" dirty="0"/>
              <a:t>tunika </a:t>
            </a:r>
            <a:r>
              <a:rPr lang="cs-CZ" i="1" dirty="0"/>
              <a:t>(</a:t>
            </a:r>
            <a:r>
              <a:rPr lang="cs-CZ" i="1" dirty="0" err="1"/>
              <a:t>stola</a:t>
            </a:r>
            <a:r>
              <a:rPr lang="cs-CZ" i="1" dirty="0"/>
              <a:t>) </a:t>
            </a:r>
            <a:r>
              <a:rPr lang="cs-CZ" dirty="0"/>
              <a:t>s dlouhými rukávy sahající až na zem. Pracující si oděv zkracovali podkasáním, aby jim při práci nepřekážel. Nosili také krátký plášť podobný římské </a:t>
            </a:r>
            <a:r>
              <a:rPr lang="cs-CZ" dirty="0" err="1"/>
              <a:t>lacerně</a:t>
            </a:r>
            <a:r>
              <a:rPr lang="cs-CZ" dirty="0"/>
              <a:t>. Základním materiálem oděvů pracujících byly vlněné tkaniny.</a:t>
            </a:r>
          </a:p>
          <a:p>
            <a:r>
              <a:rPr lang="cs-CZ" dirty="0"/>
              <a:t>• Přísný dvorní ceremoniál byzantské říše ovlivňoval odívání dvorních úředníků a ostatní vysoké byrokracie. Úzká dlouhá tunika splývala na zem bez řasení a přísně zahalovala celou postavu. Velké obliby u dvora dosáhlo těžké barevné hedvábí zdobené bohatými ornamenty s křesťanskými symboly (křížem), celé plochy tkaniny byly pokrývány drahými kameny a perlami a bohatě protkávány zlatými nitěmi. To zvyšovalo dojem nehybnosti a vznešenosti.</a:t>
            </a:r>
          </a:p>
          <a:p>
            <a:r>
              <a:rPr lang="cs-CZ" dirty="0"/>
              <a:t>• Plášť se stal symbolem nadřazenosti a důstojnosti.</a:t>
            </a:r>
          </a:p>
          <a:p>
            <a:r>
              <a:rPr lang="cs-CZ" dirty="0"/>
              <a:t>• Byl zhotoven z tuhého brokátu, proto se neřasil. Zahaloval celou postavu, která se v něm doslova ztrácela.</a:t>
            </a:r>
          </a:p>
          <a:p>
            <a:r>
              <a:rPr lang="cs-CZ" dirty="0"/>
              <a:t>• Nesl výrazné znaky úředních hodností. Císařův plášť byl v barvě purpurové, zdoben zlatem a drahokamy. Podobně nákladné pláště nosili i muži z družiny císaře.</a:t>
            </a:r>
          </a:p>
          <a:p>
            <a:r>
              <a:rPr lang="cs-CZ" dirty="0"/>
              <a:t> </a:t>
            </a:r>
          </a:p>
          <a:p>
            <a:endParaRPr lang="cs-CZ" dirty="0"/>
          </a:p>
        </p:txBody>
      </p:sp>
    </p:spTree>
    <p:extLst>
      <p:ext uri="{BB962C8B-B14F-4D97-AF65-F5344CB8AC3E}">
        <p14:creationId xmlns:p14="http://schemas.microsoft.com/office/powerpoint/2010/main" xmlns="" val="244160757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dirty="0"/>
          </a:p>
        </p:txBody>
      </p:sp>
      <p:sp>
        <p:nvSpPr>
          <p:cNvPr id="3" name="Zástupný symbol pro obsah 2"/>
          <p:cNvSpPr>
            <a:spLocks noGrp="1"/>
          </p:cNvSpPr>
          <p:nvPr>
            <p:ph idx="1"/>
          </p:nvPr>
        </p:nvSpPr>
        <p:spPr>
          <a:xfrm>
            <a:off x="467544" y="836712"/>
            <a:ext cx="8229600" cy="4525963"/>
          </a:xfrm>
        </p:spPr>
        <p:txBody>
          <a:bodyPr>
            <a:normAutofit/>
          </a:bodyPr>
          <a:lstStyle/>
          <a:p>
            <a:r>
              <a:rPr lang="cs-CZ" sz="1700" b="1" dirty="0"/>
              <a:t>Ženský oděv</a:t>
            </a:r>
            <a:endParaRPr lang="cs-CZ" sz="1700" dirty="0"/>
          </a:p>
          <a:p>
            <a:r>
              <a:rPr lang="cs-CZ" sz="1700" dirty="0"/>
              <a:t>Ženy oblékaly široké tuniky košilového střihu.</a:t>
            </a:r>
          </a:p>
          <a:p>
            <a:r>
              <a:rPr lang="cs-CZ" sz="1700" dirty="0"/>
              <a:t>• Spodní tunika měla rukávy přiléhavé a dlouhé k zápěstí, jejich délka sahala až na zem. Přes ni se oblékala svrchní tunika s rukávy širokými. Základním znakem ženského oděvu bylo tedy úplné zahalení těla a potlačení všech známek nahoty. Plášť, stejně jako u mužů, halil celou postavu.</a:t>
            </a:r>
          </a:p>
          <a:p>
            <a:r>
              <a:rPr lang="cs-CZ" sz="1700" dirty="0"/>
              <a:t>• Plátěné a vlněné tkaniny, které sloužily jako oděvní materiál nižším vrstvám společnosti, nahradily u dvora hedvábné brokáty protkávané zlatem a stříbrem. Zhotovovaly se z nich svrchní ozdobné tuniky a dlouhé pláště. Hedvábí se stalo pro byzantskou říši výhodným zbožím. Brokáty byly nejčastěji zdobeny geometrickými motivy z kruhů, čtverců, křížů a hvězdiček. Tyto vzory se staly základem ornamentů ve středověku.</a:t>
            </a:r>
          </a:p>
          <a:p>
            <a:r>
              <a:rPr lang="cs-CZ" sz="1700" dirty="0"/>
              <a:t>• Právě těžký a přezdobený oděvní materiál způsobil, že došel vývoj odívání v byzantské říši k úplnému protikladu vzdušného antického oděvu.</a:t>
            </a:r>
          </a:p>
          <a:p>
            <a:endParaRPr lang="cs-CZ" dirty="0"/>
          </a:p>
        </p:txBody>
      </p:sp>
    </p:spTree>
    <p:extLst>
      <p:ext uri="{BB962C8B-B14F-4D97-AF65-F5344CB8AC3E}">
        <p14:creationId xmlns:p14="http://schemas.microsoft.com/office/powerpoint/2010/main" xmlns="" val="3654872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a:xfrm>
            <a:off x="467544" y="1052736"/>
            <a:ext cx="8229600" cy="4525963"/>
          </a:xfrm>
        </p:spPr>
        <p:txBody>
          <a:bodyPr/>
          <a:lstStyle/>
          <a:p>
            <a:pPr marL="0" indent="0">
              <a:buNone/>
            </a:pPr>
            <a:r>
              <a:rPr lang="cs-CZ" b="1" dirty="0"/>
              <a:t> </a:t>
            </a:r>
            <a:endParaRPr lang="cs-CZ" b="1" dirty="0" smtClean="0"/>
          </a:p>
          <a:p>
            <a:pPr marL="0" indent="0">
              <a:buNone/>
            </a:pPr>
            <a:r>
              <a:rPr lang="cs-CZ" b="1" dirty="0" smtClean="0"/>
              <a:t>Zadání </a:t>
            </a:r>
            <a:r>
              <a:rPr lang="cs-CZ" b="1" dirty="0"/>
              <a:t>úkolu</a:t>
            </a:r>
            <a:r>
              <a:rPr lang="cs-CZ" b="1" dirty="0" smtClean="0"/>
              <a:t>:</a:t>
            </a:r>
            <a:endParaRPr lang="cs-CZ" b="1" dirty="0"/>
          </a:p>
          <a:p>
            <a:r>
              <a:rPr lang="cs-CZ" dirty="0"/>
              <a:t>Vyberte si jednu kulturu jako inspiraci pro oděvní kolekci, obsahující některé dobové prvky.</a:t>
            </a:r>
          </a:p>
          <a:p>
            <a:r>
              <a:rPr lang="cs-CZ" dirty="0"/>
              <a:t>Kolekce oděvů má být nositelná, jednotlivé díly mezi sebou navzájem kombinovatelné. Zdůrazněte nadčasovost dané inspirace.</a:t>
            </a:r>
          </a:p>
          <a:p>
            <a:pPr marL="0" indent="0">
              <a:buNone/>
            </a:pPr>
            <a:r>
              <a:rPr lang="cs-CZ" dirty="0"/>
              <a:t> </a:t>
            </a:r>
          </a:p>
          <a:p>
            <a:endParaRPr lang="cs-CZ" dirty="0"/>
          </a:p>
        </p:txBody>
      </p:sp>
    </p:spTree>
    <p:extLst>
      <p:ext uri="{BB962C8B-B14F-4D97-AF65-F5344CB8AC3E}">
        <p14:creationId xmlns:p14="http://schemas.microsoft.com/office/powerpoint/2010/main" xmlns="" val="2716890801"/>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xekutivní">
  <a:themeElements>
    <a:clrScheme name="Exekutivní">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Exekutivní">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xekutivní">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8575" cap="flat" cmpd="sng" algn="ctr">
          <a:solidFill>
            <a:schemeClr val="phClr"/>
          </a:solidFill>
          <a:prstDash val="solid"/>
        </a:ln>
        <a:ln w="508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Executive</Template>
  <TotalTime>39</TotalTime>
  <Words>3594</Words>
  <Application>Microsoft Office PowerPoint</Application>
  <PresentationFormat>Předvádění na obrazovce (4:3)</PresentationFormat>
  <Paragraphs>144</Paragraphs>
  <Slides>30</Slides>
  <Notes>0</Notes>
  <HiddenSlides>0</HiddenSlides>
  <MMClips>0</MMClips>
  <ScaleCrop>false</ScaleCrop>
  <HeadingPairs>
    <vt:vector size="4" baseType="variant">
      <vt:variant>
        <vt:lpstr>Motiv</vt:lpstr>
      </vt:variant>
      <vt:variant>
        <vt:i4>1</vt:i4>
      </vt:variant>
      <vt:variant>
        <vt:lpstr>Nadpisy snímků</vt:lpstr>
      </vt:variant>
      <vt:variant>
        <vt:i4>30</vt:i4>
      </vt:variant>
    </vt:vector>
  </HeadingPairs>
  <TitlesOfParts>
    <vt:vector size="31" baseType="lpstr">
      <vt:lpstr>Exekutivní</vt:lpstr>
      <vt:lpstr>STAROVĚK</vt:lpstr>
      <vt:lpstr>Snímek 2</vt:lpstr>
      <vt:lpstr>Snímek 3</vt:lpstr>
      <vt:lpstr>Snímek 4</vt:lpstr>
      <vt:lpstr>AUTOR FOTOGRAFIÍ A KRESBY: MGR.A. MILOSLAVA SVOBODOVÁ</vt:lpstr>
      <vt:lpstr>Snímek 6</vt:lpstr>
      <vt:lpstr>Snímek 7</vt:lpstr>
      <vt:lpstr>Snímek 8</vt:lpstr>
      <vt:lpstr>Snímek 9</vt:lpstr>
      <vt:lpstr>Snímek 10</vt:lpstr>
      <vt:lpstr>Snímek 11</vt:lpstr>
      <vt:lpstr>Snímek 12</vt:lpstr>
      <vt:lpstr>Snímek 13</vt:lpstr>
      <vt:lpstr>Snímek 14</vt:lpstr>
      <vt:lpstr>Snímek 15</vt:lpstr>
      <vt:lpstr>Snímek 16</vt:lpstr>
      <vt:lpstr>Snímek 17</vt:lpstr>
      <vt:lpstr>Snímek 18</vt:lpstr>
      <vt:lpstr>Snímek 19</vt:lpstr>
      <vt:lpstr>Snímek 20</vt:lpstr>
      <vt:lpstr>Snímek 21</vt:lpstr>
      <vt:lpstr>Snímek 22</vt:lpstr>
      <vt:lpstr>Snímek 23</vt:lpstr>
      <vt:lpstr>Snímek 24</vt:lpstr>
      <vt:lpstr>Snímek 25</vt:lpstr>
      <vt:lpstr>Snímek 26</vt:lpstr>
      <vt:lpstr>Snímek 27</vt:lpstr>
      <vt:lpstr>Snímek 28</vt:lpstr>
      <vt:lpstr>Snímek 29</vt:lpstr>
      <vt:lpstr>Snímek 30</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STAROVĚK</dc:title>
  <dc:creator>František Filipi</dc:creator>
  <cp:lastModifiedBy>Dum</cp:lastModifiedBy>
  <cp:revision>6</cp:revision>
  <dcterms:created xsi:type="dcterms:W3CDTF">2014-03-15T12:19:46Z</dcterms:created>
  <dcterms:modified xsi:type="dcterms:W3CDTF">2014-11-01T08:18:13Z</dcterms:modified>
</cp:coreProperties>
</file>