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96AE0-3E4D-4DAA-A350-783313EF7815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7C857-4B08-4DA2-96DD-C4D7C45BD9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A52B5-4160-4436-8D05-1E9A4DA64F58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16211-2999-48A7-B254-D1ED74A6AF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D12BC-651F-49FB-8B2B-FCEEC1F67A2E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1B39A-BA8D-4E55-8C94-87C6240A1F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6D72F-7B63-4AE4-9176-C861994A102F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DAFD3-4483-4C0A-9AE5-EDF9581B25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47C72-E322-4B66-B47C-6EAE71C40BDD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3F232-30C3-497B-BF70-F9AE53B4EE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13512-F997-4548-811D-30CE8B8DB0FE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D7490-0E21-4D04-896F-671B926D77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C919C-5C0D-4F5D-8B55-189EAB273EE7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F017E-F921-4B08-8BE8-5A72C7D2F3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40D0B-48DB-4C97-967D-03C0F75A0273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14B6E-BEFF-4BAE-8AD6-007E5254EF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8C78F-76C7-4B01-99E5-CBCAF2FF464E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10CD3-B5DE-4CDF-BD65-EA617D22439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BAD4-EFF4-40B0-AFC1-4CAFEF6675B7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5CDC-3AD0-491F-906F-FE92B01C0D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5F12-0117-487F-9BF3-78CE279D7FBC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6E777-885F-42EE-9340-97E65C5072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3529EA-F788-4BFD-9582-2FC407AE9C20}" type="datetimeFigureOut">
              <a:rPr lang="cs-CZ"/>
              <a:pPr>
                <a:defRPr/>
              </a:pPr>
              <a:t>5.11.2014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3EE2D7-24DD-41B3-895C-E845F759677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Desatero lyžaře a snowboardisty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13315" name="Picture 2"/>
          <p:cNvSpPr>
            <a:spLocks noChangeAspect="1" noChangeArrowheads="1"/>
          </p:cNvSpPr>
          <p:nvPr/>
        </p:nvSpPr>
        <p:spPr bwMode="auto">
          <a:xfrm>
            <a:off x="539750" y="2781300"/>
            <a:ext cx="6081713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pic>
        <p:nvPicPr>
          <p:cNvPr id="13317" name="Picture 5" descr="0-logo barevné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708275"/>
            <a:ext cx="6911975" cy="155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525962"/>
          </a:xfrm>
        </p:spPr>
        <p:txBody>
          <a:bodyPr>
            <a:normAutofit fontScale="62500" lnSpcReduction="2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Název: 		</a:t>
            </a:r>
            <a:r>
              <a:rPr lang="cs-CZ" sz="2800" b="1" dirty="0" smtClean="0"/>
              <a:t>Desatero lyžaře a snowboardisty</a:t>
            </a:r>
            <a:endParaRPr lang="cs-CZ" sz="2800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Autor:		</a:t>
            </a:r>
            <a:r>
              <a:rPr lang="cs-CZ" sz="2800" dirty="0" smtClean="0"/>
              <a:t>	Mgr</a:t>
            </a:r>
            <a:r>
              <a:rPr lang="cs-CZ" sz="2800" dirty="0"/>
              <a:t>. Luboš Veselý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Datum:		</a:t>
            </a:r>
            <a:r>
              <a:rPr lang="cs-CZ" sz="2800" dirty="0" smtClean="0"/>
              <a:t>14.1.2014</a:t>
            </a:r>
            <a:endParaRPr lang="cs-CZ" sz="2800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Obor:	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800" dirty="0"/>
              <a:t>			65-51-H/01 Číšník, servírka; </a:t>
            </a:r>
          </a:p>
          <a:p>
            <a:pPr marL="6858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800" dirty="0"/>
              <a:t>			66-41-L/01 Obchodník; </a:t>
            </a:r>
          </a:p>
          <a:p>
            <a:pPr marL="6858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800" dirty="0"/>
              <a:t>			65-41-L/01 Gastronomie; </a:t>
            </a:r>
          </a:p>
          <a:p>
            <a:pPr marL="6858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800" dirty="0"/>
              <a:t>			65-41-L/504 Společné stravování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Ročník:	1. - 4. ročník; 1. roč. nástavbového studia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dirty="0"/>
              <a:t>Předmět:	TV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sz="2800" b="1" dirty="0"/>
              <a:t>Anotace výukového materiálu</a:t>
            </a:r>
            <a:endParaRPr lang="cs-CZ" sz="2800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539750" y="115888"/>
          <a:ext cx="5545138" cy="1296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VY_32_INOVACE_TV_S3_04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Desatero lyžaře a snowboardisty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5538"/>
            <a:ext cx="8435975" cy="5732462"/>
          </a:xfrm>
        </p:spPr>
        <p:txBody>
          <a:bodyPr/>
          <a:lstStyle/>
          <a:p>
            <a:r>
              <a:rPr lang="cs-CZ" b="1" smtClean="0">
                <a:solidFill>
                  <a:srgbClr val="FF0000"/>
                </a:solidFill>
              </a:rPr>
              <a:t>1. Ohled na ostatní lyžaře</a:t>
            </a:r>
            <a:endParaRPr lang="cs-CZ" smtClean="0">
              <a:solidFill>
                <a:srgbClr val="FF0000"/>
              </a:solidFill>
            </a:endParaRPr>
          </a:p>
          <a:p>
            <a:r>
              <a:rPr lang="cs-CZ" b="1" smtClean="0"/>
              <a:t>lyžař nebo snowboardista se musí neustále chovat tak, aby neohrožoval nebo nepoškozoval nikoho jiného</a:t>
            </a:r>
            <a:endParaRPr lang="cs-CZ" smtClean="0"/>
          </a:p>
          <a:p>
            <a:r>
              <a:rPr lang="cs-CZ" b="1" smtClean="0">
                <a:solidFill>
                  <a:srgbClr val="FF0000"/>
                </a:solidFill>
              </a:rPr>
              <a:t>2. Zvládnutí rychlosti a způsobu jízdy</a:t>
            </a:r>
            <a:endParaRPr lang="cs-CZ" smtClean="0">
              <a:solidFill>
                <a:srgbClr val="FF0000"/>
              </a:solidFill>
            </a:endParaRPr>
          </a:p>
          <a:p>
            <a:r>
              <a:rPr lang="cs-CZ" b="1" smtClean="0"/>
              <a:t>každý musí jezdit s přiměřeným odstupem</a:t>
            </a:r>
          </a:p>
          <a:p>
            <a:r>
              <a:rPr lang="cs-CZ" b="1" smtClean="0"/>
              <a:t>rychlost a způsob jízdy musí přizpůsobit svému umění, terénním, sněhovým a povětrnostním podmínkám</a:t>
            </a:r>
            <a:endParaRPr lang="cs-CZ" smtClean="0"/>
          </a:p>
          <a:p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Desatero lyžaře a snowboardisty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1438"/>
            <a:ext cx="8435975" cy="52562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3. Volba </a:t>
            </a:r>
            <a:r>
              <a:rPr lang="cs-CZ" b="1" dirty="0">
                <a:solidFill>
                  <a:srgbClr val="FF0000"/>
                </a:solidFill>
              </a:rPr>
              <a:t>jízdní stopy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/>
              <a:t>l</a:t>
            </a:r>
            <a:r>
              <a:rPr lang="cs-CZ" b="1" dirty="0" smtClean="0"/>
              <a:t>yžař </a:t>
            </a:r>
            <a:r>
              <a:rPr lang="cs-CZ" b="1" dirty="0"/>
              <a:t>nebo </a:t>
            </a:r>
            <a:r>
              <a:rPr lang="cs-CZ" b="1" dirty="0" smtClean="0"/>
              <a:t>snowboardista </a:t>
            </a:r>
            <a:r>
              <a:rPr lang="cs-CZ" b="1" dirty="0"/>
              <a:t>přijíždějící zezadu musí svou jízdní stopu zvolit tak, aby neohrožoval </a:t>
            </a:r>
            <a:r>
              <a:rPr lang="cs-CZ" b="1" dirty="0" smtClean="0"/>
              <a:t>ostatní jedoucí</a:t>
            </a:r>
            <a:r>
              <a:rPr lang="cs-CZ" b="1" dirty="0"/>
              <a:t> před </a:t>
            </a:r>
            <a:r>
              <a:rPr lang="cs-CZ" b="1" dirty="0" smtClean="0"/>
              <a:t>ním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4. Předjíždění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/>
              <a:t>vždy </a:t>
            </a:r>
            <a:r>
              <a:rPr lang="cs-CZ" b="1" dirty="0"/>
              <a:t>jen s odstupem, který poskytne předjížděnému lyžaři či snowboardistovi pro všechny jeho pohyby dostatek </a:t>
            </a:r>
            <a:r>
              <a:rPr lang="cs-CZ" b="1" dirty="0" smtClean="0"/>
              <a:t>prostoru</a:t>
            </a: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Desatero lyžaře a snowboardisty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5141913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5. Vjíždění </a:t>
            </a:r>
            <a:r>
              <a:rPr lang="cs-CZ" b="1" dirty="0">
                <a:solidFill>
                  <a:srgbClr val="FF0000"/>
                </a:solidFill>
              </a:rPr>
              <a:t>a rozjíždění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/>
              <a:t>k</a:t>
            </a:r>
            <a:r>
              <a:rPr lang="cs-CZ" b="1" dirty="0" smtClean="0"/>
              <a:t>aždý, kdo </a:t>
            </a:r>
            <a:r>
              <a:rPr lang="cs-CZ" b="1" dirty="0"/>
              <a:t>chce vjet do sjezdové tratě nebo se chce po zastavení opět rozjet, se musí rozhlédnout nahoru a dolů a přesvědčit se, že to může učinit bez nebezpečí pro sebe a pro </a:t>
            </a:r>
            <a:r>
              <a:rPr lang="cs-CZ" b="1" dirty="0" smtClean="0"/>
              <a:t>ostatní</a:t>
            </a: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6. Zastavení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/>
              <a:t>vyhýbat se zbytečnému </a:t>
            </a:r>
            <a:r>
              <a:rPr lang="cs-CZ" b="1" dirty="0"/>
              <a:t>zdržování na úzkých nebo nepřehledných místech </a:t>
            </a:r>
            <a:r>
              <a:rPr lang="cs-CZ" b="1" dirty="0" smtClean="0"/>
              <a:t>sjezdové tratě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/>
              <a:t>lyžař </a:t>
            </a:r>
            <a:r>
              <a:rPr lang="cs-CZ" b="1" dirty="0"/>
              <a:t>nebo snowboardista, který upadl, musí takové místo </a:t>
            </a:r>
            <a:r>
              <a:rPr lang="cs-CZ" b="1" dirty="0" smtClean="0"/>
              <a:t>opustit co nejrychleji</a:t>
            </a: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Desatero lyžaře a snowboardisty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0825" y="1600200"/>
            <a:ext cx="8642350" cy="48529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7. Stoupání </a:t>
            </a:r>
            <a:r>
              <a:rPr lang="cs-CZ" b="1" dirty="0">
                <a:solidFill>
                  <a:srgbClr val="FF0000"/>
                </a:solidFill>
              </a:rPr>
              <a:t>a sestup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/>
              <a:t>l</a:t>
            </a:r>
            <a:r>
              <a:rPr lang="cs-CZ" b="1" dirty="0" smtClean="0"/>
              <a:t>yžař </a:t>
            </a:r>
            <a:r>
              <a:rPr lang="cs-CZ" b="1" dirty="0"/>
              <a:t>nebo snowboardista, který stoupá nebo sestupuje pěšky, musí používat okraj sjezdové </a:t>
            </a:r>
            <a:r>
              <a:rPr lang="cs-CZ" b="1" dirty="0" smtClean="0"/>
              <a:t>tratě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8. Respektování </a:t>
            </a:r>
            <a:r>
              <a:rPr lang="cs-CZ" b="1" dirty="0">
                <a:solidFill>
                  <a:srgbClr val="FF0000"/>
                </a:solidFill>
              </a:rPr>
              <a:t>značek</a:t>
            </a:r>
            <a:endParaRPr lang="cs-CZ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/>
              <a:t>k</a:t>
            </a:r>
            <a:r>
              <a:rPr lang="cs-CZ" b="1" dirty="0" smtClean="0"/>
              <a:t>aždý </a:t>
            </a:r>
            <a:r>
              <a:rPr lang="cs-CZ" b="1" dirty="0"/>
              <a:t>lyžař nebo snowboardista musí respektovat značení a </a:t>
            </a:r>
            <a:r>
              <a:rPr lang="cs-CZ" b="1" dirty="0" smtClean="0"/>
              <a:t>signalizaci</a:t>
            </a: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Desatero lyžaře a snowboardisty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smtClean="0">
                <a:solidFill>
                  <a:srgbClr val="FF0000"/>
                </a:solidFill>
              </a:rPr>
              <a:t>9. Chování při úrazech</a:t>
            </a:r>
            <a:endParaRPr lang="cs-CZ" smtClean="0">
              <a:solidFill>
                <a:srgbClr val="FF0000"/>
              </a:solidFill>
            </a:endParaRPr>
          </a:p>
          <a:p>
            <a:r>
              <a:rPr lang="cs-CZ" b="1" smtClean="0"/>
              <a:t>při úrazech je každý lyžař nebo snowboardista povinen poskytnout první pomoc</a:t>
            </a:r>
            <a:endParaRPr lang="cs-CZ" smtClean="0"/>
          </a:p>
          <a:p>
            <a:r>
              <a:rPr lang="cs-CZ" b="1" smtClean="0">
                <a:solidFill>
                  <a:srgbClr val="FF0000"/>
                </a:solidFill>
              </a:rPr>
              <a:t>10. Povinnost prokázat se</a:t>
            </a:r>
            <a:endParaRPr lang="cs-CZ" smtClean="0">
              <a:solidFill>
                <a:srgbClr val="FF0000"/>
              </a:solidFill>
            </a:endParaRPr>
          </a:p>
          <a:p>
            <a:r>
              <a:rPr lang="cs-CZ" b="1" smtClean="0"/>
              <a:t>každý lyžař nebo snowboardista, ať svědek nebo účastník, ať odpovědný nebo ne, je povinen v případě úrazu prokázat své osobní údaje</a:t>
            </a:r>
            <a:endParaRPr lang="cs-CZ" smtClean="0"/>
          </a:p>
          <a:p>
            <a:endParaRPr lang="cs-CZ" smtClean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-1141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Pravidla pro snowboardisty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543550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/>
              <a:t>Mezinárodní výbor pro ochranu před úrazy na sjezdových a běžeckých tratích vytvořil </a:t>
            </a:r>
            <a:r>
              <a:rPr lang="cs-CZ" b="1" dirty="0" smtClean="0"/>
              <a:t>5 </a:t>
            </a:r>
            <a:r>
              <a:rPr lang="cs-CZ" b="1" dirty="0"/>
              <a:t>dalších </a:t>
            </a:r>
            <a:r>
              <a:rPr lang="cs-CZ" b="1" dirty="0" smtClean="0"/>
              <a:t>pravidel pro snowboard: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b="1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b="1" dirty="0" smtClean="0">
                <a:solidFill>
                  <a:srgbClr val="FF0000"/>
                </a:solidFill>
              </a:rPr>
              <a:t>-</a:t>
            </a:r>
            <a:r>
              <a:rPr lang="cs-CZ" b="1" dirty="0" smtClean="0"/>
              <a:t> </a:t>
            </a:r>
            <a:r>
              <a:rPr lang="cs-CZ" b="1" dirty="0"/>
              <a:t>přední noha musí být s prknem pevně spojena </a:t>
            </a:r>
            <a:r>
              <a:rPr lang="cs-CZ" b="1" dirty="0" smtClean="0"/>
              <a:t>bezpečnostním </a:t>
            </a:r>
            <a:r>
              <a:rPr lang="cs-CZ" b="1" dirty="0"/>
              <a:t>řemenem</a:t>
            </a:r>
            <a:endParaRPr lang="cs-CZ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b="1" dirty="0">
                <a:solidFill>
                  <a:srgbClr val="FF0000"/>
                </a:solidFill>
              </a:rPr>
              <a:t>- </a:t>
            </a:r>
            <a:r>
              <a:rPr lang="cs-CZ" b="1" dirty="0"/>
              <a:t>před každou změnou směru </a:t>
            </a:r>
            <a:r>
              <a:rPr lang="cs-CZ" b="1" dirty="0" smtClean="0"/>
              <a:t>pohybu zkontrolovat prostor kolem sebe</a:t>
            </a:r>
            <a:endParaRPr lang="cs-CZ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b="1" dirty="0">
                <a:solidFill>
                  <a:srgbClr val="FF0000"/>
                </a:solidFill>
              </a:rPr>
              <a:t>-</a:t>
            </a:r>
            <a:r>
              <a:rPr lang="cs-CZ" b="1" dirty="0"/>
              <a:t> zastavit jen na okraji sjezdovky, </a:t>
            </a:r>
            <a:r>
              <a:rPr lang="cs-CZ" b="1" dirty="0" smtClean="0"/>
              <a:t>na sjezdovkách</a:t>
            </a:r>
            <a:r>
              <a:rPr lang="cs-CZ" b="1" dirty="0"/>
              <a:t> </a:t>
            </a:r>
            <a:r>
              <a:rPr lang="cs-CZ" b="1" dirty="0" smtClean="0"/>
              <a:t>neposedávat</a:t>
            </a:r>
            <a:endParaRPr lang="cs-CZ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b="1" dirty="0">
                <a:solidFill>
                  <a:srgbClr val="FF0000"/>
                </a:solidFill>
              </a:rPr>
              <a:t>-</a:t>
            </a:r>
            <a:r>
              <a:rPr lang="cs-CZ" b="1" dirty="0"/>
              <a:t> odepnutý snowboard </a:t>
            </a:r>
            <a:r>
              <a:rPr lang="cs-CZ" b="1" dirty="0" smtClean="0"/>
              <a:t>položit </a:t>
            </a:r>
            <a:r>
              <a:rPr lang="cs-CZ" b="1" dirty="0"/>
              <a:t>do </a:t>
            </a:r>
            <a:r>
              <a:rPr lang="cs-CZ" b="1" dirty="0" smtClean="0"/>
              <a:t>sněhu vázáním </a:t>
            </a:r>
            <a:r>
              <a:rPr lang="cs-CZ" b="1" dirty="0"/>
              <a:t>dolů</a:t>
            </a:r>
            <a:endParaRPr lang="cs-CZ" dirty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b="1" dirty="0" smtClean="0">
                <a:solidFill>
                  <a:srgbClr val="FF0000"/>
                </a:solidFill>
              </a:rPr>
              <a:t>-</a:t>
            </a:r>
            <a:r>
              <a:rPr lang="cs-CZ" b="1" dirty="0" smtClean="0"/>
              <a:t> na vlecích </a:t>
            </a:r>
            <a:r>
              <a:rPr lang="cs-CZ" b="1" dirty="0"/>
              <a:t>musí být zadní noha uvolněna z </a:t>
            </a:r>
            <a:r>
              <a:rPr lang="cs-CZ" b="1" dirty="0" smtClean="0"/>
              <a:t>vázání</a:t>
            </a:r>
            <a:r>
              <a:rPr lang="cs-CZ" b="1" dirty="0"/>
              <a:t> </a:t>
            </a:r>
            <a:endParaRPr lang="cs-CZ" b="1" dirty="0" smtClean="0"/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cs-CZ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cs-CZ" b="1" dirty="0" smtClean="0">
                <a:solidFill>
                  <a:srgbClr val="FF0000"/>
                </a:solidFill>
              </a:rPr>
              <a:t>Každý </a:t>
            </a:r>
            <a:r>
              <a:rPr lang="cs-CZ" b="1" dirty="0">
                <a:solidFill>
                  <a:srgbClr val="FF0000"/>
                </a:solidFill>
              </a:rPr>
              <a:t>uživatel sjezdové tratě </a:t>
            </a:r>
            <a:r>
              <a:rPr lang="cs-CZ" b="1" dirty="0" smtClean="0">
                <a:solidFill>
                  <a:srgbClr val="FF0000"/>
                </a:solidFill>
              </a:rPr>
              <a:t>je</a:t>
            </a:r>
            <a:r>
              <a:rPr lang="cs-CZ" b="1" dirty="0">
                <a:solidFill>
                  <a:srgbClr val="FF0000"/>
                </a:solidFill>
              </a:rPr>
              <a:t> povinen znát pravidla </a:t>
            </a:r>
            <a:r>
              <a:rPr lang="cs-CZ" b="1" dirty="0" smtClean="0">
                <a:solidFill>
                  <a:srgbClr val="FF0000"/>
                </a:solidFill>
              </a:rPr>
              <a:t>FIS!</a:t>
            </a:r>
            <a:endParaRPr lang="cs-CZ" sz="1600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cs-CZ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2150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cs-CZ" smtClean="0"/>
              <a:t>Reichert, Jiří, Musil, Dalibor. </a:t>
            </a:r>
            <a:r>
              <a:rPr lang="cs-CZ" i="1" smtClean="0"/>
              <a:t>Lyžování od začátků k dokonalosti</a:t>
            </a:r>
            <a:r>
              <a:rPr lang="cs-CZ" smtClean="0"/>
              <a:t>.2007. Grada. ISBN: 978-80-247-1724-1</a:t>
            </a:r>
          </a:p>
          <a:p>
            <a:pPr marL="0" indent="0">
              <a:buFont typeface="Wingdings 2" pitchFamily="18" charset="2"/>
              <a:buNone/>
            </a:pPr>
            <a:r>
              <a:rPr lang="cs-CZ" smtClean="0"/>
              <a:t>Vobr, Radek. Snowboarding. 2006. KOPP nakladatelství. ISBN: 80-7232-296-6</a:t>
            </a:r>
          </a:p>
          <a:p>
            <a:pPr marL="0" indent="0">
              <a:buFont typeface="Wingdings 2" pitchFamily="18" charset="2"/>
              <a:buNone/>
            </a:pPr>
            <a:endParaRPr lang="cs-CZ" smtClean="0"/>
          </a:p>
          <a:p>
            <a:pPr marL="0" indent="0">
              <a:buFont typeface="Wingdings 2" pitchFamily="18" charset="2"/>
              <a:buNone/>
            </a:pPr>
            <a:endParaRPr 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308</TotalTime>
  <Words>406</Words>
  <Application>Microsoft Office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Šablona návrhu</vt:lpstr>
      </vt:variant>
      <vt:variant>
        <vt:i4>9</vt:i4>
      </vt:variant>
      <vt:variant>
        <vt:lpstr>Nadpisy snímků</vt:lpstr>
      </vt:variant>
      <vt:variant>
        <vt:i4>9</vt:i4>
      </vt:variant>
    </vt:vector>
  </HeadingPairs>
  <TitlesOfParts>
    <vt:vector size="24" baseType="lpstr">
      <vt:lpstr>Franklin Gothic Book</vt:lpstr>
      <vt:lpstr>Arial</vt:lpstr>
      <vt:lpstr>Franklin Gothic Medium</vt:lpstr>
      <vt:lpstr>Wingdings 2</vt:lpstr>
      <vt:lpstr>Calibri</vt:lpstr>
      <vt:lpstr>Times New Roman</vt:lpstr>
      <vt:lpstr>Cesta</vt:lpstr>
      <vt:lpstr>Cesta</vt:lpstr>
      <vt:lpstr>Cesta</vt:lpstr>
      <vt:lpstr>Cesta</vt:lpstr>
      <vt:lpstr>Cesta</vt:lpstr>
      <vt:lpstr>Cesta</vt:lpstr>
      <vt:lpstr>Cesta</vt:lpstr>
      <vt:lpstr>Cesta</vt:lpstr>
      <vt:lpstr>Cesta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15</cp:revision>
  <dcterms:created xsi:type="dcterms:W3CDTF">2013-02-27T09:12:26Z</dcterms:created>
  <dcterms:modified xsi:type="dcterms:W3CDTF">2014-11-05T15:16:49Z</dcterms:modified>
</cp:coreProperties>
</file>