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8" r:id="rId4"/>
    <p:sldId id="272" r:id="rId5"/>
    <p:sldId id="271" r:id="rId6"/>
    <p:sldId id="266" r:id="rId7"/>
    <p:sldId id="267" r:id="rId8"/>
    <p:sldId id="269" r:id="rId9"/>
    <p:sldId id="258" r:id="rId10"/>
    <p:sldId id="265" r:id="rId11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5102"/>
    <a:srgbClr val="FF9D00"/>
    <a:srgbClr val="FF6702"/>
    <a:srgbClr val="FF3305"/>
    <a:srgbClr val="CF3E00"/>
    <a:srgbClr val="236F7A"/>
    <a:srgbClr val="EEB42D"/>
    <a:srgbClr val="5706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Styl s motivem 1 – zvýraznění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00" autoAdjust="0"/>
    <p:restoredTop sz="94600" autoAdjust="0"/>
  </p:normalViewPr>
  <p:slideViewPr>
    <p:cSldViewPr>
      <p:cViewPr varScale="1">
        <p:scale>
          <a:sx n="75" d="100"/>
          <a:sy n="75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207E2E9-250A-49F9-9EA4-217DE855F858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8502-C60C-4405-93C3-ED1D88D8C51D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19D1C81-ECA5-4879-A466-E7B0C26A5BD9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CC53-995C-4309-AE15-27A9C636B138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9429C74-0868-4880-94F0-7BE8F28D4496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6F41-C2C3-4224-9984-80C7B1010D0B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A585-CBA1-439A-80F9-2A4CD9E1906F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6EF58-50BD-47F8-AEA5-DA3297CCC0BB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07AA-63FE-4C56-93F8-17BC988974FA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BD8B06-ECFD-4757-B8FE-FF10FBCD84C7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A298-84D1-4D9C-A649-AF50DAFD1249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DB33CDC2-D22B-47BE-B6F5-5F00BC40A9E7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Mbr-S-N7D1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DistUArm1.png?uselang=cs" TargetMode="External"/><Relationship Id="rId2" Type="http://schemas.openxmlformats.org/officeDocument/2006/relationships/hyperlink" Target="http://commons.wikimedia.org/wiki/File:MUTCD_RS-024.sv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Autor: Mgr. Luboš Veselý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První pomoc – </a:t>
            </a:r>
            <a:r>
              <a:rPr lang="cs-CZ" dirty="0" err="1" smtClean="0"/>
              <a:t>POranění</a:t>
            </a:r>
            <a:r>
              <a:rPr lang="cs-CZ" dirty="0" smtClean="0"/>
              <a:t> </a:t>
            </a:r>
            <a:r>
              <a:rPr lang="cs-CZ" dirty="0" smtClean="0"/>
              <a:t>končetin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3300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7000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endParaRPr lang="cs-CZ" dirty="0" smtClean="0"/>
          </a:p>
          <a:p>
            <a:r>
              <a:rPr lang="cs-CZ" dirty="0"/>
              <a:t>BERÁNKOVÁ, M.; HOLZHAUSEROVÁ, B.; FLEKOVÁ, A.. První pomoc pro střední zdravotnické školy. Praha : Informatorium, 2002. ISBN </a:t>
            </a:r>
            <a:r>
              <a:rPr lang="cs-CZ" dirty="0" smtClean="0"/>
              <a:t>80-86073-99-8</a:t>
            </a:r>
          </a:p>
          <a:p>
            <a:endParaRPr lang="cs-CZ" dirty="0" smtClean="0"/>
          </a:p>
          <a:p>
            <a:endParaRPr lang="cs-CZ" dirty="0" smtClean="0"/>
          </a:p>
          <a:p>
            <a:pPr marL="45720" indent="0">
              <a:buNone/>
            </a:pPr>
            <a:endParaRPr lang="cs-CZ" dirty="0" smtClean="0"/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0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</a:t>
            </a:r>
            <a:r>
              <a:rPr lang="cs-CZ" sz="2800" b="1" dirty="0" smtClean="0"/>
              <a:t>První pomoc – </a:t>
            </a:r>
            <a:r>
              <a:rPr lang="cs-CZ" sz="2900" dirty="0" smtClean="0"/>
              <a:t>po</a:t>
            </a:r>
            <a:r>
              <a:rPr lang="cs-CZ" sz="2900" dirty="0" smtClean="0"/>
              <a:t>ranění </a:t>
            </a:r>
            <a:r>
              <a:rPr lang="cs-CZ" sz="2900" dirty="0" smtClean="0"/>
              <a:t>končetin</a:t>
            </a:r>
          </a:p>
          <a:p>
            <a:r>
              <a:rPr lang="cs-CZ" sz="2800" dirty="0" smtClean="0"/>
              <a:t>Autor</a:t>
            </a:r>
            <a:r>
              <a:rPr lang="cs-CZ" sz="2800" dirty="0"/>
              <a:t>:	</a:t>
            </a:r>
            <a:r>
              <a:rPr lang="cs-CZ" sz="2800" dirty="0" smtClean="0"/>
              <a:t>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	</a:t>
            </a:r>
            <a:r>
              <a:rPr lang="cs-CZ" sz="2800" dirty="0" smtClean="0"/>
              <a:t>29.1.2014 </a:t>
            </a:r>
            <a:endParaRPr lang="cs-CZ" sz="2800" dirty="0"/>
          </a:p>
          <a:p>
            <a:r>
              <a:rPr lang="cs-CZ" sz="2800" dirty="0"/>
              <a:t>Obor:	</a:t>
            </a:r>
            <a:r>
              <a:rPr lang="cs-CZ" sz="2800" dirty="0" smtClean="0"/>
              <a:t>	65-51-H/01 </a:t>
            </a:r>
            <a:r>
              <a:rPr lang="cs-CZ" sz="2800" dirty="0"/>
              <a:t>Kuchař, kuchařka;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65-51-H/01 </a:t>
            </a:r>
            <a:r>
              <a:rPr lang="cs-CZ" sz="2800" dirty="0"/>
              <a:t>Číšník, servírka;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66-41-L/01 </a:t>
            </a:r>
            <a:r>
              <a:rPr lang="cs-CZ" sz="2800" dirty="0"/>
              <a:t>Obchodník;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65-41-L/01 </a:t>
            </a:r>
            <a:r>
              <a:rPr lang="cs-CZ" sz="2800" dirty="0"/>
              <a:t>Gastronomie;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65-41-L/504 </a:t>
            </a:r>
            <a:r>
              <a:rPr lang="cs-CZ" sz="2800" dirty="0"/>
              <a:t>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pPr marL="45720" indent="0">
              <a:buNone/>
            </a:pPr>
            <a:r>
              <a:rPr lang="cs-CZ" sz="2400" dirty="0"/>
              <a:t>Metodický materiál slouží k přednáškám na lyžařském a snowboardovém kurzu. </a:t>
            </a:r>
          </a:p>
          <a:p>
            <a:pPr marL="45720" indent="0">
              <a:buNone/>
            </a:pPr>
            <a:r>
              <a:rPr lang="cs-CZ" sz="2400" dirty="0"/>
              <a:t>Cílem je získat teoretické znalosti o pobytu na horách, které lze využít v běžném životě.</a:t>
            </a:r>
          </a:p>
          <a:p>
            <a:pPr marL="45720" indent="0">
              <a:buNone/>
            </a:pPr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156473"/>
              </p:ext>
            </p:extLst>
          </p:nvPr>
        </p:nvGraphicFramePr>
        <p:xfrm>
          <a:off x="3347864" y="210911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VY_32_INOVACE_TV_S3_20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412875" y="967346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141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p</a:t>
            </a:r>
            <a:r>
              <a:rPr lang="cs-CZ" dirty="0" smtClean="0"/>
              <a:t>oškození měkkých tkání (kůže, podkoží, svaly, cévy, nervy)</a:t>
            </a:r>
          </a:p>
          <a:p>
            <a:r>
              <a:rPr lang="cs-CZ" dirty="0"/>
              <a:t>p</a:t>
            </a:r>
            <a:r>
              <a:rPr lang="cs-CZ" dirty="0" smtClean="0"/>
              <a:t>říznaky: bolest, hematom (krevní sraženina), omezení pohybu</a:t>
            </a:r>
          </a:p>
          <a:p>
            <a:pPr marL="45720" indent="0">
              <a:buNone/>
            </a:pPr>
            <a:endParaRPr lang="cs-CZ" dirty="0" smtClean="0"/>
          </a:p>
          <a:p>
            <a:r>
              <a:rPr lang="cs-CZ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cs-CZ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rvní pomoc:</a:t>
            </a:r>
          </a:p>
          <a:p>
            <a:pPr>
              <a:buFontTx/>
              <a:buChar char="-"/>
            </a:pPr>
            <a:r>
              <a:rPr lang="cs-CZ" dirty="0"/>
              <a:t>z</a:t>
            </a:r>
            <a:r>
              <a:rPr lang="cs-CZ" dirty="0" smtClean="0"/>
              <a:t>nehybnění</a:t>
            </a:r>
          </a:p>
          <a:p>
            <a:pPr>
              <a:buFontTx/>
              <a:buChar char="-"/>
            </a:pPr>
            <a:r>
              <a:rPr lang="cs-CZ" dirty="0" smtClean="0"/>
              <a:t>studené obklady</a:t>
            </a:r>
          </a:p>
          <a:p>
            <a:pPr>
              <a:buFontTx/>
              <a:buChar char="-"/>
            </a:pPr>
            <a:r>
              <a:rPr lang="cs-CZ" dirty="0" smtClean="0"/>
              <a:t>ovázání elastickým obinadlem</a:t>
            </a:r>
          </a:p>
          <a:p>
            <a:pPr>
              <a:buFontTx/>
              <a:buChar char="-"/>
            </a:pPr>
            <a:r>
              <a:rPr lang="cs-CZ" dirty="0" smtClean="0"/>
              <a:t>zvýšení polohy končetiny</a:t>
            </a:r>
          </a:p>
          <a:p>
            <a:pPr>
              <a:buFontTx/>
              <a:buChar char="-"/>
            </a:pPr>
            <a:r>
              <a:rPr lang="cs-CZ" dirty="0" smtClean="0"/>
              <a:t>tlumení bolesti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zhmoždění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37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k</a:t>
            </a:r>
            <a:r>
              <a:rPr lang="cs-CZ" dirty="0" smtClean="0"/>
              <a:t>rátkodobé oddálení kloubních ploch a jejich navrácení do původní polohy</a:t>
            </a:r>
          </a:p>
          <a:p>
            <a:r>
              <a:rPr lang="cs-CZ" dirty="0"/>
              <a:t>d</a:t>
            </a:r>
            <a:r>
              <a:rPr lang="cs-CZ" dirty="0" smtClean="0"/>
              <a:t>ochází k poškození kloubního pouzdra, šlach, vazů, svalů</a:t>
            </a:r>
          </a:p>
          <a:p>
            <a:r>
              <a:rPr lang="cs-CZ" dirty="0"/>
              <a:t>p</a:t>
            </a:r>
            <a:r>
              <a:rPr lang="cs-CZ" dirty="0" smtClean="0"/>
              <a:t>říznaky: bolest, krevní výron, otok, omezení pohybu</a:t>
            </a:r>
          </a:p>
          <a:p>
            <a:endParaRPr lang="cs-CZ" dirty="0" smtClean="0"/>
          </a:p>
          <a:p>
            <a:r>
              <a:rPr lang="cs-CZ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první pomoc:</a:t>
            </a:r>
          </a:p>
          <a:p>
            <a:pPr>
              <a:buFontTx/>
              <a:buChar char="-"/>
            </a:pPr>
            <a:r>
              <a:rPr lang="cs-CZ" dirty="0"/>
              <a:t>znehybnění</a:t>
            </a:r>
          </a:p>
          <a:p>
            <a:pPr>
              <a:buFontTx/>
              <a:buChar char="-"/>
            </a:pPr>
            <a:r>
              <a:rPr lang="cs-CZ" dirty="0"/>
              <a:t>studené obklady</a:t>
            </a:r>
          </a:p>
          <a:p>
            <a:pPr>
              <a:buFontTx/>
              <a:buChar char="-"/>
            </a:pPr>
            <a:r>
              <a:rPr lang="cs-CZ" dirty="0"/>
              <a:t>ovázání elastickým obinadlem</a:t>
            </a:r>
          </a:p>
          <a:p>
            <a:pPr>
              <a:buFontTx/>
              <a:buChar char="-"/>
            </a:pPr>
            <a:r>
              <a:rPr lang="cs-CZ" dirty="0"/>
              <a:t>zvýšení polohy končetiny</a:t>
            </a:r>
          </a:p>
          <a:p>
            <a:pPr>
              <a:buFontTx/>
              <a:buChar char="-"/>
            </a:pPr>
            <a:r>
              <a:rPr lang="cs-CZ" dirty="0"/>
              <a:t>tlumení bolesti</a:t>
            </a:r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podvrtnutí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79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oddálení </a:t>
            </a:r>
            <a:r>
              <a:rPr lang="cs-CZ" dirty="0"/>
              <a:t>kloubních ploch </a:t>
            </a:r>
            <a:r>
              <a:rPr lang="cs-CZ" dirty="0" smtClean="0"/>
              <a:t>bez jejich </a:t>
            </a:r>
            <a:r>
              <a:rPr lang="cs-CZ" dirty="0"/>
              <a:t>navrácení do původní </a:t>
            </a:r>
            <a:r>
              <a:rPr lang="cs-CZ" dirty="0" smtClean="0"/>
              <a:t>polohy</a:t>
            </a:r>
          </a:p>
          <a:p>
            <a:r>
              <a:rPr lang="cs-CZ" dirty="0" smtClean="0"/>
              <a:t>dochází k poškození kloubního pouzdra</a:t>
            </a:r>
          </a:p>
          <a:p>
            <a:r>
              <a:rPr lang="cs-CZ" dirty="0" smtClean="0"/>
              <a:t>příznaky: bolest, omezení pohybu, narůstající otok</a:t>
            </a:r>
            <a:endParaRPr lang="cs-CZ" dirty="0"/>
          </a:p>
          <a:p>
            <a:pPr marL="45720" indent="0">
              <a:buNone/>
            </a:pPr>
            <a:endParaRPr lang="cs-CZ" dirty="0" smtClean="0"/>
          </a:p>
          <a:p>
            <a:r>
              <a:rPr lang="cs-CZ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první pomoc:</a:t>
            </a:r>
          </a:p>
          <a:p>
            <a:pPr>
              <a:buFontTx/>
              <a:buChar char="-"/>
            </a:pPr>
            <a:r>
              <a:rPr lang="cs-CZ" dirty="0"/>
              <a:t>n</a:t>
            </a:r>
            <a:r>
              <a:rPr lang="cs-CZ" dirty="0" smtClean="0"/>
              <a:t>ikdy nevracet do původní polohy</a:t>
            </a:r>
          </a:p>
          <a:p>
            <a:pPr>
              <a:buFontTx/>
              <a:buChar char="-"/>
            </a:pPr>
            <a:r>
              <a:rPr lang="cs-CZ" dirty="0" smtClean="0"/>
              <a:t>znehybnění</a:t>
            </a:r>
            <a:endParaRPr lang="cs-CZ" dirty="0"/>
          </a:p>
          <a:p>
            <a:pPr>
              <a:buFontTx/>
              <a:buChar char="-"/>
            </a:pPr>
            <a:r>
              <a:rPr lang="cs-CZ" dirty="0" smtClean="0"/>
              <a:t>tlumení bolesti</a:t>
            </a:r>
          </a:p>
          <a:p>
            <a:pPr>
              <a:buFontTx/>
              <a:buChar char="-"/>
            </a:pPr>
            <a:r>
              <a:rPr lang="cs-CZ" dirty="0"/>
              <a:t>n</a:t>
            </a:r>
            <a:r>
              <a:rPr lang="cs-CZ" dirty="0" smtClean="0"/>
              <a:t>utné lékařské ošetření</a:t>
            </a:r>
            <a:endParaRPr lang="cs-CZ" dirty="0"/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vykloubení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79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otok</a:t>
            </a:r>
          </a:p>
          <a:p>
            <a:r>
              <a:rPr lang="cs-CZ" dirty="0"/>
              <a:t>b</a:t>
            </a:r>
            <a:r>
              <a:rPr lang="cs-CZ" dirty="0" smtClean="0"/>
              <a:t>olest</a:t>
            </a:r>
          </a:p>
          <a:p>
            <a:r>
              <a:rPr lang="cs-CZ" dirty="0" smtClean="0"/>
              <a:t>porušená funkce</a:t>
            </a:r>
          </a:p>
          <a:p>
            <a:r>
              <a:rPr lang="cs-CZ" dirty="0"/>
              <a:t>d</a:t>
            </a:r>
            <a:r>
              <a:rPr lang="cs-CZ" dirty="0" smtClean="0"/>
              <a:t>eformace</a:t>
            </a:r>
          </a:p>
          <a:p>
            <a:r>
              <a:rPr lang="cs-CZ" dirty="0" smtClean="0"/>
              <a:t>hematom</a:t>
            </a:r>
          </a:p>
          <a:p>
            <a:r>
              <a:rPr lang="cs-CZ" dirty="0"/>
              <a:t>kromě poranění samotné kosti </a:t>
            </a:r>
            <a:r>
              <a:rPr lang="cs-CZ" dirty="0" smtClean="0"/>
              <a:t>dochází </a:t>
            </a:r>
            <a:r>
              <a:rPr lang="cs-CZ" dirty="0"/>
              <a:t>k poranění okolních měkkých tkání (svaly, vazy, cévy, nervy</a:t>
            </a:r>
            <a:r>
              <a:rPr lang="cs-CZ" dirty="0" smtClean="0"/>
              <a:t>)</a:t>
            </a:r>
          </a:p>
          <a:p>
            <a:endParaRPr lang="cs-CZ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Zlomenina - příznaky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ile:DistUArm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07812"/>
            <a:ext cx="8784976" cy="499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8028384" y="6093296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</a:rPr>
              <a:t>Obr. </a:t>
            </a:r>
            <a:r>
              <a:rPr lang="cs-CZ" dirty="0">
                <a:solidFill>
                  <a:schemeClr val="bg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215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u="sng" dirty="0"/>
              <a:t>p</a:t>
            </a:r>
            <a:r>
              <a:rPr lang="cs-CZ" b="1" u="sng" dirty="0" smtClean="0"/>
              <a:t>oruchy kožního krytu:</a:t>
            </a:r>
          </a:p>
          <a:p>
            <a:pPr>
              <a:buFontTx/>
              <a:buChar char="-"/>
            </a:pPr>
            <a:r>
              <a:rPr lang="cs-CZ" dirty="0"/>
              <a:t>o</a:t>
            </a:r>
            <a:r>
              <a:rPr lang="cs-CZ" dirty="0" smtClean="0"/>
              <a:t>tevřená</a:t>
            </a:r>
          </a:p>
          <a:p>
            <a:pPr>
              <a:buFontTx/>
              <a:buChar char="-"/>
            </a:pPr>
            <a:r>
              <a:rPr lang="cs-CZ" dirty="0" smtClean="0"/>
              <a:t>zavřená</a:t>
            </a:r>
          </a:p>
          <a:p>
            <a:r>
              <a:rPr lang="cs-CZ" b="1" u="sng" dirty="0"/>
              <a:t>m</a:t>
            </a:r>
            <a:r>
              <a:rPr lang="cs-CZ" b="1" u="sng" dirty="0" smtClean="0"/>
              <a:t>ísta vzniku:</a:t>
            </a:r>
          </a:p>
          <a:p>
            <a:pPr>
              <a:buFontTx/>
              <a:buChar char="-"/>
            </a:pPr>
            <a:r>
              <a:rPr lang="cs-CZ" dirty="0"/>
              <a:t>p</a:t>
            </a:r>
            <a:r>
              <a:rPr lang="cs-CZ" dirty="0" smtClean="0"/>
              <a:t>římá</a:t>
            </a:r>
          </a:p>
          <a:p>
            <a:pPr>
              <a:buFontTx/>
              <a:buChar char="-"/>
            </a:pPr>
            <a:r>
              <a:rPr lang="cs-CZ" dirty="0" smtClean="0"/>
              <a:t>nepřímá</a:t>
            </a:r>
          </a:p>
          <a:p>
            <a:r>
              <a:rPr lang="cs-CZ" b="1" u="sng" dirty="0"/>
              <a:t>l</a:t>
            </a:r>
            <a:r>
              <a:rPr lang="cs-CZ" b="1" u="sng" dirty="0" smtClean="0"/>
              <a:t>omné linie:</a:t>
            </a:r>
          </a:p>
          <a:p>
            <a:pPr>
              <a:buFontTx/>
              <a:buChar char="-"/>
            </a:pPr>
            <a:r>
              <a:rPr lang="cs-CZ" dirty="0"/>
              <a:t>p</a:t>
            </a:r>
            <a:r>
              <a:rPr lang="cs-CZ" dirty="0" smtClean="0"/>
              <a:t>říčná</a:t>
            </a:r>
          </a:p>
          <a:p>
            <a:pPr>
              <a:buFontTx/>
              <a:buChar char="-"/>
            </a:pPr>
            <a:r>
              <a:rPr lang="cs-CZ" dirty="0"/>
              <a:t>š</a:t>
            </a:r>
            <a:r>
              <a:rPr lang="cs-CZ" dirty="0" smtClean="0"/>
              <a:t>ikmá </a:t>
            </a:r>
          </a:p>
          <a:p>
            <a:pPr>
              <a:buFontTx/>
              <a:buChar char="-"/>
            </a:pPr>
            <a:r>
              <a:rPr lang="cs-CZ" dirty="0" smtClean="0"/>
              <a:t>tříštivá</a:t>
            </a:r>
          </a:p>
          <a:p>
            <a:pPr marL="45720" indent="0">
              <a:buNone/>
            </a:pPr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Dělení zlomenin podle: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37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z</a:t>
            </a:r>
            <a:r>
              <a:rPr lang="cs-CZ" dirty="0" smtClean="0"/>
              <a:t>nehybnění – fixovat zdravý kloub nad a pod zlomeninou</a:t>
            </a:r>
          </a:p>
          <a:p>
            <a:r>
              <a:rPr lang="cs-CZ" dirty="0" smtClean="0"/>
              <a:t>tlumení bolesti</a:t>
            </a:r>
          </a:p>
          <a:p>
            <a:r>
              <a:rPr lang="cs-CZ" dirty="0"/>
              <a:t>n</a:t>
            </a:r>
            <a:r>
              <a:rPr lang="cs-CZ" dirty="0" smtClean="0"/>
              <a:t>utné lékařské ošetření!!!</a:t>
            </a:r>
          </a:p>
          <a:p>
            <a:pPr marL="45720" indent="0">
              <a:buNone/>
            </a:pPr>
            <a:endParaRPr lang="cs-CZ" dirty="0" smtClean="0"/>
          </a:p>
          <a:p>
            <a:r>
              <a:rPr lang="cs-CZ" dirty="0"/>
              <a:t>u</a:t>
            </a:r>
            <a:r>
              <a:rPr lang="cs-CZ" dirty="0" smtClean="0"/>
              <a:t> otevřené zlomeniny sterilní krytí, ošetřit krvácení</a:t>
            </a:r>
          </a:p>
          <a:p>
            <a:r>
              <a:rPr lang="cs-CZ" dirty="0"/>
              <a:t>v</a:t>
            </a:r>
            <a:r>
              <a:rPr lang="cs-CZ" dirty="0" smtClean="0"/>
              <a:t> případě amputovaného zranění, tuto část sterilně zabalit a transportovat spolu se zraněným do nemocnice (sterilně zabalenou část umístit do nádoby se studenou vodou a ledem, nikdy ne přímo do sněhu či ledu)</a:t>
            </a:r>
          </a:p>
          <a:p>
            <a:pPr marL="45720" indent="0">
              <a:buNone/>
            </a:pPr>
            <a:endParaRPr lang="cs-CZ" dirty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Zlomenina – první pomoc</a:t>
            </a:r>
            <a:endParaRPr lang="cs-CZ" dirty="0"/>
          </a:p>
        </p:txBody>
      </p:sp>
      <p:pic>
        <p:nvPicPr>
          <p:cNvPr id="4" name="Picture 2" descr="File:MUTCD RS-024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79512" y="147836"/>
            <a:ext cx="34387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>
                <a:solidFill>
                  <a:schemeClr val="bg1"/>
                </a:solidFill>
              </a:rPr>
              <a:t>Kliknutím na tento symbol spustíte video.</a:t>
            </a:r>
            <a:endParaRPr lang="cs-CZ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7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1 MUTCD. MUTCD RS-024.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2012-10-03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 smtClean="0"/>
              <a:t>2014-01-20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cs-CZ" dirty="0"/>
              <a:t>Dostupný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commons.wikimedia.org/wiki/File:MUTCD_RS-024.svg</a:t>
            </a:r>
            <a:endParaRPr lang="cs-CZ" dirty="0" smtClean="0"/>
          </a:p>
          <a:p>
            <a:r>
              <a:rPr lang="cs-CZ" dirty="0" smtClean="0"/>
              <a:t>2 THWZ. DistUArm1.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2007-12-24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 smtClean="0"/>
              <a:t>2014-01-29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cs-CZ" dirty="0"/>
              <a:t>Dostupný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</a:t>
            </a:r>
            <a:r>
              <a:rPr lang="cs-CZ" dirty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commons.wikimedia.org/wiki/File:DistUArm1.png?uselang=cs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obrázky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15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Y_32_INOVACE_TV_S3_19">
  <a:themeElements>
    <a:clrScheme name="Základní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Mřížka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Mřížka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VY_32_INOVACE_TV_S3_19</Template>
  <TotalTime>429</TotalTime>
  <Words>358</Words>
  <Application>Microsoft Office PowerPoint</Application>
  <PresentationFormat>Předvádění na obrazovce (4:3)</PresentationFormat>
  <Paragraphs>92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VY_32_INOVACE_TV_S3_19</vt:lpstr>
      <vt:lpstr>První pomoc – POranění končetin</vt:lpstr>
      <vt:lpstr>Prezentace aplikace PowerPoint</vt:lpstr>
      <vt:lpstr>zhmoždění</vt:lpstr>
      <vt:lpstr>podvrtnutí</vt:lpstr>
      <vt:lpstr>vykloubení</vt:lpstr>
      <vt:lpstr>Zlomenina - příznaky</vt:lpstr>
      <vt:lpstr>Dělení zlomenin podle:</vt:lpstr>
      <vt:lpstr>Zlomenina – první pomoc</vt:lpstr>
      <vt:lpstr>Použité obrázky</vt:lpstr>
      <vt:lpstr>Použitá literatura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První pomoc – zlomeniny</dc:title>
  <dc:subject/>
  <dc:creator>Veronika Veselá</dc:creator>
  <cp:keywords/>
  <dc:description/>
  <cp:lastModifiedBy>Veronika Veselá</cp:lastModifiedBy>
  <cp:revision>7</cp:revision>
  <dcterms:created xsi:type="dcterms:W3CDTF">2014-01-22T11:33:25Z</dcterms:created>
  <dcterms:modified xsi:type="dcterms:W3CDTF">2014-02-03T19:10:55Z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TC010721211029</vt:lpwstr>
  </property>
</Properties>
</file>