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72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57" r:id="rId12"/>
    <p:sldId id="267" r:id="rId13"/>
    <p:sldId id="268" r:id="rId14"/>
    <p:sldId id="269" r:id="rId15"/>
    <p:sldId id="261" r:id="rId16"/>
    <p:sldId id="274" r:id="rId17"/>
    <p:sldId id="275" r:id="rId18"/>
    <p:sldId id="276" r:id="rId19"/>
    <p:sldId id="270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E6CCA01-7F4E-463B-A6E2-1622154BBEF8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C79869C-1721-4D27-99D4-75FF0B920835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1036FB-AFC9-48F2-8EB2-993A0EFC6A84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F0FDE-BFDB-4DE0-802B-536FF2F66B56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FC7C6-18F9-442B-856F-6115B02FE758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629C621-43C9-4AEC-A97B-57A986755ADA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0C85-AAEA-4961-8F11-C1EA9388A6C9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AA38541-B176-4F98-AA9A-CA380256CCB0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6708A6-024C-45DF-9631-18B800CA4D05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1846-33A2-453C-BEF7-BB25373DA05F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0DA7D-FC03-444B-B5EC-EA3EC40845FF}" type="slidenum">
              <a:rPr lang="cs-CZ" altLang="cs-CZ" smtClean="0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00A6F6-0D46-4FCA-9573-A90B6D3E2354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8324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346FCA-87A7-40AD-ACDE-83C0FB9C7F95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64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5F4BD0-936A-43E4-A910-86462236A966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0741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971DF6-8E2A-4184-97FA-A755CF831C1C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851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26A16BE-C612-4325-A173-C11C2BA7D0C7}" type="slidenum">
              <a:rPr lang="cs-CZ" alt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1/V%C3%A1clav_Havel_cut_out.jpg" TargetMode="External"/><Relationship Id="rId3" Type="http://schemas.openxmlformats.org/officeDocument/2006/relationships/hyperlink" Target="http://commons.wikimedia.org/wiki/File:Mucha-Maud_Adams_as_Joan_of_Arc-1909.jpg" TargetMode="External"/><Relationship Id="rId7" Type="http://schemas.openxmlformats.org/officeDocument/2006/relationships/hyperlink" Target="http://cs.wikipedia.org/wiki/Ji%C5%99%C3%AD_Such%C3%BD#mediaviewer/File:Jiri_Suchy_KVIFF.jpg" TargetMode="External"/><Relationship Id="rId2" Type="http://schemas.openxmlformats.org/officeDocument/2006/relationships/hyperlink" Target="http://commons.wikimedia.org/wiki/File:Svejk_hospo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lavn%C3%AD_strana#mediaviewer/File:Barbora_%C5%A0pot%C3%A1kov%C3%A1.jpg" TargetMode="External"/><Relationship Id="rId5" Type="http://schemas.openxmlformats.org/officeDocument/2006/relationships/hyperlink" Target="http://cs.wikipedia.org/wiki/Karel_Havl%C3%AD%C4%8Dek_Borovsk%C3%BD#mediaviewer/File:Jan_Vil%C3%ADmek_-_Karel_Havl%C3%AD%C4%8Dek_Borovsk%C3%BD.jpg" TargetMode="External"/><Relationship Id="rId4" Type="http://schemas.openxmlformats.org/officeDocument/2006/relationships/hyperlink" Target="http://www.office.microsoft.com/" TargetMode="External"/><Relationship Id="rId9" Type="http://schemas.openxmlformats.org/officeDocument/2006/relationships/hyperlink" Target="http://cs.wikipedia.org/wiki/Jan_Werich#mediaviewer/File:SWerichem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35696" y="1661964"/>
            <a:ext cx="4572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Datum: </a:t>
            </a:r>
            <a:r>
              <a:rPr lang="cs-CZ" sz="1200" b="1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5. 12. 2013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Projekt: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Kvalitní výuka</a:t>
            </a: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Registrační číslo: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CZ.1.07/1.5.00/34.0731</a:t>
            </a: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DUM: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VY_32_INOVACE_047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Jméno autora: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Blanka Zbožínková</a:t>
            </a: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práce: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Opakování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Předmět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Občanská nauka </a:t>
            </a: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Časová dotace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</a:t>
            </a: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Vzdělávací cíl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Kontrola vědomostí z kapitoly „Stát,, občan, práva“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Pomůcky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Papír,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psací potřeby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Poznámka: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Materiál je součástí tematického celku “Stát, občan, práva“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Inovace: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Zapojení audiovizuální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techniky do výuky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4763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811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		DUM 47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Demokracie, stát, občan, multikulturní soužití, vlastenectví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13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altLang="cs-CZ" sz="3800"/>
              <a:t>1. Demokracie je vláda většiny, lidu.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/>
              <a:t>Opakem demokracie je……..</a:t>
            </a:r>
          </a:p>
          <a:p>
            <a:endParaRPr lang="cs-CZ" altLang="cs-CZ"/>
          </a:p>
          <a:p>
            <a:r>
              <a:rPr lang="cs-CZ" altLang="cs-CZ"/>
              <a:t>Vysvětli!</a:t>
            </a:r>
          </a:p>
        </p:txBody>
      </p:sp>
    </p:spTree>
    <p:extLst>
      <p:ext uri="{BB962C8B-B14F-4D97-AF65-F5344CB8AC3E}">
        <p14:creationId xmlns:p14="http://schemas.microsoft.com/office/powerpoint/2010/main" val="168175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altLang="cs-CZ" sz="3800" dirty="0" smtClean="0"/>
              <a:t>2.Konsenzus </a:t>
            </a:r>
            <a:r>
              <a:rPr lang="cs-CZ" altLang="cs-CZ" sz="3800" dirty="0"/>
              <a:t>=? Vyber správné odpovědi: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/>
              <a:t>A) dohoda</a:t>
            </a:r>
          </a:p>
          <a:p>
            <a:r>
              <a:rPr lang="cs-CZ" altLang="cs-CZ"/>
              <a:t>B) shoda</a:t>
            </a:r>
          </a:p>
          <a:p>
            <a:r>
              <a:rPr lang="cs-CZ" altLang="cs-CZ"/>
              <a:t>C) domluva na něčem</a:t>
            </a:r>
          </a:p>
          <a:p>
            <a:r>
              <a:rPr lang="cs-CZ" altLang="cs-CZ"/>
              <a:t>D) nesouhlas</a:t>
            </a:r>
          </a:p>
          <a:p>
            <a:r>
              <a:rPr lang="cs-CZ" altLang="cs-CZ"/>
              <a:t>E) rozpor</a:t>
            </a:r>
          </a:p>
        </p:txBody>
      </p:sp>
    </p:spTree>
    <p:extLst>
      <p:ext uri="{BB962C8B-B14F-4D97-AF65-F5344CB8AC3E}">
        <p14:creationId xmlns:p14="http://schemas.microsoft.com/office/powerpoint/2010/main" val="258858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3. </a:t>
            </a:r>
            <a:r>
              <a:rPr lang="cs-CZ" altLang="cs-CZ" dirty="0"/>
              <a:t>Referendum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/>
              <a:t>A) Vysvětli</a:t>
            </a:r>
          </a:p>
          <a:p>
            <a:r>
              <a:rPr lang="cs-CZ" altLang="cs-CZ"/>
              <a:t>B) Konalo se v  ČR po roce 1989 referendum, pokud ano, při jaké příležitosti? </a:t>
            </a:r>
          </a:p>
        </p:txBody>
      </p:sp>
    </p:spTree>
    <p:extLst>
      <p:ext uri="{BB962C8B-B14F-4D97-AF65-F5344CB8AC3E}">
        <p14:creationId xmlns:p14="http://schemas.microsoft.com/office/powerpoint/2010/main" val="78353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4. </a:t>
            </a:r>
            <a:r>
              <a:rPr lang="cs-CZ" altLang="cs-CZ" dirty="0"/>
              <a:t>Občan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/>
              <a:t>A) Kdo je občan?</a:t>
            </a:r>
          </a:p>
          <a:p>
            <a:r>
              <a:rPr lang="cs-CZ" altLang="cs-CZ"/>
              <a:t>B) Existuje v ČR dvojí občanství?</a:t>
            </a:r>
          </a:p>
        </p:txBody>
      </p:sp>
    </p:spTree>
    <p:extLst>
      <p:ext uri="{BB962C8B-B14F-4D97-AF65-F5344CB8AC3E}">
        <p14:creationId xmlns:p14="http://schemas.microsoft.com/office/powerpoint/2010/main" val="71762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altLang="cs-CZ" sz="4000" dirty="0"/>
              <a:t>5</a:t>
            </a:r>
            <a:r>
              <a:rPr lang="cs-CZ" altLang="cs-CZ" sz="4000" dirty="0" smtClean="0"/>
              <a:t>. Státní symboly: vyber správný velký státní znak:</a:t>
            </a:r>
          </a:p>
        </p:txBody>
      </p:sp>
      <p:sp>
        <p:nvSpPr>
          <p:cNvPr id="5123" name="Rectangle 7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/>
              <a:t>A)</a:t>
            </a:r>
          </a:p>
        </p:txBody>
      </p:sp>
      <p:pic>
        <p:nvPicPr>
          <p:cNvPr id="5124" name="Picture 9" descr="Velký státní znak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11863" y="2420938"/>
            <a:ext cx="1143000" cy="1238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Zástupný symbol pro obsah 1"/>
          <p:cNvPicPr>
            <a:picLocks noGrp="1" noChangeAspect="1"/>
          </p:cNvPicPr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1382712" y="3938588"/>
            <a:ext cx="2187575" cy="2187575"/>
          </a:xfrm>
          <a:prstGeom prst="rect">
            <a:avLst/>
          </a:prstGeom>
        </p:spPr>
      </p:pic>
      <p:sp>
        <p:nvSpPr>
          <p:cNvPr id="5126" name="Rectangle 14"/>
          <p:cNvSpPr>
            <a:spLocks noGrp="1" noChangeArrowheads="1"/>
          </p:cNvSpPr>
          <p:nvPr>
            <p:ph sz="quarter" idx="4"/>
          </p:nvPr>
        </p:nvSpPr>
        <p:spPr>
          <a:xfrm>
            <a:off x="4572000" y="1989138"/>
            <a:ext cx="4038600" cy="2187575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B)</a:t>
            </a:r>
          </a:p>
        </p:txBody>
      </p:sp>
      <p:sp>
        <p:nvSpPr>
          <p:cNvPr id="512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3938588"/>
            <a:ext cx="8229600" cy="2187575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C)</a:t>
            </a:r>
          </a:p>
        </p:txBody>
      </p:sp>
      <p:pic>
        <p:nvPicPr>
          <p:cNvPr id="5128" name="Picture 5" descr="Malý státní zna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2205038"/>
            <a:ext cx="1143000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984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/>
              <a:t>6</a:t>
            </a:r>
            <a:r>
              <a:rPr lang="cs-CZ" altLang="cs-CZ" dirty="0" smtClean="0"/>
              <a:t>. Urči státní svátky:	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1.5. </a:t>
            </a:r>
          </a:p>
          <a:p>
            <a:pPr eaLnBrk="1" hangingPunct="1"/>
            <a:r>
              <a:rPr lang="cs-CZ" altLang="cs-CZ" sz="2800" smtClean="0"/>
              <a:t>8. 5. (1945)</a:t>
            </a:r>
          </a:p>
          <a:p>
            <a:pPr eaLnBrk="1" hangingPunct="1"/>
            <a:r>
              <a:rPr lang="cs-CZ" altLang="cs-CZ" sz="2800" smtClean="0"/>
              <a:t>5. 7. (863)</a:t>
            </a:r>
          </a:p>
          <a:p>
            <a:pPr eaLnBrk="1" hangingPunct="1"/>
            <a:r>
              <a:rPr lang="cs-CZ" altLang="cs-CZ" sz="2800" smtClean="0"/>
              <a:t>6. 7. (1415)</a:t>
            </a:r>
          </a:p>
          <a:p>
            <a:pPr eaLnBrk="1" hangingPunct="1"/>
            <a:r>
              <a:rPr lang="cs-CZ" altLang="cs-CZ" sz="2800" smtClean="0"/>
              <a:t>28. 9. </a:t>
            </a:r>
          </a:p>
          <a:p>
            <a:pPr eaLnBrk="1" hangingPunct="1"/>
            <a:r>
              <a:rPr lang="cs-CZ" altLang="cs-CZ" sz="2800" smtClean="0"/>
              <a:t>28. 10. (1918)</a:t>
            </a:r>
          </a:p>
          <a:p>
            <a:pPr eaLnBrk="1" hangingPunct="1"/>
            <a:r>
              <a:rPr lang="cs-CZ" altLang="cs-CZ" sz="2800" smtClean="0"/>
              <a:t>17. 11. (1989)</a:t>
            </a:r>
          </a:p>
        </p:txBody>
      </p:sp>
      <p:pic>
        <p:nvPicPr>
          <p:cNvPr id="6148" name="Picture 8" descr="MCj0432299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95738" y="1925638"/>
            <a:ext cx="3659187" cy="2652712"/>
          </a:xfrm>
        </p:spPr>
      </p:pic>
    </p:spTree>
    <p:extLst>
      <p:ext uri="{BB962C8B-B14F-4D97-AF65-F5344CB8AC3E}">
        <p14:creationId xmlns:p14="http://schemas.microsoft.com/office/powerpoint/2010/main" val="267443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/>
              <a:t>7</a:t>
            </a:r>
            <a:r>
              <a:rPr lang="cs-CZ" altLang="cs-CZ" dirty="0" smtClean="0"/>
              <a:t>. Rozliš:		2 body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Minorita je </a:t>
            </a:r>
          </a:p>
        </p:txBody>
      </p:sp>
      <p:pic>
        <p:nvPicPr>
          <p:cNvPr id="8197" name="Picture 8" descr="MCj0352007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2709863"/>
            <a:ext cx="3348038" cy="3176587"/>
          </a:xfrm>
        </p:spPr>
      </p:pic>
      <p:sp>
        <p:nvSpPr>
          <p:cNvPr id="8196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Majorita je</a:t>
            </a:r>
          </a:p>
        </p:txBody>
      </p:sp>
    </p:spTree>
    <p:extLst>
      <p:ext uri="{BB962C8B-B14F-4D97-AF65-F5344CB8AC3E}">
        <p14:creationId xmlns:p14="http://schemas.microsoft.com/office/powerpoint/2010/main" val="2610616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/>
              <a:t>8</a:t>
            </a:r>
            <a:r>
              <a:rPr lang="cs-CZ" altLang="cs-CZ" dirty="0" smtClean="0"/>
              <a:t>. 		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Znaky státu:</a:t>
            </a:r>
          </a:p>
          <a:p>
            <a:pPr eaLnBrk="1" hangingPunct="1"/>
            <a:r>
              <a:rPr lang="cs-CZ" altLang="cs-CZ" sz="2800" smtClean="0"/>
              <a:t>A)</a:t>
            </a:r>
          </a:p>
          <a:p>
            <a:pPr eaLnBrk="1" hangingPunct="1"/>
            <a:r>
              <a:rPr lang="cs-CZ" altLang="cs-CZ" sz="2800" smtClean="0"/>
              <a:t>B)</a:t>
            </a:r>
          </a:p>
          <a:p>
            <a:pPr eaLnBrk="1" hangingPunct="1"/>
            <a:r>
              <a:rPr lang="cs-CZ" altLang="cs-CZ" sz="2800" smtClean="0"/>
              <a:t>C)</a:t>
            </a:r>
          </a:p>
          <a:p>
            <a:pPr eaLnBrk="1" hangingPunct="1"/>
            <a:r>
              <a:rPr lang="cs-CZ" altLang="cs-CZ" sz="2800" smtClean="0"/>
              <a:t>D)</a:t>
            </a:r>
          </a:p>
          <a:p>
            <a:pPr eaLnBrk="1" hangingPunct="1"/>
            <a:r>
              <a:rPr lang="cs-CZ" altLang="cs-CZ" sz="2800" smtClean="0"/>
              <a:t>E)</a:t>
            </a:r>
          </a:p>
          <a:p>
            <a:pPr eaLnBrk="1" hangingPunct="1"/>
            <a:endParaRPr lang="cs-CZ" altLang="cs-CZ" sz="280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Státní symboly:</a:t>
            </a:r>
          </a:p>
          <a:p>
            <a:pPr eaLnBrk="1" hangingPunct="1"/>
            <a:r>
              <a:rPr lang="cs-CZ" altLang="cs-CZ" sz="2800" smtClean="0"/>
              <a:t>Alespoň 3</a:t>
            </a:r>
          </a:p>
        </p:txBody>
      </p:sp>
    </p:spTree>
    <p:extLst>
      <p:ext uri="{BB962C8B-B14F-4D97-AF65-F5344CB8AC3E}">
        <p14:creationId xmlns:p14="http://schemas.microsoft.com/office/powerpoint/2010/main" val="223046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9. Uveď příklady lidských práv. V jakém dokumentu najdeme lidská práva?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40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19" y="2131295"/>
            <a:ext cx="3335936" cy="4152900"/>
          </a:xfrm>
          <a:prstGeom prst="rect">
            <a:avLst/>
          </a:prstGeom>
        </p:spPr>
      </p:pic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10. Poznáš je?		</a:t>
            </a:r>
          </a:p>
        </p:txBody>
      </p:sp>
      <p:sp>
        <p:nvSpPr>
          <p:cNvPr id="921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/>
              <a:t>1.</a:t>
            </a:r>
          </a:p>
        </p:txBody>
      </p:sp>
      <p:sp>
        <p:nvSpPr>
          <p:cNvPr id="9220" name="Rectangle 5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altLang="cs-CZ" sz="2400" dirty="0" smtClean="0"/>
              <a:t>2.</a:t>
            </a:r>
          </a:p>
        </p:txBody>
      </p:sp>
      <p:sp>
        <p:nvSpPr>
          <p:cNvPr id="9221" name="Rectangle 6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cs-CZ" altLang="cs-CZ" sz="2400" dirty="0" smtClean="0"/>
          </a:p>
        </p:txBody>
      </p:sp>
      <p:pic>
        <p:nvPicPr>
          <p:cNvPr id="9224" name="Picture 11" descr="fre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227013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13" descr="fre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227013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7" name="Rectangle 16"/>
          <p:cNvSpPr>
            <a:spLocks noChangeArrowheads="1"/>
          </p:cNvSpPr>
          <p:nvPr/>
        </p:nvSpPr>
        <p:spPr bwMode="auto">
          <a:xfrm>
            <a:off x="673091" y="5636198"/>
            <a:ext cx="2808288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>
                <a:solidFill>
                  <a:srgbClr val="000000"/>
                </a:solidFill>
              </a:rPr>
              <a:t>Tyrolské elegie, Král Lávra</a:t>
            </a:r>
          </a:p>
        </p:txBody>
      </p:sp>
      <p:sp>
        <p:nvSpPr>
          <p:cNvPr id="9228" name="Rectangle 17"/>
          <p:cNvSpPr>
            <a:spLocks noChangeArrowheads="1"/>
          </p:cNvSpPr>
          <p:nvPr/>
        </p:nvSpPr>
        <p:spPr bwMode="auto">
          <a:xfrm>
            <a:off x="4932040" y="2204864"/>
            <a:ext cx="3671888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>
                <a:solidFill>
                  <a:srgbClr val="000000"/>
                </a:solidFill>
              </a:rPr>
              <a:t>Prezident ČR, sametová revoluce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2733231"/>
            <a:ext cx="280035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84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10" y="1772444"/>
            <a:ext cx="4333831" cy="3123110"/>
          </a:xfrm>
          <a:prstGeom prst="rect">
            <a:avLst/>
          </a:prstGeo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2780383" y="1628775"/>
            <a:ext cx="2819400" cy="3886200"/>
          </a:xfrm>
          <a:prstGeom prst="rect">
            <a:avLst/>
          </a:prstGeom>
        </p:spPr>
      </p:pic>
      <p:pic>
        <p:nvPicPr>
          <p:cNvPr id="10" name="Zástupný symbol pro obsah 9"/>
          <p:cNvPicPr>
            <a:picLocks noGrp="1" noChangeAspect="1"/>
          </p:cNvPicPr>
          <p:nvPr>
            <p:ph sz="quarter" idx="4294967295"/>
          </p:nvPr>
        </p:nvPicPr>
        <p:blipFill>
          <a:blip r:embed="rId4"/>
          <a:stretch>
            <a:fillRect/>
          </a:stretch>
        </p:blipFill>
        <p:spPr>
          <a:xfrm>
            <a:off x="6943725" y="2921000"/>
            <a:ext cx="2200275" cy="2201863"/>
          </a:xfrm>
          <a:prstGeom prst="rect">
            <a:avLst/>
          </a:prstGeom>
        </p:spPr>
      </p:pic>
      <p:sp>
        <p:nvSpPr>
          <p:cNvPr id="10248" name="Rectangle 21"/>
          <p:cNvSpPr>
            <a:spLocks noChangeArrowheads="1"/>
          </p:cNvSpPr>
          <p:nvPr/>
        </p:nvSpPr>
        <p:spPr bwMode="auto">
          <a:xfrm>
            <a:off x="468313" y="1485106"/>
            <a:ext cx="215900" cy="2873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 smtClean="0">
                <a:solidFill>
                  <a:srgbClr val="000000"/>
                </a:solidFill>
              </a:rPr>
              <a:t>3.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  <p:sp>
        <p:nvSpPr>
          <p:cNvPr id="10249" name="Rectangle 22"/>
          <p:cNvSpPr>
            <a:spLocks noChangeArrowheads="1"/>
          </p:cNvSpPr>
          <p:nvPr/>
        </p:nvSpPr>
        <p:spPr bwMode="auto">
          <a:xfrm>
            <a:off x="5004048" y="5259164"/>
            <a:ext cx="504056" cy="546324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 smtClean="0">
                <a:solidFill>
                  <a:srgbClr val="000000"/>
                </a:solidFill>
              </a:rPr>
              <a:t>4.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  <p:sp>
        <p:nvSpPr>
          <p:cNvPr id="10251" name="Rectangle 24"/>
          <p:cNvSpPr>
            <a:spLocks noChangeArrowheads="1"/>
          </p:cNvSpPr>
          <p:nvPr/>
        </p:nvSpPr>
        <p:spPr bwMode="auto">
          <a:xfrm>
            <a:off x="6935833" y="2669282"/>
            <a:ext cx="433387" cy="50343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 smtClean="0">
                <a:solidFill>
                  <a:srgbClr val="000000"/>
                </a:solidFill>
              </a:rPr>
              <a:t>5.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  <p:sp>
        <p:nvSpPr>
          <p:cNvPr id="10252" name="Rectangle 25"/>
          <p:cNvSpPr>
            <a:spLocks noChangeArrowheads="1"/>
          </p:cNvSpPr>
          <p:nvPr/>
        </p:nvSpPr>
        <p:spPr bwMode="auto">
          <a:xfrm>
            <a:off x="661567" y="1158115"/>
            <a:ext cx="3528516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>
                <a:solidFill>
                  <a:srgbClr val="000000"/>
                </a:solidFill>
              </a:rPr>
              <a:t>W+V, </a:t>
            </a:r>
            <a:r>
              <a:rPr lang="cs-CZ" altLang="cs-CZ" sz="1800" dirty="0" err="1" smtClean="0">
                <a:solidFill>
                  <a:srgbClr val="000000"/>
                </a:solidFill>
              </a:rPr>
              <a:t>Fimfárum</a:t>
            </a:r>
            <a:r>
              <a:rPr lang="cs-CZ" altLang="cs-CZ" sz="1800" dirty="0" smtClean="0">
                <a:solidFill>
                  <a:srgbClr val="000000"/>
                </a:solidFill>
              </a:rPr>
              <a:t>, Císařův pekař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  <p:sp>
        <p:nvSpPr>
          <p:cNvPr id="10253" name="Rectangle 26"/>
          <p:cNvSpPr>
            <a:spLocks noChangeArrowheads="1"/>
          </p:cNvSpPr>
          <p:nvPr/>
        </p:nvSpPr>
        <p:spPr bwMode="auto">
          <a:xfrm>
            <a:off x="6304666" y="5259164"/>
            <a:ext cx="2168525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 smtClean="0">
                <a:solidFill>
                  <a:srgbClr val="000000"/>
                </a:solidFill>
              </a:rPr>
              <a:t>Semafor, Molavcová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  <p:sp>
        <p:nvSpPr>
          <p:cNvPr id="10254" name="Rectangle 27"/>
          <p:cNvSpPr>
            <a:spLocks noChangeArrowheads="1"/>
          </p:cNvSpPr>
          <p:nvPr/>
        </p:nvSpPr>
        <p:spPr bwMode="auto">
          <a:xfrm>
            <a:off x="2780383" y="5316426"/>
            <a:ext cx="1727200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>
                <a:solidFill>
                  <a:srgbClr val="000000"/>
                </a:solidFill>
              </a:rPr>
              <a:t>Oštěpařka</a:t>
            </a:r>
          </a:p>
        </p:txBody>
      </p:sp>
    </p:spTree>
    <p:extLst>
      <p:ext uri="{BB962C8B-B14F-4D97-AF65-F5344CB8AC3E}">
        <p14:creationId xmlns:p14="http://schemas.microsoft.com/office/powerpoint/2010/main" val="2683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2656"/>
            <a:ext cx="2038350" cy="569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15965"/>
            <a:ext cx="3505937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Kdo je autorem?</a:t>
            </a:r>
          </a:p>
        </p:txBody>
      </p:sp>
      <p:sp>
        <p:nvSpPr>
          <p:cNvPr id="11270" name="Rectangle 16"/>
          <p:cNvSpPr>
            <a:spLocks noChangeArrowheads="1"/>
          </p:cNvSpPr>
          <p:nvPr/>
        </p:nvSpPr>
        <p:spPr bwMode="auto">
          <a:xfrm>
            <a:off x="600782" y="1826411"/>
            <a:ext cx="360363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 smtClean="0">
                <a:solidFill>
                  <a:srgbClr val="000000"/>
                </a:solidFill>
              </a:rPr>
              <a:t>6.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  <p:sp>
        <p:nvSpPr>
          <p:cNvPr id="11271" name="Rectangle 17"/>
          <p:cNvSpPr>
            <a:spLocks noChangeArrowheads="1"/>
          </p:cNvSpPr>
          <p:nvPr/>
        </p:nvSpPr>
        <p:spPr bwMode="auto">
          <a:xfrm>
            <a:off x="7524750" y="2060575"/>
            <a:ext cx="215900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 smtClean="0">
                <a:solidFill>
                  <a:srgbClr val="000000"/>
                </a:solidFill>
              </a:rPr>
              <a:t>7.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  <p:sp>
        <p:nvSpPr>
          <p:cNvPr id="11272" name="Rectangle 18"/>
          <p:cNvSpPr>
            <a:spLocks noChangeArrowheads="1"/>
          </p:cNvSpPr>
          <p:nvPr/>
        </p:nvSpPr>
        <p:spPr bwMode="auto">
          <a:xfrm>
            <a:off x="971550" y="5013325"/>
            <a:ext cx="2520950" cy="5032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>
                <a:solidFill>
                  <a:srgbClr val="000000"/>
                </a:solidFill>
              </a:rPr>
              <a:t>Hrusice, kocour Mikeš</a:t>
            </a:r>
          </a:p>
        </p:txBody>
      </p:sp>
      <p:sp>
        <p:nvSpPr>
          <p:cNvPr id="11273" name="Rectangle 19"/>
          <p:cNvSpPr>
            <a:spLocks noChangeArrowheads="1"/>
          </p:cNvSpPr>
          <p:nvPr/>
        </p:nvSpPr>
        <p:spPr bwMode="auto">
          <a:xfrm>
            <a:off x="3794224" y="5264944"/>
            <a:ext cx="5328542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1800" dirty="0">
                <a:solidFill>
                  <a:srgbClr val="000000"/>
                </a:solidFill>
              </a:rPr>
              <a:t>Slovanská epopej, </a:t>
            </a:r>
            <a:r>
              <a:rPr lang="cs-CZ" altLang="cs-CZ" sz="1800" dirty="0" smtClean="0">
                <a:solidFill>
                  <a:srgbClr val="000000"/>
                </a:solidFill>
              </a:rPr>
              <a:t>secese, Lendl – výstava v Praze</a:t>
            </a:r>
            <a:endParaRPr lang="cs-CZ" altLang="cs-CZ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5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11. </a:t>
            </a:r>
            <a:r>
              <a:rPr lang="cs-CZ" altLang="cs-CZ" dirty="0"/>
              <a:t>Pojmy – vyber si 10: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dirty="0"/>
              <a:t>Stát, národ, tradice, znaky státu, státní symboly, teokracie, monarchie, republika, minorita, majorita, vlastenectví, kosmopolitismus, referendum, plebiscit, konsenzus, prvotní </a:t>
            </a:r>
            <a:r>
              <a:rPr lang="cs-CZ" altLang="cs-CZ" dirty="0" err="1"/>
              <a:t>zp</a:t>
            </a:r>
            <a:r>
              <a:rPr lang="cs-CZ" altLang="cs-CZ" dirty="0"/>
              <a:t>. vzniku státu, federace, unitární </a:t>
            </a:r>
            <a:r>
              <a:rPr lang="cs-CZ" altLang="cs-CZ" dirty="0" smtClean="0"/>
              <a:t>stát, konsenzus, politický pluralismus, xenofobie, ombudsman.</a:t>
            </a:r>
            <a:endParaRPr lang="cs-CZ" altLang="cs-CZ" dirty="0"/>
          </a:p>
          <a:p>
            <a:pPr marL="0" indent="0">
              <a:buNone/>
            </a:pPr>
            <a:endParaRPr lang="cs-CZ" alt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390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Co je teokracie, federace, decentralizovaný stát?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3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13. Vysvětli co je multikulturní soužití, xenofobie: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14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14. Kosmopolitismus: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A) řízení státu</a:t>
            </a:r>
          </a:p>
          <a:p>
            <a:r>
              <a:rPr lang="cs-CZ" dirty="0" smtClean="0"/>
              <a:t>B) forma vlády</a:t>
            </a:r>
          </a:p>
          <a:p>
            <a:r>
              <a:rPr lang="cs-CZ" dirty="0" smtClean="0"/>
              <a:t>C) volby</a:t>
            </a:r>
          </a:p>
          <a:p>
            <a:r>
              <a:rPr lang="cs-CZ" dirty="0" smtClean="0"/>
              <a:t>D</a:t>
            </a:r>
            <a:r>
              <a:rPr lang="cs-CZ" smtClean="0"/>
              <a:t>) světoobčanství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8206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u="sng" dirty="0" smtClean="0"/>
              <a:t>Osobnosti:</a:t>
            </a:r>
          </a:p>
          <a:p>
            <a:r>
              <a:rPr lang="cs-CZ" sz="1600" dirty="0" smtClean="0"/>
              <a:t>1. K. H. Borovský</a:t>
            </a:r>
          </a:p>
          <a:p>
            <a:r>
              <a:rPr lang="cs-CZ" sz="1600" dirty="0" smtClean="0"/>
              <a:t>2. V. Havel</a:t>
            </a:r>
          </a:p>
          <a:p>
            <a:r>
              <a:rPr lang="cs-CZ" sz="1600" dirty="0" smtClean="0"/>
              <a:t>3. J. Werich</a:t>
            </a:r>
          </a:p>
          <a:p>
            <a:r>
              <a:rPr lang="cs-CZ" sz="1600" dirty="0" smtClean="0"/>
              <a:t>4. B. Špotáková</a:t>
            </a:r>
          </a:p>
          <a:p>
            <a:r>
              <a:rPr lang="cs-CZ" sz="1600" dirty="0" smtClean="0"/>
              <a:t>5. J. Suchý</a:t>
            </a:r>
          </a:p>
          <a:p>
            <a:r>
              <a:rPr lang="cs-CZ" sz="1600" dirty="0" smtClean="0"/>
              <a:t>6. J. Lada</a:t>
            </a:r>
          </a:p>
          <a:p>
            <a:r>
              <a:rPr lang="cs-CZ" sz="1600" dirty="0" smtClean="0"/>
              <a:t>7. A. Mucha</a:t>
            </a:r>
          </a:p>
          <a:p>
            <a:endParaRPr lang="cs-CZ" sz="1600" dirty="0"/>
          </a:p>
          <a:p>
            <a:r>
              <a:rPr lang="cs-CZ" sz="1600" dirty="0" smtClean="0"/>
              <a:t>Otázka č. 2 – A,B,C</a:t>
            </a:r>
          </a:p>
          <a:p>
            <a:pPr marL="1005840" lvl="3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3 – Ano, vstup do EU</a:t>
            </a:r>
          </a:p>
          <a:p>
            <a:pPr marL="1005840" lvl="3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5 – B</a:t>
            </a:r>
          </a:p>
          <a:p>
            <a:pPr marL="1005840" lvl="3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14 - D</a:t>
            </a:r>
          </a:p>
          <a:p>
            <a:pPr marL="1554480" lvl="5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02314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altLang="cs-CZ" sz="1600" dirty="0" smtClean="0">
                <a:hlinkClick r:id="rId2"/>
              </a:rPr>
              <a:t>http</a:t>
            </a:r>
            <a:r>
              <a:rPr lang="cs-CZ" altLang="cs-CZ" sz="1600" dirty="0">
                <a:hlinkClick r:id="rId2"/>
              </a:rPr>
              <a:t>://</a:t>
            </a:r>
            <a:r>
              <a:rPr lang="cs-CZ" altLang="cs-CZ" sz="1600" dirty="0" smtClean="0">
                <a:hlinkClick r:id="rId2"/>
              </a:rPr>
              <a:t>commons.wikimedia.org/wiki/File:Svejk_hospoda.jpg</a:t>
            </a:r>
            <a:endParaRPr lang="cs-CZ" altLang="cs-CZ" sz="1600" dirty="0" smtClean="0"/>
          </a:p>
          <a:p>
            <a:pPr>
              <a:defRPr/>
            </a:pPr>
            <a:r>
              <a:rPr lang="cs-CZ" altLang="cs-CZ" sz="1600" dirty="0">
                <a:hlinkClick r:id="rId3"/>
              </a:rPr>
              <a:t>http://</a:t>
            </a:r>
            <a:r>
              <a:rPr lang="cs-CZ" altLang="cs-CZ" sz="1600" dirty="0" smtClean="0">
                <a:hlinkClick r:id="rId3"/>
              </a:rPr>
              <a:t>commons.wikimedia.org/wiki/File:Mucha-Maud_Adams_as_Joan_of_Arc-1909.jpg</a:t>
            </a:r>
            <a:endParaRPr lang="cs-CZ" altLang="cs-CZ" sz="1600" dirty="0" smtClean="0"/>
          </a:p>
          <a:p>
            <a:pPr>
              <a:defRPr/>
            </a:pPr>
            <a:r>
              <a:rPr lang="cs-CZ" sz="1600" u="sng" dirty="0" smtClean="0">
                <a:hlinkClick r:id="rId4"/>
              </a:rPr>
              <a:t>www.office.microsoft.com</a:t>
            </a:r>
            <a:endParaRPr lang="cs-CZ" sz="1600" u="sng" dirty="0" smtClean="0"/>
          </a:p>
          <a:p>
            <a:pPr>
              <a:defRPr/>
            </a:pPr>
            <a:r>
              <a:rPr lang="cs-CZ" sz="1600" u="sng" dirty="0">
                <a:hlinkClick r:id="rId5"/>
              </a:rPr>
              <a:t>http://cs.wikipedia.org/wiki/Karel_Havl%C3%AD%C4%8Dek_Borovsk%C3%BD#mediaviewer/File:Jan_Vil%C3%ADmek_-_</a:t>
            </a:r>
            <a:r>
              <a:rPr lang="cs-CZ" sz="1600" u="sng" dirty="0" smtClean="0">
                <a:hlinkClick r:id="rId5"/>
              </a:rPr>
              <a:t>Karel_Havl%C3%AD%C4%8Dek_Borovsk%C3%BD.jpg</a:t>
            </a:r>
            <a:endParaRPr lang="cs-CZ" sz="1600" u="sng" dirty="0" smtClean="0"/>
          </a:p>
          <a:p>
            <a:pPr>
              <a:defRPr/>
            </a:pPr>
            <a:r>
              <a:rPr lang="cs-CZ" sz="1600" u="sng" dirty="0">
                <a:hlinkClick r:id="rId6"/>
              </a:rPr>
              <a:t>http://cs.wikipedia.org/wiki/Hlavn%C3%AD_strana#mediaviewer/File:Barbora_%</a:t>
            </a:r>
            <a:r>
              <a:rPr lang="cs-CZ" sz="1600" u="sng" dirty="0" smtClean="0">
                <a:hlinkClick r:id="rId6"/>
              </a:rPr>
              <a:t>C5%A0pot%C3%A1kov%C3%A1.jpg</a:t>
            </a:r>
            <a:endParaRPr lang="cs-CZ" sz="1600" u="sng" dirty="0" smtClean="0"/>
          </a:p>
          <a:p>
            <a:pPr>
              <a:defRPr/>
            </a:pPr>
            <a:r>
              <a:rPr lang="cs-CZ" sz="1600" u="sng" dirty="0">
                <a:hlinkClick r:id="rId7"/>
              </a:rPr>
              <a:t>http://</a:t>
            </a:r>
            <a:r>
              <a:rPr lang="cs-CZ" sz="1600" u="sng" dirty="0" smtClean="0">
                <a:hlinkClick r:id="rId7"/>
              </a:rPr>
              <a:t>cs.wikipedia.org/wiki/Ji%C5%99%C3%AD_Such%C3%BD#mediaviewer/File:Jiri_Suchy_KVIFF.jpg</a:t>
            </a:r>
            <a:endParaRPr lang="cs-CZ" sz="1600" u="sng" dirty="0" smtClean="0"/>
          </a:p>
          <a:p>
            <a:pPr>
              <a:defRPr/>
            </a:pPr>
            <a:r>
              <a:rPr lang="cs-CZ" sz="1600" u="sng" dirty="0">
                <a:hlinkClick r:id="rId8"/>
              </a:rPr>
              <a:t>http://</a:t>
            </a:r>
            <a:r>
              <a:rPr lang="cs-CZ" sz="1600" u="sng" dirty="0" smtClean="0">
                <a:hlinkClick r:id="rId8"/>
              </a:rPr>
              <a:t>upload.wikimedia.org/wikipedia/commons/1/11/V%C3%A1clav_Havel_cut_out.jpg</a:t>
            </a:r>
            <a:endParaRPr lang="cs-CZ" sz="1600" u="sng" dirty="0" smtClean="0"/>
          </a:p>
          <a:p>
            <a:pPr>
              <a:defRPr/>
            </a:pPr>
            <a:r>
              <a:rPr lang="cs-CZ" sz="1600" u="sng" dirty="0">
                <a:hlinkClick r:id="rId9"/>
              </a:rPr>
              <a:t>http://</a:t>
            </a:r>
            <a:r>
              <a:rPr lang="cs-CZ" sz="1600" u="sng" dirty="0" smtClean="0">
                <a:hlinkClick r:id="rId9"/>
              </a:rPr>
              <a:t>cs.wikipedia.org/wiki/Jan_Werich#mediaviewer/File:SWerichem1.jpg</a:t>
            </a:r>
            <a:endParaRPr lang="cs-CZ" sz="1600" u="sng" dirty="0" smtClean="0"/>
          </a:p>
          <a:p>
            <a:pPr>
              <a:defRPr/>
            </a:pPr>
            <a:endParaRPr lang="cs-CZ" sz="1600" u="sng" dirty="0" smtClean="0"/>
          </a:p>
          <a:p>
            <a:pPr>
              <a:defRPr/>
            </a:pPr>
            <a:endParaRPr lang="cs-CZ" sz="1600" u="sng" dirty="0" smtClean="0"/>
          </a:p>
          <a:p>
            <a:pPr>
              <a:defRPr/>
            </a:pPr>
            <a:endParaRPr lang="cs-CZ" sz="1600" u="sng" dirty="0" smtClean="0"/>
          </a:p>
          <a:p>
            <a:pPr>
              <a:defRPr/>
            </a:pPr>
            <a:endParaRPr lang="cs-CZ" sz="1600" u="sng" dirty="0" smtClean="0"/>
          </a:p>
          <a:p>
            <a:pPr>
              <a:defRPr/>
            </a:pPr>
            <a:endParaRPr lang="cs-CZ" sz="1600" u="sng" dirty="0" smtClean="0"/>
          </a:p>
          <a:p>
            <a:pPr>
              <a:defRPr/>
            </a:pPr>
            <a:endParaRPr lang="cs-CZ" sz="1600" dirty="0"/>
          </a:p>
          <a:p>
            <a:pPr>
              <a:defRPr/>
            </a:pPr>
            <a:endParaRPr lang="cs-CZ" altLang="cs-CZ" sz="1600" dirty="0" smtClean="0"/>
          </a:p>
          <a:p>
            <a:pPr>
              <a:defRPr/>
            </a:pPr>
            <a:endParaRPr lang="cs-CZ" altLang="cs-CZ" sz="1600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1811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474</TotalTime>
  <Words>452</Words>
  <Application>Microsoft Office PowerPoint</Application>
  <PresentationFormat>Předvádění na obrazovce (4:3)</PresentationFormat>
  <Paragraphs>126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Century Schoolbook</vt:lpstr>
      <vt:lpstr>Wingdings</vt:lpstr>
      <vt:lpstr>Wingdings 2</vt:lpstr>
      <vt:lpstr>Arkýř</vt:lpstr>
      <vt:lpstr>Prezentace aplikace PowerPoint</vt:lpstr>
      <vt:lpstr>Opakování   DUM 47</vt:lpstr>
      <vt:lpstr>1. Demokracie je vláda většiny, lidu.</vt:lpstr>
      <vt:lpstr>2.Konsenzus =? Vyber správné odpovědi:</vt:lpstr>
      <vt:lpstr>3. Referendum</vt:lpstr>
      <vt:lpstr>4. Občan</vt:lpstr>
      <vt:lpstr>5. Státní symboly: vyber správný velký státní znak:</vt:lpstr>
      <vt:lpstr>6. Urči státní svátky: </vt:lpstr>
      <vt:lpstr>7. Rozliš:  2 body</vt:lpstr>
      <vt:lpstr>8.   </vt:lpstr>
      <vt:lpstr>9. Uveď příklady lidských práv. V jakém dokumentu najdeme lidská práva?</vt:lpstr>
      <vt:lpstr>10. Poznáš je?  </vt:lpstr>
      <vt:lpstr>Prezentace aplikace PowerPoint</vt:lpstr>
      <vt:lpstr>Kdo je autorem?</vt:lpstr>
      <vt:lpstr>11. Pojmy – vyber si 10:</vt:lpstr>
      <vt:lpstr>12. Co je teokracie, federace, decentralizovaný stát?</vt:lpstr>
      <vt:lpstr>13. Vysvětli co je multikulturní soužití, xenofobie:</vt:lpstr>
      <vt:lpstr>14. Kosmopolitismus:</vt:lpstr>
      <vt:lpstr>Správné odpovědi:</vt:lpstr>
      <vt:lpstr>Zdroje:</vt:lpstr>
    </vt:vector>
  </TitlesOfParts>
  <Company>SUPŠ Jihlava - Helenín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Zbožínková</dc:creator>
  <cp:lastModifiedBy>Blanka Zbožínková</cp:lastModifiedBy>
  <cp:revision>17</cp:revision>
  <dcterms:created xsi:type="dcterms:W3CDTF">2013-12-13T11:15:21Z</dcterms:created>
  <dcterms:modified xsi:type="dcterms:W3CDTF">2014-10-31T11:57:19Z</dcterms:modified>
</cp:coreProperties>
</file>