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57" r:id="rId4"/>
    <p:sldId id="264" r:id="rId5"/>
    <p:sldId id="258" r:id="rId6"/>
    <p:sldId id="260" r:id="rId7"/>
    <p:sldId id="259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BDF25147-BA0F-4C18-AEBF-354B6E42760C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4C77ADA-0B6F-495F-9032-C078D2CF1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46642-8C4A-4F68-8E94-3FB43EB0E207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8AE1F-F400-4F42-8895-7751A2D82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C923C-CE97-462A-849C-EBE0381C4C9C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1A30B-2D97-42DF-8FED-349A42F99E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F8F09-8078-43A4-8E69-E7C3A2735D1E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571DA-BAEC-4510-8B73-C5515D455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C7DB9-2623-4DE0-B159-648D634BBAFF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64455-7F9E-4A69-9B98-8BF2613E4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02925-8D0B-4A77-A028-C001D3FE5C94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68C29-371B-4B38-8581-71E0ADB2F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250C5-A69F-4959-B28A-645D3B7BADFC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EC2847-55F0-4BC0-98D1-317C83F4D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358DF-31B9-4B50-9C97-51FB7E1B37BA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E08D0-7B35-40D6-8FDA-801FD91F66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BB7B8-49B4-4EBB-A169-CC6AD3872362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FBB1B-EF01-4AC2-B010-9E0F5FEFD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467D6-7411-4E55-AB19-26881991FCB7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D2417-1CB0-4C2D-93C8-94B829017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7F906-2714-421F-88D1-4300D2215022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6D6FD-C45C-4A34-B2C7-78CBBA79C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FAB7F7-F9A0-4ED4-9508-B2C3471D0E92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ACF9EC-22E5-4184-B029-B3A84CE1E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4" r:id="rId3"/>
    <p:sldLayoutId id="2147483693" r:id="rId4"/>
    <p:sldLayoutId id="2147483692" r:id="rId5"/>
    <p:sldLayoutId id="2147483691" r:id="rId6"/>
    <p:sldLayoutId id="2147483690" r:id="rId7"/>
    <p:sldLayoutId id="2147483697" r:id="rId8"/>
    <p:sldLayoutId id="2147483698" r:id="rId9"/>
    <p:sldLayoutId id="2147483689" r:id="rId10"/>
    <p:sldLayoutId id="214748368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379413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Obdélník 2"/>
          <p:cNvSpPr>
            <a:spLocks noChangeArrowheads="1"/>
          </p:cNvSpPr>
          <p:nvPr/>
        </p:nvSpPr>
        <p:spPr bwMode="auto">
          <a:xfrm>
            <a:off x="1692275" y="1636713"/>
            <a:ext cx="4572000" cy="437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  <a:cs typeface="Times New Roman" pitchFamily="18" charset="0"/>
              </a:rPr>
              <a:t>Datum:13.5.2013</a:t>
            </a:r>
            <a:endParaRPr lang="cs-CZ" altLang="cs-CZ" sz="1100">
              <a:solidFill>
                <a:srgbClr val="0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  <a:cs typeface="Times New Roman" pitchFamily="18" charset="0"/>
              </a:rPr>
              <a:t>Projekt:</a:t>
            </a:r>
            <a:r>
              <a:rPr lang="cs-CZ" altLang="cs-CZ" sz="11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100">
                <a:solidFill>
                  <a:srgbClr val="000000"/>
                </a:solidFill>
                <a:cs typeface="Times New Roman" pitchFamily="18" charset="0"/>
              </a:rPr>
              <a:t>Kvalitní výuka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  <a:cs typeface="Times New Roman" pitchFamily="18" charset="0"/>
              </a:rPr>
              <a:t>Registrační číslo:</a:t>
            </a:r>
            <a:r>
              <a:rPr lang="cs-CZ" altLang="cs-CZ" sz="11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100">
                <a:solidFill>
                  <a:srgbClr val="000000"/>
                </a:solidFill>
              </a:rPr>
              <a:t>CZ.1.07/1.5.00/34.0731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  <a:cs typeface="Times New Roman" pitchFamily="18" charset="0"/>
              </a:rPr>
              <a:t>Číslo DUM:</a:t>
            </a:r>
            <a:r>
              <a:rPr lang="cs-CZ" altLang="cs-CZ" sz="11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100">
                <a:solidFill>
                  <a:srgbClr val="000000"/>
                </a:solidFill>
                <a:cs typeface="Times New Roman" pitchFamily="18" charset="0"/>
              </a:rPr>
              <a:t>VY_32_INOVACE_072</a:t>
            </a:r>
            <a:r>
              <a:rPr lang="cs-CZ" altLang="cs-CZ" sz="1100" b="1">
                <a:solidFill>
                  <a:srgbClr val="000000"/>
                </a:solidFill>
                <a:cs typeface="Times New Roman" pitchFamily="18" charset="0"/>
              </a:rPr>
              <a:t>	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Jméno autora:</a:t>
            </a:r>
            <a:r>
              <a:rPr lang="cs-CZ" altLang="cs-CZ" sz="1100" b="1">
                <a:solidFill>
                  <a:srgbClr val="000000"/>
                </a:solidFill>
              </a:rPr>
              <a:t> Blanka Zbožínková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Název práce:</a:t>
            </a:r>
            <a:r>
              <a:rPr lang="cs-CZ" altLang="cs-CZ" sz="1100" b="1">
                <a:solidFill>
                  <a:srgbClr val="000000"/>
                </a:solidFill>
              </a:rPr>
              <a:t> </a:t>
            </a:r>
            <a:r>
              <a:rPr lang="cs-CZ" altLang="cs-CZ" sz="1100">
                <a:solidFill>
                  <a:srgbClr val="000000"/>
                </a:solidFill>
              </a:rPr>
              <a:t>Kultura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Předmět</a:t>
            </a:r>
            <a:r>
              <a:rPr lang="cs-CZ" altLang="cs-CZ" sz="1100" i="1">
                <a:solidFill>
                  <a:srgbClr val="000000"/>
                </a:solidFill>
              </a:rPr>
              <a:t>:</a:t>
            </a:r>
            <a:r>
              <a:rPr lang="cs-CZ" altLang="cs-CZ" sz="1100">
                <a:solidFill>
                  <a:srgbClr val="000000"/>
                </a:solidFill>
              </a:rPr>
              <a:t> Občanská nauka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Ročník:</a:t>
            </a:r>
            <a:r>
              <a:rPr lang="cs-CZ" altLang="cs-CZ" sz="1100" b="1">
                <a:solidFill>
                  <a:srgbClr val="000000"/>
                </a:solidFill>
              </a:rPr>
              <a:t> </a:t>
            </a:r>
            <a:r>
              <a:rPr lang="cs-CZ" altLang="cs-CZ" sz="1100">
                <a:solidFill>
                  <a:srgbClr val="000000"/>
                </a:solidFill>
              </a:rPr>
              <a:t>3.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Časová dotace</a:t>
            </a:r>
            <a:r>
              <a:rPr lang="cs-CZ" altLang="cs-CZ" sz="1100" i="1">
                <a:solidFill>
                  <a:srgbClr val="000000"/>
                </a:solidFill>
              </a:rPr>
              <a:t>:</a:t>
            </a:r>
            <a:r>
              <a:rPr lang="cs-CZ" altLang="cs-CZ" sz="1100">
                <a:solidFill>
                  <a:srgbClr val="000000"/>
                </a:solidFill>
              </a:rPr>
              <a:t> 15 minut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>
                <a:solidFill>
                  <a:srgbClr val="000000"/>
                </a:solidFill>
              </a:rPr>
              <a:t> 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Vzdělávací cíl</a:t>
            </a:r>
            <a:r>
              <a:rPr lang="cs-CZ" altLang="cs-CZ" sz="1100" i="1">
                <a:solidFill>
                  <a:srgbClr val="000000"/>
                </a:solidFill>
              </a:rPr>
              <a:t>:</a:t>
            </a:r>
            <a:r>
              <a:rPr lang="cs-CZ" altLang="cs-CZ" sz="1100">
                <a:solidFill>
                  <a:srgbClr val="000000"/>
                </a:solidFill>
              </a:rPr>
              <a:t> Znalost pojmů, osvojení nových informací 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Pomůcky</a:t>
            </a:r>
            <a:r>
              <a:rPr lang="cs-CZ" altLang="cs-CZ" sz="1100" i="1">
                <a:solidFill>
                  <a:srgbClr val="000000"/>
                </a:solidFill>
              </a:rPr>
              <a:t>:</a:t>
            </a:r>
            <a:r>
              <a:rPr lang="cs-CZ" altLang="cs-CZ" sz="1100">
                <a:solidFill>
                  <a:srgbClr val="000000"/>
                </a:solidFill>
              </a:rPr>
              <a:t> Učebnice, psací potřeby, sešit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</a:rPr>
              <a:t>Poznámka:</a:t>
            </a:r>
            <a:r>
              <a:rPr lang="cs-CZ" altLang="cs-CZ" sz="1100">
                <a:solidFill>
                  <a:srgbClr val="000000"/>
                </a:solidFill>
              </a:rPr>
              <a:t> DUM je součástí tematického celku „Kultura“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cs-CZ" altLang="cs-CZ" sz="1100" b="1" i="1">
                <a:solidFill>
                  <a:srgbClr val="000000"/>
                </a:solidFill>
                <a:latin typeface="TimesNewRomanPSMT"/>
              </a:rPr>
              <a:t>Inovace:</a:t>
            </a:r>
            <a:r>
              <a:rPr lang="cs-CZ" altLang="cs-CZ" sz="1100" b="1">
                <a:solidFill>
                  <a:srgbClr val="000000"/>
                </a:solidFill>
                <a:latin typeface="TimesNewRomanPSMT"/>
              </a:rPr>
              <a:t> </a:t>
            </a:r>
            <a:r>
              <a:rPr lang="cs-CZ" altLang="cs-CZ" sz="1100">
                <a:solidFill>
                  <a:srgbClr val="000000"/>
                </a:solidFill>
                <a:latin typeface="TimesNewRomanPSMT"/>
              </a:rPr>
              <a:t>Zapojení audiovizuální techniky do výuky, práce s internetem</a:t>
            </a:r>
            <a:endParaRPr lang="cs-CZ" altLang="cs-CZ" sz="11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/>
          <a:lstStyle/>
          <a:p>
            <a:r>
              <a:rPr lang="cs-CZ" smtClean="0"/>
              <a:t>Kultura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700" dirty="0" smtClean="0"/>
              <a:t>Dříve byla kultura spojená s pěstováním kulturních - zemědělských plodin, </a:t>
            </a:r>
            <a:r>
              <a:rPr lang="cs-CZ" sz="2700" dirty="0"/>
              <a:t>později Cicero hovoří o pěstování ducha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typický znak lidské společnosti, mimo společnost </a:t>
            </a:r>
            <a:r>
              <a:rPr lang="cs-CZ" dirty="0" smtClean="0"/>
              <a:t>neexistuje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je to výsledek působení celé společnosti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podléhá neustálému zdokonalování, rozvíjení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vyjadřuje vztah člověka k okolnímu světu, k přírodě, ke společnosti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smtClean="0"/>
              <a:t>Kulturou se tedy dnes v rámci této disciplíny rozumí vše, co lidé dělají, co o tom říkají</a:t>
            </a:r>
            <a:r>
              <a:rPr lang="cs-CZ" smtClean="0"/>
              <a:t> a co si o tom myslí – čili rozsáhlý soubor  jevů, který zahrnuje oblast vědění, víry, jazyka, morálky, výroby, směny, práva, umění, zvyků, výchovy a jednání</a:t>
            </a:r>
          </a:p>
          <a:p>
            <a:r>
              <a:rPr lang="cs-CZ" smtClean="0"/>
              <a:t>Tedy KULTIVACE!!!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Pojem kultura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všechno</a:t>
            </a:r>
            <a:r>
              <a:rPr lang="cs-CZ" sz="28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, co vytváří lidská civilizace</a:t>
            </a:r>
            <a:r>
              <a:rPr lang="cs-CZ" sz="2800" dirty="0">
                <a:solidFill>
                  <a:srgbClr val="92D050"/>
                </a:solidFill>
              </a:rPr>
              <a:t> </a:t>
            </a:r>
            <a:r>
              <a:rPr lang="cs-CZ" sz="2800" dirty="0"/>
              <a:t>- tedy jednak </a:t>
            </a:r>
            <a:r>
              <a:rPr lang="cs-CZ" sz="2800" b="1" dirty="0">
                <a:solidFill>
                  <a:schemeClr val="tx1"/>
                </a:solidFill>
              </a:rPr>
              <a:t>materiální výsledky (artefakty)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/>
              <a:t>lidských činností, jako jsou např. obydlí, nástroje, oděvy, plodiny, průmysl, dopravní a telekomunikační systémy, jednak </a:t>
            </a:r>
            <a:r>
              <a:rPr lang="cs-CZ" sz="2800" b="1" dirty="0">
                <a:solidFill>
                  <a:schemeClr val="tx1"/>
                </a:solidFill>
              </a:rPr>
              <a:t>duchovní výtvory </a:t>
            </a:r>
            <a:r>
              <a:rPr lang="cs-CZ" sz="2800" dirty="0"/>
              <a:t>lidí, jako je umění, náboženství, morálka, zvyky, vzdělávací systémy, politika, právo aj. 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Dělení kultury: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indent="-274320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s-CZ" sz="2800" u="sng" dirty="0">
                <a:solidFill>
                  <a:schemeClr val="folHlink"/>
                </a:solidFill>
              </a:rPr>
              <a:t>Hmotná</a:t>
            </a:r>
            <a:r>
              <a:rPr lang="cs-CZ" sz="2800" dirty="0"/>
              <a:t> = materiální lidské výtvory </a:t>
            </a:r>
          </a:p>
          <a:p>
            <a:pPr indent="-274320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s-CZ" sz="2800" u="sng" dirty="0">
                <a:solidFill>
                  <a:schemeClr val="folHlink"/>
                </a:solidFill>
              </a:rPr>
              <a:t>Nehmotná</a:t>
            </a:r>
            <a:r>
              <a:rPr lang="cs-CZ" sz="2800" u="sng" dirty="0"/>
              <a:t> </a:t>
            </a:r>
            <a:r>
              <a:rPr lang="cs-CZ" sz="2800" dirty="0"/>
              <a:t>= duchovní: </a:t>
            </a:r>
          </a:p>
          <a:p>
            <a:pPr marL="640080" lvl="1" indent="-274320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s-CZ" sz="2600" dirty="0"/>
              <a:t>normy, hodnoty, pravidla, omezení, tabu, zákony</a:t>
            </a:r>
          </a:p>
          <a:p>
            <a:pPr marL="640080" lvl="1" indent="-274320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s-CZ" sz="2600" dirty="0"/>
              <a:t>ideje a symbolické systémy (náboženství, mýty, jazyk, písmo, umění nehmotné povahy: hudba, literatura, tanec …)</a:t>
            </a:r>
          </a:p>
          <a:p>
            <a:pPr marL="640080" lvl="1" indent="-274320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cs-CZ" sz="2600" dirty="0"/>
              <a:t>instituce organizující lidské chování (manželství, rodina, rodové vztahy, církve, soudnictví, organizace …)</a:t>
            </a:r>
          </a:p>
          <a:p>
            <a:pPr indent="-274320" fontAlgn="auto">
              <a:lnSpc>
                <a:spcPct val="80000"/>
              </a:lnSpc>
              <a:spcAft>
                <a:spcPts val="0"/>
              </a:spcAft>
              <a:defRPr/>
            </a:pPr>
            <a:endParaRPr lang="cs-CZ" sz="2800" dirty="0"/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Enkulturace???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ym typeface="Wingdings" pitchFamily="2" charset="2"/>
              </a:rPr>
              <a:t> = proces přijímání kulturních vzorců dané společnosti</a:t>
            </a:r>
          </a:p>
          <a:p>
            <a:r>
              <a:rPr lang="cs-CZ" smtClean="0">
                <a:sym typeface="Wingdings" pitchFamily="2" charset="2"/>
              </a:rPr>
              <a:t>Kulturní vzorec je způsob, norma, tradice (i tabu), jak vykonávat určitou činnost</a:t>
            </a:r>
            <a:endParaRPr lang="cs-CZ" smtClean="0"/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 rozumíš pod pojmem kultura?</a:t>
            </a:r>
          </a:p>
          <a:p>
            <a:r>
              <a:rPr lang="cs-CZ" smtClean="0"/>
              <a:t>Jaké druhy kultury rozeznáváme?</a:t>
            </a:r>
          </a:p>
          <a:p>
            <a:r>
              <a:rPr lang="cs-CZ" smtClean="0"/>
              <a:t>Jmenuj významné hmotné kulturní památky v naší zemi (např. chráněné UNESCEM)</a:t>
            </a:r>
          </a:p>
          <a:p>
            <a:r>
              <a:rPr lang="cs-CZ" smtClean="0"/>
              <a:t>Co je enkulturace?</a:t>
            </a:r>
          </a:p>
          <a:p>
            <a:r>
              <a:rPr lang="cs-CZ" smtClean="0"/>
              <a:t>Uveď příklad duchovní kultury.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http://www.pf.jcu.cz/stru/katedry/pgps/ikvz/podkapitoly/b01obecnatemata/02.pdf </a:t>
            </a:r>
          </a:p>
          <a:p>
            <a:r>
              <a:rPr lang="cs-CZ" sz="2000" smtClean="0"/>
              <a:t>http://www.sociologie.czweb.org/kultura.html</a:t>
            </a:r>
          </a:p>
          <a:p>
            <a:r>
              <a:rPr lang="cs-CZ" sz="1800" i="1" smtClean="0"/>
              <a:t>Emmert, F., Katrňák, T., Krausová, M., Mužíková, O., Sojka, M., Ševela, M., Švandová, B., Tarábková, M., Valach, M., Vonková, E.: Odmaturuj ze společenských věd. 1. vyd., Brno, 2004.ISBN 80-86285-68-5</a:t>
            </a:r>
            <a:r>
              <a:rPr lang="cs-CZ" sz="1800" smtClean="0"/>
              <a:t>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71</TotalTime>
  <Words>302</Words>
  <Application>Microsoft Office PowerPoint</Application>
  <PresentationFormat>On-screen Show (4:3)</PresentationFormat>
  <Paragraphs>51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20" baseType="lpstr">
      <vt:lpstr>Century Gothic</vt:lpstr>
      <vt:lpstr>Arial</vt:lpstr>
      <vt:lpstr>Wingdings 2</vt:lpstr>
      <vt:lpstr>Calibri</vt:lpstr>
      <vt:lpstr>Times New Roman</vt:lpstr>
      <vt:lpstr>TimesNewRomanPSMT</vt:lpstr>
      <vt:lpstr>Wingdings</vt:lpstr>
      <vt:lpstr>Austin</vt:lpstr>
      <vt:lpstr>Austin</vt:lpstr>
      <vt:lpstr>Austin</vt:lpstr>
      <vt:lpstr>Austin</vt:lpstr>
      <vt:lpstr>Snímek 1</vt:lpstr>
      <vt:lpstr>Kultura</vt:lpstr>
      <vt:lpstr>Dříve byla kultura spojená s pěstováním kulturních - zemědělských plodin, později Cicero hovoří o pěstování ducha </vt:lpstr>
      <vt:lpstr>Snímek 4</vt:lpstr>
      <vt:lpstr>Pojem kultura</vt:lpstr>
      <vt:lpstr>Dělení kultury:</vt:lpstr>
      <vt:lpstr>Enkulturace???</vt:lpstr>
      <vt:lpstr>Opakování:</vt:lpstr>
      <vt:lpstr>Zdroje: </vt:lpstr>
    </vt:vector>
  </TitlesOfParts>
  <Company>SUPŠ Jihlava - Helenín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Kultura</dc:title>
  <dc:creator>Blanka Zbožínková</dc:creator>
  <cp:lastModifiedBy>DUM</cp:lastModifiedBy>
  <cp:revision>12</cp:revision>
  <dcterms:created xsi:type="dcterms:W3CDTF">2013-05-14T11:08:40Z</dcterms:created>
  <dcterms:modified xsi:type="dcterms:W3CDTF">2014-11-05T15:31:50Z</dcterms:modified>
</cp:coreProperties>
</file>