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9" r:id="rId4"/>
    <p:sldId id="283" r:id="rId5"/>
    <p:sldId id="308" r:id="rId6"/>
    <p:sldId id="304" r:id="rId7"/>
    <p:sldId id="309" r:id="rId8"/>
    <p:sldId id="310" r:id="rId9"/>
    <p:sldId id="311" r:id="rId10"/>
    <p:sldId id="285" r:id="rId11"/>
    <p:sldId id="28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68" d="100"/>
          <a:sy n="68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442AD5-013C-42E4-B9BF-EF500951E622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55E0D-3745-4CE0-8F61-913A52D913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433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55E0D-3745-4CE0-8F61-913A52D9130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731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55E0D-3745-4CE0-8F61-913A52D9130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731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55E0D-3745-4CE0-8F61-913A52D9130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7316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55E0D-3745-4CE0-8F61-913A52D9130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7316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55E0D-3745-4CE0-8F61-913A52D9130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7316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55E0D-3745-4CE0-8F61-913A52D9130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731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1279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Hospodaření domácnosti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2949" y="836711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161343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VI-2-19-07_Hospodaření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domácnosti – rodinný rozpočet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03. 02.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3689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Hospodaření domácnosti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b="1" dirty="0">
                <a:latin typeface="Arial Black" pitchFamily="34" charset="0"/>
              </a:rPr>
              <a:t>R</a:t>
            </a:r>
            <a:r>
              <a:rPr lang="cs-CZ" b="1" dirty="0" smtClean="0">
                <a:latin typeface="Arial Black" pitchFamily="34" charset="0"/>
              </a:rPr>
              <a:t>odinný rozpočet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R</a:t>
            </a:r>
            <a:r>
              <a:rPr lang="cs-CZ" sz="2800" dirty="0" smtClean="0">
                <a:solidFill>
                  <a:srgbClr val="FF0000"/>
                </a:solidFill>
              </a:rPr>
              <a:t>odinný rozpočet, příjmy, výdaje, přebytek, deficit, vyrovnaný osobní rozpočet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NB1\AppData\Local\Microsoft\Windows\Temporary Internet Files\Content.IE5\JMCJYE1R\MP9004140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70945"/>
            <a:ext cx="2860526" cy="2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A) Finance v přebytku – domácnost spoří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Pokud příjmy domácnosti převyšují výdaje – domácnost správně hospodaří – dosahuje úspor.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Příjmy &gt; výdaje 		</a:t>
            </a:r>
            <a:r>
              <a:rPr lang="cs-CZ" sz="2400" b="1" dirty="0" smtClean="0">
                <a:solidFill>
                  <a:srgbClr val="FF0000"/>
                </a:solidFill>
                <a:sym typeface="Wingdings 2"/>
              </a:rPr>
              <a:t>úspory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Přebytek je vhodné šetřit nebo investovat tak, aby došlo k jejich zhodnocení.</a:t>
            </a:r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B) Finance v deficitu – domácnost se zadlužuje</a:t>
            </a:r>
          </a:p>
          <a:p>
            <a:pPr marL="0" indent="0">
              <a:buNone/>
            </a:pPr>
            <a:r>
              <a:rPr lang="cs-CZ" sz="2400" dirty="0" smtClean="0"/>
              <a:t>Pokud domácnost vydává více peněz, než jaké má příjmy – zadlužuje se.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Příjmy &lt; výdaje		</a:t>
            </a:r>
            <a:r>
              <a:rPr lang="cs-CZ" sz="2400" b="1" dirty="0" smtClean="0">
                <a:solidFill>
                  <a:srgbClr val="FF0000"/>
                </a:solidFill>
                <a:sym typeface="Wingdings 2"/>
              </a:rPr>
              <a:t> zadlužování</a:t>
            </a:r>
          </a:p>
          <a:p>
            <a:pPr marL="0" indent="0">
              <a:buNone/>
            </a:pPr>
            <a:r>
              <a:rPr lang="cs-CZ" sz="2400" dirty="0" smtClean="0">
                <a:sym typeface="Wingdings 2"/>
              </a:rPr>
              <a:t>Je zapotřebí výdaje zmenšit či minimalizovat, a nebo nějakým dosáhnout zvýšení příjmů. Asi si půjčujete peníze od svých kamarádů – musíte je vracet! </a:t>
            </a:r>
          </a:p>
          <a:p>
            <a:pPr marL="0" indent="0">
              <a:buNone/>
            </a:pPr>
            <a:endParaRPr lang="cs-CZ" sz="2400" b="1" dirty="0">
              <a:sym typeface="Wingdings 2"/>
            </a:endParaRPr>
          </a:p>
          <a:p>
            <a:pPr marL="0" indent="0">
              <a:buNone/>
            </a:pPr>
            <a:r>
              <a:rPr lang="cs-CZ" sz="2400" b="1" dirty="0" smtClean="0">
                <a:sym typeface="Wingdings 2"/>
              </a:rPr>
              <a:t>Nezapomeňte!</a:t>
            </a:r>
            <a:endParaRPr lang="cs-CZ" sz="2400" b="1" dirty="0" smtClean="0"/>
          </a:p>
        </p:txBody>
      </p:sp>
      <p:pic>
        <p:nvPicPr>
          <p:cNvPr id="1026" name="Picture 2" descr="C:\Users\NB1\AppData\Local\Microsoft\Windows\Temporary Internet Files\Content.IE5\JMCJYE1R\MP9004486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25144"/>
            <a:ext cx="1371217" cy="206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956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5646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Přebytek osobního rozpočtu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Michal Náročný dostává od rodičů kapesné na měsíc Kč 1000, od babičky dostává jednou týdně Kč 50. Peníze investuje měsíčně na: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Kulturní akce + kino		Kč 200</a:t>
            </a:r>
          </a:p>
          <a:p>
            <a:pPr>
              <a:buFontTx/>
              <a:buChar char="-"/>
            </a:pPr>
            <a:r>
              <a:rPr lang="cs-CZ" sz="2400" dirty="0" smtClean="0"/>
              <a:t>Kredit do mobilního telefonu	Kč 300</a:t>
            </a:r>
          </a:p>
          <a:p>
            <a:pPr>
              <a:buFontTx/>
              <a:buChar char="-"/>
            </a:pPr>
            <a:r>
              <a:rPr lang="cs-CZ" sz="2400" dirty="0" smtClean="0"/>
              <a:t>1x týdně pizza a kofola		Kč 400</a:t>
            </a:r>
          </a:p>
          <a:p>
            <a:pPr>
              <a:buFontTx/>
              <a:buChar char="-"/>
            </a:pPr>
            <a:r>
              <a:rPr lang="cs-CZ" sz="2400" dirty="0" smtClean="0"/>
              <a:t>Rodiče hradí ostatní výdaje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4" name="Picture 2" descr="C:\Users\NB1\AppData\Local\Microsoft\Windows\Temporary Internet Files\Content.IE5\JMCJYE1R\MP9004486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665" y="4221088"/>
            <a:ext cx="1371217" cy="206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888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499176" cy="5646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Přebytek osobního rozpočtu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787208" cy="491182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Kulturní akce + kino		Kč 200</a:t>
            </a:r>
          </a:p>
          <a:p>
            <a:pPr>
              <a:buFontTx/>
              <a:buChar char="-"/>
            </a:pPr>
            <a:r>
              <a:rPr lang="cs-CZ" sz="2400" dirty="0" smtClean="0"/>
              <a:t>Kredit do mobilního telefonu	Kč 300</a:t>
            </a:r>
          </a:p>
          <a:p>
            <a:pPr>
              <a:buFontTx/>
              <a:buChar char="-"/>
            </a:pPr>
            <a:r>
              <a:rPr lang="cs-CZ" sz="2400" dirty="0" smtClean="0"/>
              <a:t>1x týdně pizza a kofola		Kč 400</a:t>
            </a:r>
          </a:p>
          <a:p>
            <a:pPr>
              <a:buFontTx/>
              <a:buChar char="-"/>
            </a:pPr>
            <a:r>
              <a:rPr lang="cs-CZ" sz="2400" dirty="0" smtClean="0"/>
              <a:t>Rodiče hradí ostatní výdaje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Michalovi zbude měsíčně Kč 300, tzn., že </a:t>
            </a:r>
            <a:r>
              <a:rPr lang="cs-CZ" sz="2400" b="1" dirty="0" smtClean="0"/>
              <a:t>vzniká přebytek osobního rozpočtu.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6966340"/>
              </p:ext>
            </p:extLst>
          </p:nvPr>
        </p:nvGraphicFramePr>
        <p:xfrm>
          <a:off x="899592" y="3356992"/>
          <a:ext cx="7488832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72208"/>
                <a:gridCol w="1872208"/>
                <a:gridCol w="1872208"/>
                <a:gridCol w="18722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Příjmy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Výdaje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Kapesné rodiče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Kultura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Kapesné babička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x 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Kredit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Pizza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635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499176" cy="5646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Deficit osobního rozpočtu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787208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Jana Železná dostává od rodičů kapesné na měsíc Kč 1 500. její osobní rozpočet je většinou přebytkový. Peníze investuje měsíčně na:</a:t>
            </a:r>
          </a:p>
          <a:p>
            <a:pPr>
              <a:buFontTx/>
              <a:buChar char="-"/>
            </a:pPr>
            <a:r>
              <a:rPr lang="cs-CZ" sz="2000" dirty="0" smtClean="0"/>
              <a:t>Kulturní akce + kino			Kč 400</a:t>
            </a:r>
          </a:p>
          <a:p>
            <a:pPr>
              <a:buFontTx/>
              <a:buChar char="-"/>
            </a:pPr>
            <a:r>
              <a:rPr lang="cs-CZ" sz="2000" dirty="0" smtClean="0"/>
              <a:t>Kredit do mobilního telefonu		Kč 500</a:t>
            </a:r>
          </a:p>
          <a:p>
            <a:pPr>
              <a:buFontTx/>
              <a:buChar char="-"/>
            </a:pPr>
            <a:r>
              <a:rPr lang="cs-CZ" sz="2000" smtClean="0"/>
              <a:t>1 x </a:t>
            </a:r>
            <a:r>
              <a:rPr lang="cs-CZ" sz="2000" dirty="0" smtClean="0"/>
              <a:t>týdně pizza a kofola			Kč 400</a:t>
            </a:r>
          </a:p>
          <a:p>
            <a:pPr>
              <a:buFontTx/>
              <a:buChar char="-"/>
            </a:pPr>
            <a:r>
              <a:rPr lang="cs-CZ" sz="2000" dirty="0" smtClean="0"/>
              <a:t>Časopisy				Kč 100</a:t>
            </a:r>
          </a:p>
          <a:p>
            <a:pPr>
              <a:buFontTx/>
              <a:buChar char="-"/>
            </a:pPr>
            <a:r>
              <a:rPr lang="cs-CZ" sz="2000" dirty="0" smtClean="0"/>
              <a:t>Rodiče hradí ostatní výdaje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8167627"/>
              </p:ext>
            </p:extLst>
          </p:nvPr>
        </p:nvGraphicFramePr>
        <p:xfrm>
          <a:off x="611560" y="4077072"/>
          <a:ext cx="7920880" cy="22250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16224"/>
                <a:gridCol w="2016224"/>
                <a:gridCol w="2016224"/>
                <a:gridCol w="18722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Příjmy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Výdaje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Kapesné rodiče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Kultura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Kredit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Pizza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Časopisy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baseline="0" dirty="0" smtClean="0"/>
                        <a:t>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baseline="0" dirty="0" smtClean="0"/>
                        <a:t> 400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693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499176" cy="5646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Deficit osobního rozpočtu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787208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Jana by se chtěla zúčastnit v létě zájezdu na módní veletrh. Náklady vychází na Kč 1 200.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Jana bude mít vyšší výdaje než příjmy, tzn., že </a:t>
            </a:r>
            <a:r>
              <a:rPr lang="cs-CZ" sz="2000" b="1" dirty="0" smtClean="0"/>
              <a:t>vznikne deficit osobního rozpočtu.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3534146"/>
              </p:ext>
            </p:extLst>
          </p:nvPr>
        </p:nvGraphicFramePr>
        <p:xfrm>
          <a:off x="539552" y="2204864"/>
          <a:ext cx="7920880" cy="28346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16224"/>
                <a:gridCol w="2016224"/>
                <a:gridCol w="2016224"/>
                <a:gridCol w="1872208"/>
              </a:tblGrid>
              <a:tr h="333559">
                <a:tc>
                  <a:txBody>
                    <a:bodyPr/>
                    <a:lstStyle/>
                    <a:p>
                      <a:r>
                        <a:rPr lang="cs-CZ" dirty="0" smtClean="0"/>
                        <a:t>Příjmy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Výdaje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</a:tr>
              <a:tr h="333559">
                <a:tc>
                  <a:txBody>
                    <a:bodyPr/>
                    <a:lstStyle/>
                    <a:p>
                      <a:r>
                        <a:rPr lang="cs-CZ" dirty="0" smtClean="0"/>
                        <a:t>Kapesné rodiče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Kultura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</a:tr>
              <a:tr h="3335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Kredit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</a:tr>
              <a:tr h="3335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Pizza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</a:tr>
              <a:tr h="3335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Časopisy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3335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Veletrh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1 200</a:t>
                      </a:r>
                      <a:endParaRPr lang="cs-CZ" dirty="0"/>
                    </a:p>
                  </a:txBody>
                  <a:tcPr/>
                </a:tc>
              </a:tr>
              <a:tr h="469736">
                <a:tc>
                  <a:txBody>
                    <a:bodyPr/>
                    <a:lstStyle/>
                    <a:p>
                      <a:r>
                        <a:rPr lang="cs-CZ" dirty="0" smtClean="0"/>
                        <a:t>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</a:t>
                      </a:r>
                      <a:r>
                        <a:rPr lang="cs-CZ" baseline="0" dirty="0" smtClean="0"/>
                        <a:t> 500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Celkem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2 600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055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2800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3100" b="1" dirty="0" smtClean="0">
                <a:solidFill>
                  <a:schemeClr val="tx1"/>
                </a:solidFill>
                <a:latin typeface="+mn-lt"/>
              </a:rPr>
              <a:t>Řešení deficitu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2800" b="1" dirty="0" smtClean="0">
                <a:solidFill>
                  <a:schemeClr val="tx1"/>
                </a:solidFill>
                <a:latin typeface="+mn-lt"/>
              </a:rPr>
            </a:b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571184" cy="46237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Řešení deficitu může mít dvě podoby: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prstClr val="black"/>
                </a:solidFill>
              </a:rPr>
              <a:t>Snížení výdajů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prstClr val="black"/>
                </a:solidFill>
              </a:rPr>
              <a:t>Zvýšení příjmů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Návrhy na snížení výdajů:</a:t>
            </a:r>
          </a:p>
          <a:p>
            <a:pPr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s</a:t>
            </a:r>
            <a:r>
              <a:rPr lang="cs-CZ" sz="2400" dirty="0" smtClean="0">
                <a:solidFill>
                  <a:prstClr val="black"/>
                </a:solidFill>
              </a:rPr>
              <a:t>nížení výdajů za telefon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prstClr val="black"/>
                </a:solidFill>
              </a:rPr>
              <a:t>omezení návštěv kulturních aktivit (odpoledne s pizzou nechce rušit)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Návrhy na zvýšení příjmů: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prstClr val="black"/>
                </a:solidFill>
              </a:rPr>
              <a:t>brigáda, např. roznášení reklamních letáků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prstClr val="black"/>
                </a:solidFill>
              </a:rPr>
              <a:t>půjčka od rodičů, kterou bude muset splatit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prstClr val="black"/>
                </a:solidFill>
              </a:rPr>
              <a:t>použití předchozích úspor</a:t>
            </a:r>
          </a:p>
          <a:p>
            <a:pPr>
              <a:buFontTx/>
              <a:buChar char="-"/>
            </a:pPr>
            <a:endParaRPr lang="cs-CZ" sz="24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Picture 2" descr="C:\Users\NB1\AppData\Local\Microsoft\Windows\Temporary Internet Files\Content.IE5\JMCJYE1R\MP900448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340768"/>
            <a:ext cx="1371217" cy="206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pojmů osobní rozpočet, přebytek osobního rozpočtu, deficit osobního rozpočtu, vyrovnaný osobní rozpočet. Žáci by se měli naučit sestavovat osobní rozpočet, hospodařit se svým osobním rozpočtem.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 smtClean="0"/>
              <a:t>NAVRÁTILOVÁ</a:t>
            </a:r>
            <a:r>
              <a:rPr lang="cs-CZ" dirty="0"/>
              <a:t>, Ing. Petra. </a:t>
            </a:r>
            <a:r>
              <a:rPr lang="cs-CZ" i="1" dirty="0"/>
              <a:t>Finanční gramotnost</a:t>
            </a:r>
            <a:r>
              <a:rPr lang="cs-CZ" dirty="0"/>
              <a:t>. první. Kralice na Hané: </a:t>
            </a:r>
            <a:r>
              <a:rPr lang="cs-CZ" dirty="0" err="1"/>
              <a:t>Computer</a:t>
            </a:r>
            <a:r>
              <a:rPr lang="cs-CZ" dirty="0"/>
              <a:t> Media, s. r. o., 2012. ISBN 978-80-7402-107-7.</a:t>
            </a:r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4659</TotalTime>
  <Words>446</Words>
  <Application>Microsoft Office PowerPoint</Application>
  <PresentationFormat>Předvádění na obrazovce (4:3)</PresentationFormat>
  <Paragraphs>164</Paragraphs>
  <Slides>11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Hospodaření domácnosti Rodinný rozpočet</vt:lpstr>
      <vt:lpstr>Základní pojmy</vt:lpstr>
      <vt:lpstr>Základní pojmy</vt:lpstr>
      <vt:lpstr>Přebytek osobního rozpočtu</vt:lpstr>
      <vt:lpstr>Přebytek osobního rozpočtu</vt:lpstr>
      <vt:lpstr>Deficit osobního rozpočtu</vt:lpstr>
      <vt:lpstr>Deficit osobního rozpočtu</vt:lpstr>
      <vt:lpstr> Řešení deficitu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211</cp:revision>
  <dcterms:created xsi:type="dcterms:W3CDTF">2013-01-11T17:11:37Z</dcterms:created>
  <dcterms:modified xsi:type="dcterms:W3CDTF">2014-10-05T22:02:10Z</dcterms:modified>
</cp:coreProperties>
</file>