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  <p:sldId id="301" r:id="rId5"/>
    <p:sldId id="303" r:id="rId6"/>
    <p:sldId id="304" r:id="rId7"/>
    <p:sldId id="305" r:id="rId8"/>
    <p:sldId id="302" r:id="rId9"/>
    <p:sldId id="28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2718" autoAdjust="0"/>
  </p:normalViewPr>
  <p:slideViewPr>
    <p:cSldViewPr>
      <p:cViewPr varScale="1">
        <p:scale>
          <a:sx n="68" d="100"/>
          <a:sy n="68" d="100"/>
        </p:scale>
        <p:origin x="-144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9.10.2014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9.10.2014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9.10.2014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9.10.2014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9.10.2014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9.10.2014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9.10.2014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9.10.2014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9.10.2014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9.10.2014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9.10.2014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8416E81-7677-421D-B0C1-B00E65A84AD0}" type="datetimeFigureOut">
              <a:rPr lang="cs-CZ" smtClean="0"/>
              <a:t>9.10.2014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800000" y="3429000"/>
            <a:ext cx="5867400" cy="18774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bg2">
                    <a:lumMod val="10000"/>
                  </a:schemeClr>
                </a:solidFill>
                <a:latin typeface="Arial Black" pitchFamily="34" charset="0"/>
              </a:rPr>
              <a:t>Daňový systém ČR</a:t>
            </a:r>
          </a:p>
          <a:p>
            <a:endParaRPr lang="cs-CZ" sz="2800" dirty="0">
              <a:solidFill>
                <a:schemeClr val="bg2">
                  <a:lumMod val="10000"/>
                </a:schemeClr>
              </a:solidFill>
              <a:latin typeface="Arial Black" pitchFamily="34" charset="0"/>
            </a:endParaRPr>
          </a:p>
          <a:p>
            <a:pPr algn="r"/>
            <a:r>
              <a:rPr lang="cs-CZ" sz="2800" dirty="0" smtClean="0">
                <a:solidFill>
                  <a:schemeClr val="bg2">
                    <a:lumMod val="10000"/>
                  </a:schemeClr>
                </a:solidFill>
                <a:latin typeface="Arial Black" pitchFamily="34" charset="0"/>
              </a:rPr>
              <a:t>						</a:t>
            </a:r>
            <a:r>
              <a:rPr lang="cs-CZ" sz="2800" b="1" dirty="0">
                <a:solidFill>
                  <a:schemeClr val="bg2">
                    <a:lumMod val="10000"/>
                  </a:schemeClr>
                </a:solidFill>
                <a:latin typeface="Arial Black" pitchFamily="34" charset="0"/>
              </a:rPr>
              <a:t>R</a:t>
            </a:r>
            <a:r>
              <a:rPr lang="cs-CZ" sz="2800" b="1" dirty="0" smtClean="0">
                <a:solidFill>
                  <a:schemeClr val="bg2">
                    <a:lumMod val="10000"/>
                  </a:schemeClr>
                </a:solidFill>
                <a:latin typeface="Arial Black" pitchFamily="34" charset="0"/>
              </a:rPr>
              <a:t>ozdělení daní</a:t>
            </a: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52368" y="764704"/>
            <a:ext cx="5867400" cy="13478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770056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262817" y="260648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3.  ro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71097" y="404664"/>
            <a:ext cx="8161343" cy="35317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materiálu:  VI-2-19-17_Daňový systém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ČR_Rozdělení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daní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Autor:  Ing. Jana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Csiková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Tématický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okruh:  Ekonomika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Ročník:  I.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tvorby:  15.04.2014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71097" y="4149080"/>
            <a:ext cx="83529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Autorem materiálu a všech jeho částí, není-li uvedeno jinak, je Ing. Jana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Csiková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1" name="Přímá spojnice 10"/>
          <p:cNvCxnSpPr/>
          <p:nvPr/>
        </p:nvCxnSpPr>
        <p:spPr>
          <a:xfrm flipV="1">
            <a:off x="262817" y="4324538"/>
            <a:ext cx="8606049" cy="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Picture 2" descr="G:\DUMY\LOGO SOS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53313" y="2378281"/>
            <a:ext cx="2315553" cy="1946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3" name="Přímá spojnice 12"/>
          <p:cNvCxnSpPr/>
          <p:nvPr/>
        </p:nvCxnSpPr>
        <p:spPr>
          <a:xfrm>
            <a:off x="268288" y="1340768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55068" y="5157192"/>
            <a:ext cx="5867400" cy="13478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758730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32656"/>
            <a:ext cx="8377808" cy="1728192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cs-CZ" b="1" dirty="0" smtClean="0">
                <a:latin typeface="Arial Black" pitchFamily="34" charset="0"/>
              </a:rPr>
              <a:t>Daňový systém ČR</a:t>
            </a:r>
            <a:br>
              <a:rPr lang="cs-CZ" b="1" dirty="0" smtClean="0">
                <a:latin typeface="Arial Black" pitchFamily="34" charset="0"/>
              </a:rPr>
            </a:br>
            <a:endParaRPr lang="cs-CZ" b="1" dirty="0">
              <a:latin typeface="Arial Black" pitchFamily="34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421802" y="5301208"/>
            <a:ext cx="446678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45141" y="2199635"/>
            <a:ext cx="8048058" cy="1446550"/>
          </a:xfrm>
          <a:prstGeom prst="rect">
            <a:avLst/>
          </a:prstGeom>
          <a:noFill/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Klíčová slova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Daňový systém, daně přímé, daně nepřímé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280925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000" b="1" dirty="0" smtClean="0">
                <a:solidFill>
                  <a:schemeClr val="tx1"/>
                </a:solidFill>
                <a:latin typeface="+mn-lt"/>
              </a:rPr>
              <a:t>Daňový systém</a:t>
            </a:r>
            <a:br>
              <a:rPr lang="cs-CZ" sz="4000" b="1" dirty="0" smtClean="0">
                <a:solidFill>
                  <a:schemeClr val="tx1"/>
                </a:solidFill>
                <a:latin typeface="+mn-lt"/>
              </a:rPr>
            </a:br>
            <a:endParaRPr lang="cs-CZ" sz="4000" b="1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4839816"/>
          </a:xfrm>
        </p:spPr>
        <p:txBody>
          <a:bodyPr>
            <a:normAutofit/>
          </a:bodyPr>
          <a:lstStyle/>
          <a:p>
            <a:pPr marL="0" lvl="0" indent="0" fontAlgn="base">
              <a:spcAft>
                <a:spcPct val="0"/>
              </a:spcAft>
              <a:buClrTx/>
              <a:buSzTx/>
              <a:buNone/>
            </a:pPr>
            <a:r>
              <a:rPr lang="cs-CZ" altLang="cs-CZ" sz="2400" dirty="0" smtClean="0">
                <a:solidFill>
                  <a:srgbClr val="CC0000"/>
                </a:solidFill>
              </a:rPr>
              <a:t>Daň </a:t>
            </a:r>
            <a:r>
              <a:rPr lang="cs-CZ" altLang="cs-CZ" sz="2400" kern="0" dirty="0">
                <a:solidFill>
                  <a:srgbClr val="CC0000"/>
                </a:solidFill>
              </a:rPr>
              <a:t>je </a:t>
            </a:r>
            <a:r>
              <a:rPr lang="cs-CZ" altLang="cs-CZ" sz="2400" kern="0" dirty="0"/>
              <a:t>státem stanovená, nenávratná částka odváděná do státního </a:t>
            </a:r>
            <a:r>
              <a:rPr lang="cs-CZ" altLang="cs-CZ" sz="2400" kern="0" dirty="0" smtClean="0"/>
              <a:t>rozpočtu. </a:t>
            </a:r>
          </a:p>
          <a:p>
            <a:pPr marL="0" lvl="0" indent="0" fontAlgn="base">
              <a:spcAft>
                <a:spcPct val="0"/>
              </a:spcAft>
              <a:buClrTx/>
              <a:buSzTx/>
              <a:buNone/>
            </a:pPr>
            <a:r>
              <a:rPr lang="cs-CZ" altLang="cs-CZ" sz="2400" kern="0" dirty="0" smtClean="0">
                <a:solidFill>
                  <a:srgbClr val="CC0000"/>
                </a:solidFill>
              </a:rPr>
              <a:t>Daňový systém </a:t>
            </a:r>
            <a:r>
              <a:rPr lang="cs-CZ" altLang="cs-CZ" sz="2400" kern="0" dirty="0" smtClean="0"/>
              <a:t>je přehled daní, které se používají v České republice:</a:t>
            </a:r>
            <a:endParaRPr lang="cs-CZ" altLang="cs-CZ" sz="2400" kern="0" dirty="0"/>
          </a:p>
          <a:p>
            <a:pPr marL="609600" lvl="0" indent="-609600" fontAlgn="base">
              <a:spcAft>
                <a:spcPct val="0"/>
              </a:spcAft>
              <a:buClrTx/>
              <a:buSzTx/>
              <a:buNone/>
            </a:pPr>
            <a:r>
              <a:rPr lang="cs-CZ" altLang="cs-CZ" sz="2400" kern="0" dirty="0" smtClean="0">
                <a:solidFill>
                  <a:srgbClr val="000000"/>
                </a:solidFill>
              </a:rPr>
              <a:t>a</a:t>
            </a:r>
            <a:r>
              <a:rPr lang="cs-CZ" altLang="cs-CZ" sz="2400" kern="0" dirty="0">
                <a:solidFill>
                  <a:srgbClr val="000000"/>
                </a:solidFill>
              </a:rPr>
              <a:t>) </a:t>
            </a:r>
            <a:r>
              <a:rPr lang="cs-CZ" altLang="cs-CZ" sz="2400" b="1" kern="0" dirty="0">
                <a:solidFill>
                  <a:srgbClr val="000000"/>
                </a:solidFill>
              </a:rPr>
              <a:t>PŘÍMÉ:</a:t>
            </a:r>
            <a:r>
              <a:rPr lang="cs-CZ" altLang="cs-CZ" sz="2400" kern="0" dirty="0">
                <a:solidFill>
                  <a:srgbClr val="000000"/>
                </a:solidFill>
              </a:rPr>
              <a:t> </a:t>
            </a:r>
            <a:r>
              <a:rPr lang="cs-CZ" altLang="cs-CZ" sz="2400" i="1" kern="0" dirty="0">
                <a:solidFill>
                  <a:srgbClr val="000000"/>
                </a:solidFill>
              </a:rPr>
              <a:t>z příjmů</a:t>
            </a:r>
            <a:r>
              <a:rPr lang="cs-CZ" altLang="cs-CZ" sz="2400" kern="0" dirty="0">
                <a:solidFill>
                  <a:srgbClr val="000000"/>
                </a:solidFill>
              </a:rPr>
              <a:t> (FO, PO)</a:t>
            </a:r>
          </a:p>
          <a:p>
            <a:pPr marL="609600" lvl="0" indent="-609600" fontAlgn="base">
              <a:spcAft>
                <a:spcPct val="0"/>
              </a:spcAft>
              <a:buClrTx/>
              <a:buSzTx/>
              <a:buNone/>
            </a:pPr>
            <a:r>
              <a:rPr lang="cs-CZ" altLang="cs-CZ" sz="2400" kern="0" dirty="0">
                <a:solidFill>
                  <a:srgbClr val="000000"/>
                </a:solidFill>
              </a:rPr>
              <a:t>			   </a:t>
            </a:r>
            <a:r>
              <a:rPr lang="cs-CZ" altLang="cs-CZ" sz="2400" i="1" kern="0" dirty="0">
                <a:solidFill>
                  <a:srgbClr val="000000"/>
                </a:solidFill>
              </a:rPr>
              <a:t>majetkové</a:t>
            </a:r>
            <a:r>
              <a:rPr lang="cs-CZ" altLang="cs-CZ" sz="2400" kern="0" dirty="0">
                <a:solidFill>
                  <a:srgbClr val="000000"/>
                </a:solidFill>
              </a:rPr>
              <a:t> (z nemovitosti, z převodu 				   nemovitosti, darovací, </a:t>
            </a:r>
            <a:r>
              <a:rPr lang="cs-CZ" altLang="cs-CZ" sz="2400" kern="0" dirty="0" smtClean="0">
                <a:solidFill>
                  <a:srgbClr val="000000"/>
                </a:solidFill>
              </a:rPr>
              <a:t>dědická, silniční</a:t>
            </a:r>
            <a:r>
              <a:rPr lang="cs-CZ" altLang="cs-CZ" sz="2400" kern="0" dirty="0">
                <a:solidFill>
                  <a:srgbClr val="000000"/>
                </a:solidFill>
              </a:rPr>
              <a:t>)</a:t>
            </a:r>
          </a:p>
          <a:p>
            <a:pPr marL="609600" lvl="0" indent="-609600" fontAlgn="base">
              <a:spcAft>
                <a:spcPct val="0"/>
              </a:spcAft>
              <a:buClrTx/>
              <a:buSzTx/>
              <a:buNone/>
            </a:pPr>
            <a:r>
              <a:rPr lang="cs-CZ" altLang="cs-CZ" sz="2400" kern="0" dirty="0" smtClean="0">
                <a:solidFill>
                  <a:srgbClr val="000000"/>
                </a:solidFill>
              </a:rPr>
              <a:t>b</a:t>
            </a:r>
            <a:r>
              <a:rPr lang="cs-CZ" altLang="cs-CZ" sz="2400" kern="0" dirty="0">
                <a:solidFill>
                  <a:srgbClr val="000000"/>
                </a:solidFill>
              </a:rPr>
              <a:t>) </a:t>
            </a:r>
            <a:r>
              <a:rPr lang="cs-CZ" altLang="cs-CZ" sz="2400" b="1" kern="0" dirty="0">
                <a:solidFill>
                  <a:srgbClr val="000000"/>
                </a:solidFill>
              </a:rPr>
              <a:t>NEPŘÍMÉ:</a:t>
            </a:r>
            <a:r>
              <a:rPr lang="cs-CZ" altLang="cs-CZ" sz="2400" kern="0" dirty="0">
                <a:solidFill>
                  <a:srgbClr val="000000"/>
                </a:solidFill>
              </a:rPr>
              <a:t> </a:t>
            </a:r>
            <a:r>
              <a:rPr lang="cs-CZ" altLang="cs-CZ" sz="2400" i="1" kern="0" dirty="0">
                <a:solidFill>
                  <a:srgbClr val="000000"/>
                </a:solidFill>
              </a:rPr>
              <a:t>DPH </a:t>
            </a:r>
          </a:p>
          <a:p>
            <a:pPr marL="609600" lvl="0" indent="-609600" fontAlgn="base">
              <a:spcAft>
                <a:spcPct val="0"/>
              </a:spcAft>
              <a:buClrTx/>
              <a:buSzTx/>
              <a:buNone/>
            </a:pPr>
            <a:r>
              <a:rPr lang="cs-CZ" altLang="cs-CZ" sz="2400" i="1" kern="0" dirty="0">
                <a:solidFill>
                  <a:srgbClr val="000000"/>
                </a:solidFill>
              </a:rPr>
              <a:t>			        spotřební daň </a:t>
            </a:r>
            <a:r>
              <a:rPr lang="cs-CZ" altLang="cs-CZ" sz="2400" kern="0" dirty="0">
                <a:solidFill>
                  <a:srgbClr val="000000"/>
                </a:solidFill>
              </a:rPr>
              <a:t>(pohonné hmoty, alkohol, 			        cigarety)</a:t>
            </a:r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05132855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000" b="1" dirty="0" smtClean="0">
                <a:solidFill>
                  <a:schemeClr val="tx1"/>
                </a:solidFill>
                <a:latin typeface="+mn-lt"/>
              </a:rPr>
              <a:t>Daňový systém</a:t>
            </a:r>
            <a:br>
              <a:rPr lang="cs-CZ" sz="4000" b="1" dirty="0" smtClean="0">
                <a:solidFill>
                  <a:schemeClr val="tx1"/>
                </a:solidFill>
                <a:latin typeface="+mn-lt"/>
              </a:rPr>
            </a:br>
            <a:endParaRPr lang="cs-CZ" sz="4000" b="1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/>
              <a:t>Daně z příjmů</a:t>
            </a:r>
          </a:p>
          <a:p>
            <a:pPr marL="0" indent="0">
              <a:buNone/>
            </a:pPr>
            <a:r>
              <a:rPr lang="cs-CZ" dirty="0"/>
              <a:t>	a) fyzických osob – 15 %</a:t>
            </a:r>
          </a:p>
          <a:p>
            <a:pPr marL="0" indent="0">
              <a:buNone/>
            </a:pPr>
            <a:r>
              <a:rPr lang="cs-CZ" dirty="0"/>
              <a:t>příjmy ze závislé činnosti</a:t>
            </a:r>
          </a:p>
          <a:p>
            <a:pPr marL="0" indent="0">
              <a:buNone/>
            </a:pPr>
            <a:r>
              <a:rPr lang="cs-CZ" dirty="0"/>
              <a:t>příjmy z podnikání</a:t>
            </a:r>
          </a:p>
          <a:p>
            <a:pPr marL="0" indent="0">
              <a:buNone/>
            </a:pPr>
            <a:r>
              <a:rPr lang="cs-CZ" dirty="0"/>
              <a:t>příjmy z kapitálového majetku</a:t>
            </a:r>
          </a:p>
          <a:p>
            <a:pPr marL="0" indent="0">
              <a:buNone/>
            </a:pPr>
            <a:r>
              <a:rPr lang="cs-CZ" dirty="0"/>
              <a:t>příjmy z pronájmu</a:t>
            </a:r>
          </a:p>
          <a:p>
            <a:pPr marL="0" indent="0">
              <a:buNone/>
            </a:pPr>
            <a:r>
              <a:rPr lang="cs-CZ" dirty="0"/>
              <a:t>ostatní příjmy (příležitostní příjmy)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	b) právnických osob – 19 %</a:t>
            </a:r>
          </a:p>
          <a:p>
            <a:pPr marL="0" indent="0">
              <a:buNone/>
            </a:pPr>
            <a:r>
              <a:rPr lang="cs-CZ" dirty="0"/>
              <a:t>ze zisku </a:t>
            </a:r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37553921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000" b="1" dirty="0" smtClean="0">
                <a:solidFill>
                  <a:schemeClr val="tx1"/>
                </a:solidFill>
                <a:latin typeface="+mn-lt"/>
              </a:rPr>
              <a:t>Daňový systém</a:t>
            </a:r>
            <a:br>
              <a:rPr lang="cs-CZ" sz="4000" b="1" dirty="0" smtClean="0">
                <a:solidFill>
                  <a:schemeClr val="tx1"/>
                </a:solidFill>
                <a:latin typeface="+mn-lt"/>
              </a:rPr>
            </a:br>
            <a:endParaRPr lang="cs-CZ" sz="4000" b="1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609600" indent="-609600">
              <a:defRPr/>
            </a:pPr>
            <a:r>
              <a:rPr lang="cs-CZ" sz="2800" dirty="0">
                <a:solidFill>
                  <a:srgbClr val="CC0000"/>
                </a:solidFill>
              </a:rPr>
              <a:t>Daň z přidané hodnoty</a:t>
            </a:r>
          </a:p>
          <a:p>
            <a:pPr marL="609600" indent="-609600">
              <a:buNone/>
              <a:defRPr/>
            </a:pPr>
            <a:r>
              <a:rPr lang="cs-CZ" sz="2800" dirty="0"/>
              <a:t>	2 sazby:	</a:t>
            </a:r>
          </a:p>
          <a:p>
            <a:pPr marL="609600" indent="-609600">
              <a:buNone/>
              <a:defRPr/>
            </a:pPr>
            <a:r>
              <a:rPr lang="cs-CZ" sz="2800" dirty="0"/>
              <a:t>	a) </a:t>
            </a:r>
            <a:r>
              <a:rPr lang="cs-CZ" sz="2800" b="1" dirty="0"/>
              <a:t>základní </a:t>
            </a:r>
            <a:r>
              <a:rPr lang="cs-CZ" sz="2800" dirty="0"/>
              <a:t>– </a:t>
            </a:r>
            <a:r>
              <a:rPr lang="cs-CZ" sz="2800" b="1" dirty="0"/>
              <a:t>21 %</a:t>
            </a:r>
          </a:p>
          <a:p>
            <a:pPr marL="1616075" indent="-268288">
              <a:defRPr/>
            </a:pPr>
            <a:r>
              <a:rPr lang="cs-CZ" sz="2800" dirty="0"/>
              <a:t>u většiny výrobků a služeb</a:t>
            </a:r>
          </a:p>
          <a:p>
            <a:pPr marL="609600" indent="-609600">
              <a:buNone/>
              <a:defRPr/>
            </a:pPr>
            <a:endParaRPr lang="cs-CZ" sz="2800" dirty="0"/>
          </a:p>
          <a:p>
            <a:pPr marL="609600" indent="-609600">
              <a:buNone/>
              <a:defRPr/>
            </a:pPr>
            <a:r>
              <a:rPr lang="cs-CZ" sz="2800" dirty="0"/>
              <a:t>	b) </a:t>
            </a:r>
            <a:r>
              <a:rPr lang="cs-CZ" sz="2800" b="1" dirty="0"/>
              <a:t>snížená </a:t>
            </a:r>
            <a:r>
              <a:rPr lang="cs-CZ" sz="2800" dirty="0"/>
              <a:t>–</a:t>
            </a:r>
            <a:r>
              <a:rPr lang="cs-CZ" sz="2800" b="1" dirty="0"/>
              <a:t> 15 %</a:t>
            </a:r>
          </a:p>
          <a:p>
            <a:pPr marL="1616075" indent="-268288">
              <a:defRPr/>
            </a:pPr>
            <a:r>
              <a:rPr lang="cs-CZ" sz="2800" dirty="0"/>
              <a:t>u většiny potravin a služeb</a:t>
            </a:r>
          </a:p>
          <a:p>
            <a:pPr marL="609600" indent="-609600">
              <a:buNone/>
              <a:defRPr/>
            </a:pPr>
            <a:r>
              <a:rPr lang="cs-CZ" sz="2800" dirty="0"/>
              <a:t>	Připočítává se k prodejní ceně.</a:t>
            </a:r>
          </a:p>
          <a:p>
            <a:pPr marL="609600" indent="-609600">
              <a:buNone/>
              <a:defRPr/>
            </a:pPr>
            <a:r>
              <a:rPr lang="cs-CZ" sz="2800" dirty="0"/>
              <a:t>	Některé výrobky jsou od DPH osvobozeny: </a:t>
            </a:r>
            <a:r>
              <a:rPr lang="cs-CZ" sz="2800" i="1" dirty="0"/>
              <a:t>finanční činnosti, pošta, vzdělávání, zdravotnictví apod.</a:t>
            </a:r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64570623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000" b="1" dirty="0" smtClean="0">
                <a:solidFill>
                  <a:schemeClr val="tx1"/>
                </a:solidFill>
                <a:latin typeface="+mn-lt"/>
              </a:rPr>
              <a:t>Daňový systém</a:t>
            </a:r>
            <a:br>
              <a:rPr lang="cs-CZ" sz="4000" b="1" dirty="0" smtClean="0">
                <a:solidFill>
                  <a:schemeClr val="tx1"/>
                </a:solidFill>
                <a:latin typeface="+mn-lt"/>
              </a:rPr>
            </a:br>
            <a:endParaRPr lang="cs-CZ" sz="4000" b="1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609600" indent="-609600">
              <a:lnSpc>
                <a:spcPct val="90000"/>
              </a:lnSpc>
              <a:defRPr/>
            </a:pPr>
            <a:r>
              <a:rPr lang="cs-CZ" sz="2800" dirty="0">
                <a:solidFill>
                  <a:srgbClr val="CC0000"/>
                </a:solidFill>
              </a:rPr>
              <a:t>Spotřební daně</a:t>
            </a:r>
          </a:p>
          <a:p>
            <a:pPr marL="609600" indent="-609600">
              <a:lnSpc>
                <a:spcPct val="90000"/>
              </a:lnSpc>
              <a:buNone/>
              <a:defRPr/>
            </a:pPr>
            <a:r>
              <a:rPr lang="cs-CZ" sz="2800" dirty="0"/>
              <a:t>	Některé podniky musí k ceně připočítávat ještě spotřební daň. </a:t>
            </a:r>
          </a:p>
          <a:p>
            <a:pPr marL="609600" indent="-609600">
              <a:lnSpc>
                <a:spcPct val="90000"/>
              </a:lnSpc>
              <a:buNone/>
              <a:defRPr/>
            </a:pPr>
            <a:endParaRPr lang="cs-CZ" sz="2800" dirty="0"/>
          </a:p>
          <a:p>
            <a:pPr marL="609600" indent="-609600">
              <a:lnSpc>
                <a:spcPct val="90000"/>
              </a:lnSpc>
              <a:buNone/>
              <a:defRPr/>
            </a:pPr>
            <a:r>
              <a:rPr lang="cs-CZ" sz="2800" dirty="0"/>
              <a:t>	V současnosti se vybírá:</a:t>
            </a:r>
          </a:p>
          <a:p>
            <a:pPr marL="1616075" indent="-360363">
              <a:lnSpc>
                <a:spcPct val="90000"/>
              </a:lnSpc>
              <a:defRPr/>
            </a:pPr>
            <a:r>
              <a:rPr lang="cs-CZ" sz="2800" b="1" dirty="0">
                <a:solidFill>
                  <a:schemeClr val="accent2"/>
                </a:solidFill>
              </a:rPr>
              <a:t>z paliv a maziv,</a:t>
            </a:r>
          </a:p>
          <a:p>
            <a:pPr marL="1616075" indent="-360363">
              <a:lnSpc>
                <a:spcPct val="90000"/>
              </a:lnSpc>
              <a:defRPr/>
            </a:pPr>
            <a:r>
              <a:rPr lang="cs-CZ" sz="2800" b="1" dirty="0">
                <a:solidFill>
                  <a:schemeClr val="accent2"/>
                </a:solidFill>
              </a:rPr>
              <a:t>z lihu, výrobků z lihu, alkoholických nápojů,</a:t>
            </a:r>
          </a:p>
          <a:p>
            <a:pPr marL="1616075" indent="-360363">
              <a:lnSpc>
                <a:spcPct val="90000"/>
              </a:lnSpc>
              <a:defRPr/>
            </a:pPr>
            <a:r>
              <a:rPr lang="cs-CZ" sz="2800" b="1" dirty="0">
                <a:solidFill>
                  <a:schemeClr val="accent2"/>
                </a:solidFill>
              </a:rPr>
              <a:t>z tabákových výrobků.</a:t>
            </a:r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65589253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solidFill>
                  <a:schemeClr val="tx1"/>
                </a:solidFill>
                <a:latin typeface="+mn-lt"/>
              </a:rPr>
              <a:t>Praktické cvičení</a:t>
            </a:r>
            <a:br>
              <a:rPr lang="cs-CZ" sz="3600" b="1" dirty="0" smtClean="0">
                <a:solidFill>
                  <a:schemeClr val="tx1"/>
                </a:solidFill>
                <a:latin typeface="+mn-lt"/>
              </a:rPr>
            </a:br>
            <a:endParaRPr lang="cs-CZ" sz="3600" b="1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09600" indent="-609600"/>
            <a:r>
              <a:rPr lang="cs-CZ" altLang="cs-CZ" sz="2800" dirty="0"/>
              <a:t>Daně tvoří největší díl státního rozpočtu. Jistě máte malé či velké výhrady ke stávajícímu daňovému systému. </a:t>
            </a:r>
          </a:p>
          <a:p>
            <a:pPr marL="609600" indent="-609600"/>
            <a:endParaRPr lang="cs-CZ" altLang="cs-CZ" sz="2800" dirty="0"/>
          </a:p>
          <a:p>
            <a:pPr marL="609600" indent="-609600"/>
            <a:r>
              <a:rPr lang="cs-CZ" altLang="cs-CZ" sz="2800" dirty="0"/>
              <a:t>Rozdělte se do skupin a navrhněte nový daňový systém ČR. Tento systém obhajte před </a:t>
            </a:r>
            <a:r>
              <a:rPr lang="cs-CZ" altLang="cs-CZ" sz="2800" dirty="0" smtClean="0"/>
              <a:t>publikem.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5292681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980727"/>
            <a:ext cx="7920880" cy="50783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Anotace:</a:t>
            </a:r>
          </a:p>
          <a:p>
            <a:r>
              <a:rPr lang="cs-CZ" dirty="0" smtClean="0"/>
              <a:t>Prezentace </a:t>
            </a:r>
            <a:r>
              <a:rPr lang="cs-CZ" dirty="0"/>
              <a:t>obsahuje výklad </a:t>
            </a:r>
            <a:r>
              <a:rPr lang="cs-CZ" dirty="0" smtClean="0"/>
              <a:t>o daňovém systému České republiky. Daně </a:t>
            </a:r>
            <a:r>
              <a:rPr lang="cs-CZ" dirty="0"/>
              <a:t>jsou předmětem každodenního zájmu podnikatelů, neboť při znalosti této problematiky je možné uplatňovat optimalizaci daňové povinnosti. Prezentace je určena k výkladu do hodiny a k praktickému procvičení učiva.</a:t>
            </a:r>
          </a:p>
          <a:p>
            <a:endParaRPr lang="cs-CZ" dirty="0"/>
          </a:p>
          <a:p>
            <a:r>
              <a:rPr lang="cs-CZ" b="1" dirty="0" smtClean="0"/>
              <a:t>Použité </a:t>
            </a:r>
            <a:r>
              <a:rPr lang="cs-CZ" b="1" dirty="0"/>
              <a:t>zdroje:</a:t>
            </a:r>
          </a:p>
          <a:p>
            <a:r>
              <a:rPr lang="cs-CZ" dirty="0"/>
              <a:t>PREISLEROVÁ, Ing. Dagmar. Ekonomika: Slovník ekonomických pojmů. Brno, Moldavská 11: MC nakladatelství, 1998</a:t>
            </a:r>
            <a:r>
              <a:rPr lang="cs-CZ" dirty="0" smtClean="0"/>
              <a:t>.</a:t>
            </a:r>
          </a:p>
          <a:p>
            <a:r>
              <a:rPr lang="cs-CZ" dirty="0"/>
              <a:t>ČISTÁ, Ing. </a:t>
            </a:r>
            <a:r>
              <a:rPr lang="cs-CZ" dirty="0" err="1"/>
              <a:t>Lydia</a:t>
            </a:r>
            <a:r>
              <a:rPr lang="cs-CZ" dirty="0"/>
              <a:t>. Ekonomika: pro střední odborná učiliště a veřejnost. 1. vyd. Praha: Fortuna, 2005. ISBN 80-7168-922-X</a:t>
            </a:r>
            <a:r>
              <a:rPr lang="cs-CZ" dirty="0" smtClean="0"/>
              <a:t>.</a:t>
            </a:r>
          </a:p>
          <a:p>
            <a:r>
              <a:rPr lang="cs-CZ" dirty="0"/>
              <a:t>MACH, CSC., Ing. Josef. Ekonomika: pro střední odborná učiliště. 3. díl. Praha: </a:t>
            </a:r>
            <a:r>
              <a:rPr lang="cs-CZ" dirty="0" err="1"/>
              <a:t>Fotruna</a:t>
            </a:r>
            <a:r>
              <a:rPr lang="cs-CZ" dirty="0"/>
              <a:t>, 2000. ISBN 80-7168-729-4.</a:t>
            </a:r>
          </a:p>
          <a:p>
            <a:r>
              <a:rPr lang="cs-CZ" dirty="0"/>
              <a:t>VANČUROVÁ, Alena, Lenka LÁCHOVÁ a Jana VÍTKOVÁ. </a:t>
            </a:r>
            <a:r>
              <a:rPr lang="cs-CZ" i="1" dirty="0"/>
              <a:t>Daňový systém ČR 2012</a:t>
            </a:r>
            <a:r>
              <a:rPr lang="cs-CZ" dirty="0"/>
              <a:t>. 11. </a:t>
            </a:r>
            <a:r>
              <a:rPr lang="cs-CZ" dirty="0" err="1"/>
              <a:t>aktualiz</a:t>
            </a:r>
            <a:r>
              <a:rPr lang="cs-CZ" dirty="0"/>
              <a:t>. vyd. Praha: 1. VOX, 2012, 368 s. Ekonomie (1. VOX). ISBN 978-80-87480-05-2</a:t>
            </a:r>
            <a:r>
              <a:rPr lang="cs-CZ" dirty="0" smtClean="0"/>
              <a:t>.</a:t>
            </a:r>
            <a:endParaRPr lang="cs-CZ" dirty="0"/>
          </a:p>
          <a:p>
            <a:endParaRPr lang="cs-CZ" dirty="0"/>
          </a:p>
          <a:p>
            <a:r>
              <a:rPr lang="cs-CZ" dirty="0"/>
              <a:t>Pokud není uvedeno jinak, použitý materiál je z vlastních zdrojů autora.</a:t>
            </a:r>
          </a:p>
        </p:txBody>
      </p:sp>
    </p:spTree>
    <p:extLst>
      <p:ext uri="{BB962C8B-B14F-4D97-AF65-F5344CB8AC3E}">
        <p14:creationId xmlns:p14="http://schemas.microsoft.com/office/powerpoint/2010/main" val="25037167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Lékárna">
      <a:dk1>
        <a:sysClr val="windowText" lastClr="000000"/>
      </a:dk1>
      <a:lt1>
        <a:sysClr val="window" lastClr="FFFFFF"/>
      </a:lt1>
      <a:dk2>
        <a:srgbClr val="564B3C"/>
      </a:dk2>
      <a:lt2>
        <a:srgbClr val="ECEDD1"/>
      </a:lt2>
      <a:accent1>
        <a:srgbClr val="93A299"/>
      </a:accent1>
      <a:accent2>
        <a:srgbClr val="CF543F"/>
      </a:accent2>
      <a:accent3>
        <a:srgbClr val="B5AE53"/>
      </a:accent3>
      <a:accent4>
        <a:srgbClr val="848058"/>
      </a:accent4>
      <a:accent5>
        <a:srgbClr val="E8B54D"/>
      </a:accent5>
      <a:accent6>
        <a:srgbClr val="786C71"/>
      </a:accent6>
      <a:hlink>
        <a:srgbClr val="CCCC00"/>
      </a:hlink>
      <a:folHlink>
        <a:srgbClr val="B2B2B2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3466</TotalTime>
  <Words>310</Words>
  <Application>Microsoft Office PowerPoint</Application>
  <PresentationFormat>Předvádění na obrazovce (4:3)</PresentationFormat>
  <Paragraphs>69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Tok</vt:lpstr>
      <vt:lpstr>Prezentace aplikace PowerPoint</vt:lpstr>
      <vt:lpstr>Prezentace aplikace PowerPoint</vt:lpstr>
      <vt:lpstr>Daňový systém ČR </vt:lpstr>
      <vt:lpstr>Daňový systém </vt:lpstr>
      <vt:lpstr>Daňový systém </vt:lpstr>
      <vt:lpstr>Daňový systém </vt:lpstr>
      <vt:lpstr>Daňový systém </vt:lpstr>
      <vt:lpstr>Praktické cvičení 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NB3</dc:creator>
  <cp:lastModifiedBy>NB1</cp:lastModifiedBy>
  <cp:revision>182</cp:revision>
  <dcterms:created xsi:type="dcterms:W3CDTF">2013-01-11T17:11:37Z</dcterms:created>
  <dcterms:modified xsi:type="dcterms:W3CDTF">2014-10-09T07:28:18Z</dcterms:modified>
</cp:coreProperties>
</file>