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8" r:id="rId2"/>
    <p:sldId id="258" r:id="rId3"/>
    <p:sldId id="257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8" r:id="rId13"/>
    <p:sldId id="269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85" r:id="rId26"/>
    <p:sldId id="286" r:id="rId27"/>
    <p:sldId id="284" r:id="rId28"/>
    <p:sldId id="287" r:id="rId29"/>
    <p:sldId id="291" r:id="rId30"/>
    <p:sldId id="271" r:id="rId31"/>
    <p:sldId id="289" r:id="rId32"/>
    <p:sldId id="272" r:id="rId33"/>
    <p:sldId id="290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CC00"/>
    <a:srgbClr val="99CC00"/>
    <a:srgbClr val="CCCC00"/>
    <a:srgbClr val="CC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09F37-3AD2-4B29-9BD2-56A9EEA8C8B1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8FB11-6EFB-4B16-8DD7-2CA6453A7D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09F37-3AD2-4B29-9BD2-56A9EEA8C8B1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8FB11-6EFB-4B16-8DD7-2CA6453A7D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09F37-3AD2-4B29-9BD2-56A9EEA8C8B1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8FB11-6EFB-4B16-8DD7-2CA6453A7D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09F37-3AD2-4B29-9BD2-56A9EEA8C8B1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8FB11-6EFB-4B16-8DD7-2CA6453A7D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09F37-3AD2-4B29-9BD2-56A9EEA8C8B1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8FB11-6EFB-4B16-8DD7-2CA6453A7D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09F37-3AD2-4B29-9BD2-56A9EEA8C8B1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8FB11-6EFB-4B16-8DD7-2CA6453A7D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09F37-3AD2-4B29-9BD2-56A9EEA8C8B1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8FB11-6EFB-4B16-8DD7-2CA6453A7D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09F37-3AD2-4B29-9BD2-56A9EEA8C8B1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8FB11-6EFB-4B16-8DD7-2CA6453A7D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09F37-3AD2-4B29-9BD2-56A9EEA8C8B1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8FB11-6EFB-4B16-8DD7-2CA6453A7D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09F37-3AD2-4B29-9BD2-56A9EEA8C8B1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8FB11-6EFB-4B16-8DD7-2CA6453A7D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09F37-3AD2-4B29-9BD2-56A9EEA8C8B1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28FB11-6EFB-4B16-8DD7-2CA6453A7D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B09F37-3AD2-4B29-9BD2-56A9EEA8C8B1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28FB11-6EFB-4B16-8DD7-2CA6453A7D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65518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Šmerala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25/2565, 728 04, Ostrava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Kanada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Alena Tesařová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 Regionální geografie  Kanady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Druhý ročník vyššího gymnázia a sekunda víceletého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30.4. 2014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Digitální učební materiál obsahuje geografickou charakteristiku  státu Kanada. Cílem je poskytnout a přiblížit žákům základní informace o státech, schopnost chápat látku v souvislostech.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 je zpracován v programu Microsoft PowerPoint. Prezentace obsahuje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učební materiál,obrázky, dynamické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slidy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otázky a odpovědi. K výuce je potřeba dataprojektor, notebook, atlas.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35051" y="5569467"/>
            <a:ext cx="5273898" cy="128853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3116"/>
            <a:ext cx="8229600" cy="2011354"/>
          </a:xfrm>
        </p:spPr>
        <p:txBody>
          <a:bodyPr>
            <a:normAutofit/>
          </a:bodyPr>
          <a:lstStyle/>
          <a:p>
            <a:r>
              <a:rPr lang="cs-CZ" sz="9000" b="1" dirty="0" smtClean="0">
                <a:cs typeface="Times New Roman" pitchFamily="18" charset="0"/>
              </a:rPr>
              <a:t>KANADA</a:t>
            </a:r>
            <a:endParaRPr lang="cs-CZ" sz="9000" b="1" dirty="0"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85728"/>
            <a:ext cx="8229600" cy="657227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000" b="1" dirty="0" smtClean="0">
                <a:solidFill>
                  <a:srgbClr val="FFCC00"/>
                </a:solidFill>
              </a:rPr>
              <a:t>Vlajka</a:t>
            </a:r>
            <a:r>
              <a:rPr lang="cs-CZ" dirty="0" smtClean="0"/>
              <a:t>					</a:t>
            </a:r>
            <a:r>
              <a:rPr lang="cs-CZ" sz="4000" b="1" dirty="0" smtClean="0">
                <a:solidFill>
                  <a:srgbClr val="FFCC00"/>
                </a:solidFill>
              </a:rPr>
              <a:t>Státní znak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dirty="0" smtClean="0"/>
              <a:t>					(1)</a:t>
            </a:r>
          </a:p>
          <a:p>
            <a:pPr>
              <a:buNone/>
            </a:pPr>
            <a:r>
              <a:rPr lang="cs-CZ" sz="2000" dirty="0" smtClean="0"/>
              <a:t>									(2)</a:t>
            </a:r>
          </a:p>
          <a:p>
            <a:pPr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r>
              <a:rPr lang="cs-CZ" b="1" i="1" dirty="0" smtClean="0">
                <a:solidFill>
                  <a:srgbClr val="92D050"/>
                </a:solidFill>
              </a:rPr>
              <a:t>Víte, že: dva postranní pruhy symbolizují   </a:t>
            </a:r>
          </a:p>
          <a:p>
            <a:pPr>
              <a:spcBef>
                <a:spcPts val="0"/>
              </a:spcBef>
              <a:buNone/>
            </a:pPr>
            <a:r>
              <a:rPr lang="cs-CZ" b="1" i="1" dirty="0" smtClean="0">
                <a:solidFill>
                  <a:srgbClr val="92D050"/>
                </a:solidFill>
              </a:rPr>
              <a:t>               oceány, které Kanadu omývají?</a:t>
            </a:r>
          </a:p>
          <a:p>
            <a:pPr>
              <a:spcBef>
                <a:spcPts val="0"/>
              </a:spcBef>
              <a:buNone/>
            </a:pPr>
            <a:r>
              <a:rPr lang="cs-CZ" b="1" i="1" dirty="0" smtClean="0">
                <a:solidFill>
                  <a:srgbClr val="92D050"/>
                </a:solidFill>
              </a:rPr>
              <a:t>Víte, že: na vlajce je symbol javorového listu? 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Kanadský javor roste zejména v provincii </a:t>
            </a:r>
            <a:r>
              <a:rPr lang="cs-CZ" dirty="0" err="1" smtClean="0"/>
              <a:t>Quebec</a:t>
            </a:r>
            <a:r>
              <a:rPr lang="cs-CZ" dirty="0" smtClean="0"/>
              <a:t> a poskytuje na jaře sladký javorový sirup, který je mimo jiné významný vývozní artikl.</a:t>
            </a:r>
          </a:p>
          <a:p>
            <a:pPr>
              <a:buNone/>
            </a:pPr>
            <a:endParaRPr lang="cs-CZ" sz="20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-3214734"/>
            <a:ext cx="8229600" cy="1357322"/>
          </a:xfrm>
        </p:spPr>
        <p:txBody>
          <a:bodyPr>
            <a:normAutofit fontScale="90000"/>
          </a:bodyPr>
          <a:lstStyle/>
          <a:p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 smtClean="0"/>
              <a:t/>
            </a:r>
            <a:br>
              <a:rPr lang="cs-CZ" sz="3000" dirty="0" smtClean="0"/>
            </a:br>
            <a:endParaRPr lang="cs-CZ" sz="3000" dirty="0"/>
          </a:p>
        </p:txBody>
      </p:sp>
      <p:pic>
        <p:nvPicPr>
          <p:cNvPr id="6" name="Obrázek 5" descr="Flag_of_Canad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472" y="1000108"/>
            <a:ext cx="3929090" cy="1964545"/>
          </a:xfrm>
          <a:prstGeom prst="rect">
            <a:avLst/>
          </a:prstGeom>
          <a:ln w="38100" cap="sq">
            <a:solidFill>
              <a:schemeClr val="bg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Zástupný symbol obsahu 3" descr="Coat_of_arms_of_Canada_rendition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57884" y="928670"/>
            <a:ext cx="2059473" cy="285752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285884"/>
          </a:xfrm>
        </p:spPr>
        <p:txBody>
          <a:bodyPr>
            <a:normAutofit fontScale="90000"/>
          </a:bodyPr>
          <a:lstStyle/>
          <a:p>
            <a:r>
              <a:rPr lang="cs-CZ" sz="4700" b="1" dirty="0" smtClean="0">
                <a:solidFill>
                  <a:srgbClr val="FFCC00"/>
                </a:solidFill>
              </a:rPr>
              <a:t>Hlava státu</a:t>
            </a:r>
            <a:r>
              <a:rPr lang="cs-CZ" sz="4700" dirty="0" smtClean="0"/>
              <a:t/>
            </a:r>
            <a:br>
              <a:rPr lang="cs-CZ" sz="4700" dirty="0" smtClean="0"/>
            </a:br>
            <a:r>
              <a:rPr lang="cs-CZ" sz="3400" dirty="0" smtClean="0"/>
              <a:t/>
            </a:r>
            <a:br>
              <a:rPr lang="cs-CZ" sz="3400" dirty="0" smtClean="0"/>
            </a:br>
            <a:endParaRPr lang="cs-CZ" sz="3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762" y="899024"/>
            <a:ext cx="8758238" cy="567324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Kanada je konstituční monarchií, </a:t>
            </a:r>
          </a:p>
          <a:p>
            <a:pPr>
              <a:buNone/>
            </a:pPr>
            <a:r>
              <a:rPr lang="cs-CZ" dirty="0" smtClean="0"/>
              <a:t>jejíž hlavou je Alžběta II., </a:t>
            </a:r>
          </a:p>
          <a:p>
            <a:pPr>
              <a:buNone/>
            </a:pPr>
            <a:r>
              <a:rPr lang="cs-CZ" dirty="0" smtClean="0"/>
              <a:t>královna Velké Británie.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smtClean="0"/>
              <a:t>                                                    					             (3)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		- Královniným zástupcem      </a:t>
            </a:r>
          </a:p>
          <a:p>
            <a:pPr>
              <a:buNone/>
            </a:pPr>
            <a:r>
              <a:rPr lang="cs-CZ" dirty="0" smtClean="0"/>
              <a:t>  					v Kanadě je generální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000" dirty="0" smtClean="0"/>
              <a:t>(4)</a:t>
            </a:r>
            <a:r>
              <a:rPr lang="cs-CZ" dirty="0" smtClean="0"/>
              <a:t>				guvernér David </a:t>
            </a:r>
            <a:r>
              <a:rPr lang="cs-CZ" dirty="0" err="1" smtClean="0"/>
              <a:t>Johnston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Martina\Desktop\Mamka prezentace\Kanada\David_Lloyd_Johnston(Brubacher_House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3015194"/>
            <a:ext cx="2379665" cy="3322625"/>
          </a:xfrm>
          <a:prstGeom prst="rect">
            <a:avLst/>
          </a:prstGeom>
          <a:noFill/>
        </p:spPr>
      </p:pic>
      <p:pic>
        <p:nvPicPr>
          <p:cNvPr id="1029" name="Picture 5" descr="C:\Users\Martina\Desktop\Mamka prezentace\Kanada\640px-Elizabeth_II_greets_NASA_GSFC_employees,_May_8,_2007_edi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928670"/>
            <a:ext cx="2428892" cy="3362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857256"/>
          </a:xfrm>
        </p:spPr>
        <p:txBody>
          <a:bodyPr/>
          <a:lstStyle/>
          <a:p>
            <a:r>
              <a:rPr lang="cs-CZ" b="1" dirty="0" smtClean="0">
                <a:solidFill>
                  <a:srgbClr val="FFCC00"/>
                </a:solidFill>
              </a:rPr>
              <a:t>Základní údaje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686800" cy="5715040"/>
          </a:xfrm>
        </p:spPr>
        <p:txBody>
          <a:bodyPr/>
          <a:lstStyle/>
          <a:p>
            <a:r>
              <a:rPr lang="cs-CZ" u="sng" dirty="0" smtClean="0">
                <a:solidFill>
                  <a:srgbClr val="FFCC00"/>
                </a:solidFill>
              </a:rPr>
              <a:t>Rozloha:</a:t>
            </a:r>
            <a:r>
              <a:rPr lang="cs-CZ" dirty="0" smtClean="0">
                <a:solidFill>
                  <a:srgbClr val="FFCC00"/>
                </a:solidFill>
              </a:rPr>
              <a:t> </a:t>
            </a:r>
            <a:r>
              <a:rPr lang="cs-CZ" dirty="0" smtClean="0"/>
              <a:t>9 984 670 km²</a:t>
            </a:r>
          </a:p>
          <a:p>
            <a:r>
              <a:rPr lang="cs-CZ" u="sng" dirty="0" smtClean="0">
                <a:solidFill>
                  <a:srgbClr val="FFCC00"/>
                </a:solidFill>
              </a:rPr>
              <a:t>Počet obyvatel:</a:t>
            </a:r>
            <a:r>
              <a:rPr lang="cs-CZ" dirty="0" smtClean="0">
                <a:solidFill>
                  <a:srgbClr val="FFCC00"/>
                </a:solidFill>
              </a:rPr>
              <a:t> </a:t>
            </a:r>
            <a:r>
              <a:rPr lang="pl-PL" dirty="0" smtClean="0"/>
              <a:t>33 476 688 (35. na světě, 2011)</a:t>
            </a:r>
          </a:p>
          <a:p>
            <a:r>
              <a:rPr lang="pl-PL" u="sng" dirty="0" smtClean="0">
                <a:solidFill>
                  <a:srgbClr val="FFCC00"/>
                </a:solidFill>
              </a:rPr>
              <a:t>Hustota  zalidnění</a:t>
            </a:r>
            <a:r>
              <a:rPr lang="pl-PL" dirty="0" smtClean="0">
                <a:solidFill>
                  <a:srgbClr val="FFCC00"/>
                </a:solidFill>
              </a:rPr>
              <a:t>: </a:t>
            </a:r>
            <a:r>
              <a:rPr lang="cs-CZ" dirty="0" smtClean="0"/>
              <a:t>3,26 ob. / km²</a:t>
            </a:r>
          </a:p>
          <a:p>
            <a:r>
              <a:rPr lang="cs-CZ" u="sng" dirty="0" smtClean="0">
                <a:solidFill>
                  <a:srgbClr val="FFCC00"/>
                </a:solidFill>
              </a:rPr>
              <a:t>Měna</a:t>
            </a:r>
            <a:r>
              <a:rPr lang="cs-CZ" dirty="0" smtClean="0">
                <a:solidFill>
                  <a:srgbClr val="FFCC00"/>
                </a:solidFill>
              </a:rPr>
              <a:t>: </a:t>
            </a:r>
            <a:r>
              <a:rPr lang="cs-CZ" dirty="0" smtClean="0"/>
              <a:t>Kanadský dolar</a:t>
            </a:r>
          </a:p>
          <a:p>
            <a:r>
              <a:rPr lang="cs-CZ" u="sng" dirty="0" smtClean="0">
                <a:solidFill>
                  <a:srgbClr val="FFCC00"/>
                </a:solidFill>
              </a:rPr>
              <a:t>Hlavní město:</a:t>
            </a:r>
            <a:r>
              <a:rPr lang="cs-CZ" dirty="0" smtClean="0">
                <a:solidFill>
                  <a:srgbClr val="FFCC00"/>
                </a:solidFill>
              </a:rPr>
              <a:t> </a:t>
            </a:r>
            <a:r>
              <a:rPr lang="cs-CZ" dirty="0" smtClean="0"/>
              <a:t>Ottawa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b="1" i="1" dirty="0" smtClean="0">
                <a:solidFill>
                  <a:srgbClr val="92D050"/>
                </a:solidFill>
              </a:rPr>
              <a:t>Víte, kolikátý největší stát na světě je Kanada?</a:t>
            </a:r>
          </a:p>
          <a:p>
            <a:pPr>
              <a:buNone/>
            </a:pPr>
            <a:r>
              <a:rPr lang="cs-CZ" b="1" dirty="0" smtClean="0">
                <a:solidFill>
                  <a:srgbClr val="92D050"/>
                </a:solidFill>
              </a:rPr>
              <a:t>		</a:t>
            </a:r>
            <a:r>
              <a:rPr lang="cs-CZ" i="1" dirty="0" smtClean="0"/>
              <a:t>Druhý.</a:t>
            </a:r>
          </a:p>
          <a:p>
            <a:pPr>
              <a:buNone/>
            </a:pPr>
            <a:r>
              <a:rPr lang="cs-CZ" b="1" i="1" dirty="0" smtClean="0">
                <a:solidFill>
                  <a:srgbClr val="92D050"/>
                </a:solidFill>
              </a:rPr>
              <a:t>Víte, kolik má úředních jazyků?</a:t>
            </a:r>
          </a:p>
          <a:p>
            <a:pPr>
              <a:buNone/>
            </a:pPr>
            <a:r>
              <a:rPr lang="cs-CZ" i="1" dirty="0" smtClean="0"/>
              <a:t>		Dva (angličtina a francouzština).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500"/>
                            </p:stCondLst>
                            <p:childTnLst>
                              <p:par>
                                <p:cTn id="3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CC00"/>
                </a:solidFill>
              </a:rPr>
              <a:t>Poloha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5721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Hraničí se Severním ledovým oceánem (sever), Atlantským oceánem (východ), USA (jih a severozápad) a Tichým oceánem (západ).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dirty="0" smtClean="0"/>
              <a:t>									(5)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6" name="Picture 2" descr="C:\Users\Martina\Desktop\Mamka prezentace\Kanada\1024px-Canada-satellit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714620"/>
            <a:ext cx="6015080" cy="37594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78581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CC00"/>
                </a:solidFill>
              </a:rPr>
              <a:t>Územní uspořádání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57158" y="1000108"/>
            <a:ext cx="8429684" cy="55721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>
                <a:solidFill>
                  <a:srgbClr val="FFCC00"/>
                </a:solidFill>
              </a:rPr>
              <a:t>Provincie: </a:t>
            </a:r>
            <a:r>
              <a:rPr lang="cs-CZ" dirty="0" smtClean="0"/>
              <a:t>Alberta, Britská Kolumbie, </a:t>
            </a:r>
            <a:r>
              <a:rPr lang="cs-CZ" dirty="0" err="1" smtClean="0"/>
              <a:t>Manitoba</a:t>
            </a:r>
            <a:r>
              <a:rPr lang="cs-CZ" dirty="0" smtClean="0"/>
              <a:t>, New </a:t>
            </a:r>
            <a:r>
              <a:rPr lang="cs-CZ" dirty="0" err="1" smtClean="0"/>
              <a:t>Brunswick</a:t>
            </a:r>
            <a:r>
              <a:rPr lang="cs-CZ" dirty="0" smtClean="0"/>
              <a:t>, Newfoundland a Labrador, Nové Skotsko, Ontario, Ostrov prince Edwarda, </a:t>
            </a:r>
            <a:r>
              <a:rPr lang="cs-CZ" dirty="0" err="1" smtClean="0"/>
              <a:t>Quebec</a:t>
            </a:r>
            <a:r>
              <a:rPr lang="cs-CZ" dirty="0" smtClean="0"/>
              <a:t>, Saskatchewan</a:t>
            </a:r>
          </a:p>
          <a:p>
            <a:pPr>
              <a:buNone/>
            </a:pPr>
            <a:r>
              <a:rPr lang="cs-CZ" u="sng" dirty="0" smtClean="0">
                <a:solidFill>
                  <a:srgbClr val="FFCC00"/>
                </a:solidFill>
              </a:rPr>
              <a:t>Teritoria:</a:t>
            </a:r>
          </a:p>
          <a:p>
            <a:pPr>
              <a:buNone/>
            </a:pPr>
            <a:r>
              <a:rPr lang="cs-CZ" dirty="0" smtClean="0"/>
              <a:t>Severozápadní </a:t>
            </a:r>
          </a:p>
          <a:p>
            <a:pPr>
              <a:buNone/>
            </a:pPr>
            <a:r>
              <a:rPr lang="cs-CZ" dirty="0" smtClean="0"/>
              <a:t>teritorium,</a:t>
            </a:r>
          </a:p>
          <a:p>
            <a:pPr>
              <a:buNone/>
            </a:pPr>
            <a:r>
              <a:rPr lang="cs-CZ" dirty="0" err="1" smtClean="0"/>
              <a:t>Nunavut</a:t>
            </a:r>
            <a:r>
              <a:rPr lang="cs-CZ" dirty="0" smtClean="0"/>
              <a:t>, </a:t>
            </a:r>
            <a:r>
              <a:rPr lang="cs-CZ" dirty="0" err="1" smtClean="0"/>
              <a:t>Yukon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dirty="0" smtClean="0"/>
              <a:t>							                                         (6)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7" name="Zástupný symbol obsahu 3" descr="Geopolitical_map_of_Canad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28992" y="2643182"/>
            <a:ext cx="4539607" cy="40005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CC00"/>
                </a:solidFill>
              </a:rPr>
              <a:t>Obyvatelstvo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785794"/>
            <a:ext cx="8643998" cy="607220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-   Kanada je etnicky velice různorodá.</a:t>
            </a:r>
          </a:p>
          <a:p>
            <a:pPr marL="363538">
              <a:buFontTx/>
              <a:buChar char="-"/>
            </a:pPr>
            <a:r>
              <a:rPr lang="cs-CZ" dirty="0" smtClean="0"/>
              <a:t>Největší </a:t>
            </a:r>
            <a:r>
              <a:rPr lang="cs-CZ" u="sng" dirty="0" smtClean="0">
                <a:solidFill>
                  <a:srgbClr val="FFCC00"/>
                </a:solidFill>
              </a:rPr>
              <a:t>etnické skupiny</a:t>
            </a:r>
            <a:r>
              <a:rPr lang="cs-CZ" dirty="0" smtClean="0">
                <a:solidFill>
                  <a:srgbClr val="FFCC00"/>
                </a:solidFill>
              </a:rPr>
              <a:t> </a:t>
            </a:r>
            <a:r>
              <a:rPr lang="cs-CZ" dirty="0" smtClean="0"/>
              <a:t>jsou Kanaďané (39,4 %), Angličané (20,2 %), Francouzi (15,8 %), Skotové (14,0 %), Irové (12,9 %), Němci (9,3 %), Italové (4,3 %), Číňané (3,7 %), Ukrajinci (3,6 %) a První národy (3,4 %).</a:t>
            </a:r>
          </a:p>
          <a:p>
            <a:pPr>
              <a:buFontTx/>
              <a:buChar char="-"/>
            </a:pPr>
            <a:r>
              <a:rPr lang="cs-CZ" dirty="0" smtClean="0"/>
              <a:t>Obyvatelstvo je velmi nerovnoměrně rozmístěno.</a:t>
            </a:r>
          </a:p>
          <a:p>
            <a:pPr>
              <a:buFontTx/>
              <a:buChar char="-"/>
            </a:pPr>
            <a:r>
              <a:rPr lang="cs-CZ" dirty="0" smtClean="0"/>
              <a:t>Většina obyvatel Kanady (77,1 %) se hlásí ke křesťanství (nejsilnější  je římskokatolická církev, ke které se hlásí 43,6 % kanadské populace). </a:t>
            </a:r>
          </a:p>
          <a:p>
            <a:pPr marL="0" indent="20638">
              <a:buNone/>
            </a:pPr>
            <a:r>
              <a:rPr lang="cs-CZ" b="1" i="1" dirty="0" smtClean="0">
                <a:solidFill>
                  <a:srgbClr val="CCCC00"/>
                </a:solidFill>
              </a:rPr>
              <a:t>Víte, že: </a:t>
            </a:r>
            <a:r>
              <a:rPr lang="cs-CZ" b="1" i="1" u="sng" dirty="0" smtClean="0">
                <a:solidFill>
                  <a:srgbClr val="CCCC00"/>
                </a:solidFill>
              </a:rPr>
              <a:t>Nejsevernějším trvale osídleným místem </a:t>
            </a:r>
            <a:r>
              <a:rPr lang="cs-CZ" b="1" i="1" dirty="0" smtClean="0">
                <a:solidFill>
                  <a:srgbClr val="CCCC00"/>
                </a:solidFill>
              </a:rPr>
              <a:t>Kanady (a světa) je CSF </a:t>
            </a:r>
            <a:r>
              <a:rPr lang="cs-CZ" b="1" i="1" dirty="0" err="1" smtClean="0">
                <a:solidFill>
                  <a:srgbClr val="CCCC00"/>
                </a:solidFill>
              </a:rPr>
              <a:t>Alert</a:t>
            </a:r>
            <a:r>
              <a:rPr lang="cs-CZ" b="1" i="1" dirty="0" smtClean="0">
                <a:solidFill>
                  <a:srgbClr val="CCCC00"/>
                </a:solidFill>
              </a:rPr>
              <a:t> (stanice kanadských sil </a:t>
            </a:r>
            <a:r>
              <a:rPr lang="cs-CZ" b="1" i="1" dirty="0" err="1" smtClean="0">
                <a:solidFill>
                  <a:srgbClr val="CCCC00"/>
                </a:solidFill>
              </a:rPr>
              <a:t>Alert</a:t>
            </a:r>
            <a:r>
              <a:rPr lang="cs-CZ" b="1" i="1" dirty="0" smtClean="0">
                <a:solidFill>
                  <a:srgbClr val="CCCC00"/>
                </a:solidFill>
              </a:rPr>
              <a:t>) na severním výběžku </a:t>
            </a:r>
            <a:r>
              <a:rPr lang="cs-CZ" b="1" i="1" dirty="0" err="1" smtClean="0">
                <a:solidFill>
                  <a:srgbClr val="CCCC00"/>
                </a:solidFill>
              </a:rPr>
              <a:t>Ellesmerova</a:t>
            </a:r>
            <a:r>
              <a:rPr lang="cs-CZ" b="1" i="1" dirty="0" smtClean="0">
                <a:solidFill>
                  <a:srgbClr val="CCCC00"/>
                </a:solidFill>
              </a:rPr>
              <a:t> ostrova, 450 námořních mil od severního pólu.</a:t>
            </a:r>
            <a:endParaRPr lang="cs-CZ" i="1" dirty="0" smtClean="0">
              <a:solidFill>
                <a:srgbClr val="CCCC0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>
            <a:off x="457200" y="-1143032"/>
            <a:ext cx="8229600" cy="1357322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6357982"/>
          </a:xfrm>
        </p:spPr>
        <p:txBody>
          <a:bodyPr>
            <a:normAutofit/>
          </a:bodyPr>
          <a:lstStyle/>
          <a:p>
            <a:pPr marL="0" indent="20638">
              <a:buNone/>
            </a:pPr>
            <a:r>
              <a:rPr lang="cs-CZ" dirty="0" smtClean="0"/>
              <a:t>Původními národy jsou </a:t>
            </a:r>
            <a:r>
              <a:rPr lang="cs-CZ" u="sng" dirty="0" smtClean="0"/>
              <a:t>Eskymáci a indiáni</a:t>
            </a:r>
            <a:r>
              <a:rPr lang="cs-CZ" dirty="0" smtClean="0"/>
              <a:t>, kteří stále mluví původním jazykem. Indiáni žijí v rezervacích a Eskymáci žijí v arktické oblasti.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dirty="0" smtClean="0"/>
              <a:t>				          (7)			               (8)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b="1" i="1" dirty="0" smtClean="0">
                <a:solidFill>
                  <a:srgbClr val="CCCC00"/>
                </a:solidFill>
              </a:rPr>
              <a:t>Víte, že název </a:t>
            </a:r>
            <a:r>
              <a:rPr lang="cs-CZ" b="1" i="1" dirty="0" err="1" smtClean="0">
                <a:solidFill>
                  <a:srgbClr val="CCCC00"/>
                </a:solidFill>
              </a:rPr>
              <a:t>Canada</a:t>
            </a:r>
            <a:r>
              <a:rPr lang="cs-CZ" b="1" i="1" dirty="0" smtClean="0">
                <a:solidFill>
                  <a:srgbClr val="CCCC00"/>
                </a:solidFill>
              </a:rPr>
              <a:t> pochází pravděpodobně z řeči původního kmene </a:t>
            </a:r>
            <a:r>
              <a:rPr lang="cs-CZ" b="1" i="1" dirty="0" err="1" smtClean="0">
                <a:solidFill>
                  <a:srgbClr val="CCCC00"/>
                </a:solidFill>
              </a:rPr>
              <a:t>Huronů</a:t>
            </a:r>
            <a:r>
              <a:rPr lang="cs-CZ" b="1" i="1" dirty="0" smtClean="0">
                <a:solidFill>
                  <a:srgbClr val="CCCC00"/>
                </a:solidFill>
              </a:rPr>
              <a:t>, ve kterém zní ,,</a:t>
            </a:r>
            <a:r>
              <a:rPr lang="cs-CZ" b="1" i="1" dirty="0" err="1" smtClean="0">
                <a:solidFill>
                  <a:srgbClr val="CCCC00"/>
                </a:solidFill>
              </a:rPr>
              <a:t>kanata</a:t>
            </a:r>
            <a:r>
              <a:rPr lang="cs-CZ" b="1" i="1" dirty="0" smtClean="0">
                <a:solidFill>
                  <a:srgbClr val="CCCC00"/>
                </a:solidFill>
              </a:rPr>
              <a:t>“ a lze jej přeložit jako ,,vesnice“?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 descr="C:\Users\Martina\Desktop\Mamka prezentace\Kanada\640px-Inuit_women_190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1857364"/>
            <a:ext cx="2174359" cy="2643206"/>
          </a:xfrm>
          <a:prstGeom prst="rect">
            <a:avLst/>
          </a:prstGeom>
          <a:noFill/>
        </p:spPr>
      </p:pic>
      <p:pic>
        <p:nvPicPr>
          <p:cNvPr id="6" name="Picture 2" descr="C:\Users\Martina\Desktop\Mamka prezentace\Kanada\Edward_S._Curtis_Collection_People_01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1785926"/>
            <a:ext cx="1928826" cy="27607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857256"/>
          </a:xfrm>
        </p:spPr>
        <p:txBody>
          <a:bodyPr/>
          <a:lstStyle/>
          <a:p>
            <a:r>
              <a:rPr lang="cs-CZ" b="1" dirty="0" smtClean="0">
                <a:solidFill>
                  <a:srgbClr val="FFCC00"/>
                </a:solidFill>
              </a:rPr>
              <a:t>Povrch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572164"/>
          </a:xfrm>
        </p:spPr>
        <p:txBody>
          <a:bodyPr>
            <a:normAutofit/>
          </a:bodyPr>
          <a:lstStyle/>
          <a:p>
            <a:r>
              <a:rPr lang="cs-CZ" dirty="0" smtClean="0"/>
              <a:t>Přírodní reliéf je velmi členitý.</a:t>
            </a:r>
          </a:p>
          <a:p>
            <a:endParaRPr lang="cs-CZ" dirty="0" smtClean="0"/>
          </a:p>
          <a:p>
            <a:r>
              <a:rPr lang="cs-CZ" dirty="0" smtClean="0"/>
              <a:t>Nejvyšší hora je </a:t>
            </a:r>
            <a:r>
              <a:rPr lang="cs-CZ" u="sng" dirty="0" smtClean="0">
                <a:solidFill>
                  <a:srgbClr val="FFCC00"/>
                </a:solidFill>
              </a:rPr>
              <a:t>Mount Logan</a:t>
            </a:r>
            <a:r>
              <a:rPr lang="cs-CZ" dirty="0" smtClean="0"/>
              <a:t>, měřící 6050m, se nachází na </a:t>
            </a:r>
            <a:r>
              <a:rPr lang="cs-CZ" dirty="0" err="1" smtClean="0"/>
              <a:t>Yukonu</a:t>
            </a:r>
            <a:r>
              <a:rPr lang="cs-CZ" dirty="0" smtClean="0"/>
              <a:t> v horském masivu sv. Eliáše </a:t>
            </a:r>
          </a:p>
          <a:p>
            <a:r>
              <a:rPr lang="cs-CZ" dirty="0" smtClean="0"/>
              <a:t>Vrchol se nachází na </a:t>
            </a:r>
          </a:p>
          <a:p>
            <a:pPr>
              <a:buNone/>
            </a:pPr>
            <a:r>
              <a:rPr lang="cs-CZ" dirty="0" smtClean="0"/>
              <a:t>	území národního </a:t>
            </a:r>
          </a:p>
          <a:p>
            <a:pPr>
              <a:buNone/>
            </a:pPr>
            <a:r>
              <a:rPr lang="cs-CZ" dirty="0" smtClean="0"/>
              <a:t>	parku a rezervace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Kluane</a:t>
            </a:r>
            <a:r>
              <a:rPr lang="cs-CZ" dirty="0" smtClean="0"/>
              <a:t> (UNESCO)</a:t>
            </a:r>
          </a:p>
          <a:p>
            <a:pPr>
              <a:buNone/>
            </a:pPr>
            <a:r>
              <a:rPr lang="cs-CZ" sz="2000" dirty="0" smtClean="0"/>
              <a:t>									(9)</a:t>
            </a:r>
            <a:endParaRPr lang="cs-CZ" sz="2000" dirty="0"/>
          </a:p>
        </p:txBody>
      </p:sp>
      <p:pic>
        <p:nvPicPr>
          <p:cNvPr id="6" name="Picture 3" descr="C:\Users\Martina\Desktop\Mamka prezentace\Kanada\Mount_Loga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3429000"/>
            <a:ext cx="4033060" cy="26432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-500090"/>
            <a:ext cx="8229600" cy="14287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85720" y="142852"/>
            <a:ext cx="8572560" cy="6715148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3800" dirty="0" smtClean="0"/>
              <a:t>V hornaté západní části jsou v šířce až 600 km a v délce 800 km pohoří Kordillerské soustavy - </a:t>
            </a:r>
            <a:r>
              <a:rPr lang="cs-CZ" sz="3800" u="sng" dirty="0" smtClean="0">
                <a:solidFill>
                  <a:srgbClr val="FFCC00"/>
                </a:solidFill>
              </a:rPr>
              <a:t>Skalnaté hory </a:t>
            </a:r>
            <a:r>
              <a:rPr lang="cs-CZ" sz="3800" dirty="0" smtClean="0"/>
              <a:t>(Rocky </a:t>
            </a:r>
            <a:r>
              <a:rPr lang="cs-CZ" sz="3800" dirty="0" err="1" smtClean="0"/>
              <a:t>Mountains</a:t>
            </a:r>
            <a:r>
              <a:rPr lang="cs-CZ" sz="3800" dirty="0" smtClean="0"/>
              <a:t>) a </a:t>
            </a:r>
            <a:r>
              <a:rPr lang="cs-CZ" sz="3800" u="sng" dirty="0" smtClean="0">
                <a:solidFill>
                  <a:srgbClr val="FFCC00"/>
                </a:solidFill>
              </a:rPr>
              <a:t>Přímořské hory </a:t>
            </a:r>
            <a:r>
              <a:rPr lang="cs-CZ" sz="3800" dirty="0" smtClean="0"/>
              <a:t>(</a:t>
            </a:r>
            <a:r>
              <a:rPr lang="cs-CZ" sz="3800" dirty="0" err="1" smtClean="0"/>
              <a:t>Coast</a:t>
            </a:r>
            <a:r>
              <a:rPr lang="cs-CZ" sz="3800" dirty="0" smtClean="0"/>
              <a:t> </a:t>
            </a:r>
            <a:r>
              <a:rPr lang="cs-CZ" sz="3800" dirty="0" err="1" smtClean="0"/>
              <a:t>Mountains</a:t>
            </a:r>
            <a:r>
              <a:rPr lang="cs-CZ" sz="3800" dirty="0" smtClean="0"/>
              <a:t>) s velehorskými náhorními plošinami a hlubokými kaňony řek.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3800" dirty="0" smtClean="0"/>
              <a:t>K </a:t>
            </a:r>
            <a:r>
              <a:rPr lang="cs-CZ" sz="3800" u="sng" dirty="0" smtClean="0"/>
              <a:t>náhorním plošinám </a:t>
            </a:r>
            <a:r>
              <a:rPr lang="cs-CZ" sz="3800" dirty="0" smtClean="0"/>
              <a:t>mezi oběma pásmy pohoří patří </a:t>
            </a:r>
            <a:r>
              <a:rPr lang="cs-CZ" sz="3800" dirty="0" err="1" smtClean="0"/>
              <a:t>Yukon</a:t>
            </a:r>
            <a:r>
              <a:rPr lang="cs-CZ" sz="3800" dirty="0" smtClean="0"/>
              <a:t>, </a:t>
            </a:r>
            <a:r>
              <a:rPr lang="cs-CZ" sz="3800" dirty="0" err="1" smtClean="0"/>
              <a:t>Stikine</a:t>
            </a:r>
            <a:r>
              <a:rPr lang="cs-CZ" sz="3800" dirty="0" smtClean="0"/>
              <a:t>, 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800" dirty="0" smtClean="0"/>
              <a:t>	</a:t>
            </a:r>
            <a:r>
              <a:rPr lang="cs-CZ" sz="3800" dirty="0" err="1" smtClean="0"/>
              <a:t>Nechako</a:t>
            </a:r>
            <a:r>
              <a:rPr lang="cs-CZ" sz="3800" dirty="0" smtClean="0"/>
              <a:t> nebo </a:t>
            </a:r>
            <a:r>
              <a:rPr lang="cs-CZ" sz="3800" dirty="0" err="1" smtClean="0"/>
              <a:t>Fraser</a:t>
            </a:r>
            <a:r>
              <a:rPr lang="cs-CZ" sz="3800" dirty="0" smtClean="0"/>
              <a:t> 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800" dirty="0" smtClean="0"/>
              <a:t>	</a:t>
            </a:r>
            <a:r>
              <a:rPr lang="cs-CZ" sz="3800" dirty="0" err="1" smtClean="0"/>
              <a:t>Plateau</a:t>
            </a:r>
            <a:r>
              <a:rPr lang="cs-CZ" sz="3800" dirty="0" smtClean="0"/>
              <a:t>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3800" u="sng" dirty="0" smtClean="0">
                <a:solidFill>
                  <a:srgbClr val="FFCC00"/>
                </a:solidFill>
              </a:rPr>
              <a:t>Nížiny: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800" dirty="0" smtClean="0"/>
              <a:t>	- Ontarijská nížina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800" dirty="0" smtClean="0"/>
              <a:t>	- Nížina Ottawského 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3800" dirty="0" smtClean="0"/>
              <a:t>	údolí a </a:t>
            </a:r>
            <a:r>
              <a:rPr lang="cs-CZ" sz="3800" dirty="0" smtClean="0"/>
              <a:t>jižního </a:t>
            </a:r>
            <a:r>
              <a:rPr lang="cs-CZ" sz="3800" dirty="0" err="1" smtClean="0"/>
              <a:t>Quebeku</a:t>
            </a:r>
            <a:endParaRPr lang="cs-CZ" sz="3800" dirty="0" smtClean="0"/>
          </a:p>
          <a:p>
            <a:pPr>
              <a:buNone/>
            </a:pPr>
            <a:r>
              <a:rPr lang="cs-CZ" sz="2000" dirty="0" smtClean="0"/>
              <a:t>									           (10)</a:t>
            </a:r>
            <a:endParaRPr lang="cs-CZ" sz="2000" dirty="0"/>
          </a:p>
        </p:txBody>
      </p:sp>
      <p:pic>
        <p:nvPicPr>
          <p:cNvPr id="8" name="Picture 2" descr="C:\Users\Martina\Desktop\Mamka prezentace\Kanada\800px-Oxbow_Bend_outlook_in_the_Grand_Teton_National_Park_Edi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3286124"/>
            <a:ext cx="4247485" cy="30210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CC00"/>
                </a:solidFill>
              </a:rPr>
              <a:t>Vodstvo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8572560" cy="5786478"/>
          </a:xfrm>
        </p:spPr>
        <p:txBody>
          <a:bodyPr>
            <a:normAutofit lnSpcReduction="10000"/>
          </a:bodyPr>
          <a:lstStyle/>
          <a:p>
            <a:pPr>
              <a:spcBef>
                <a:spcPts val="0"/>
              </a:spcBef>
              <a:buNone/>
            </a:pPr>
            <a:r>
              <a:rPr lang="cs-CZ" sz="3000" dirty="0" smtClean="0"/>
              <a:t>-hustá říční síť -&gt; využití pro </a:t>
            </a:r>
          </a:p>
          <a:p>
            <a:pPr>
              <a:spcBef>
                <a:spcPts val="0"/>
              </a:spcBef>
              <a:buNone/>
            </a:pPr>
            <a:r>
              <a:rPr lang="cs-CZ" sz="3000" dirty="0" smtClean="0"/>
              <a:t>dopravu a výrobu el. energie</a:t>
            </a:r>
          </a:p>
          <a:p>
            <a:pPr>
              <a:spcBef>
                <a:spcPts val="0"/>
              </a:spcBef>
              <a:buNone/>
            </a:pPr>
            <a:r>
              <a:rPr lang="cs-CZ" sz="3000" i="1" dirty="0" smtClean="0">
                <a:solidFill>
                  <a:srgbClr val="CCCC00"/>
                </a:solidFill>
              </a:rPr>
              <a:t>Víte, jak se nazývá největší  kanadská řeka? Vlévá se do Beaufortova moře.</a:t>
            </a:r>
          </a:p>
          <a:p>
            <a:pPr>
              <a:spcBef>
                <a:spcPts val="0"/>
              </a:spcBef>
              <a:buNone/>
            </a:pPr>
            <a:r>
              <a:rPr lang="cs-CZ" sz="3000" dirty="0" smtClean="0"/>
              <a:t>		</a:t>
            </a:r>
            <a:r>
              <a:rPr lang="cs-CZ" sz="3000" i="1" dirty="0" smtClean="0"/>
              <a:t>Mackenzie (4 241 km)</a:t>
            </a:r>
          </a:p>
          <a:p>
            <a:pPr>
              <a:spcBef>
                <a:spcPts val="0"/>
              </a:spcBef>
              <a:buNone/>
            </a:pPr>
            <a:endParaRPr lang="cs-CZ" sz="3000" i="1" dirty="0" smtClean="0"/>
          </a:p>
          <a:p>
            <a:pPr>
              <a:spcBef>
                <a:spcPts val="0"/>
              </a:spcBef>
              <a:buNone/>
            </a:pPr>
            <a:r>
              <a:rPr lang="cs-CZ" sz="3000" i="1" dirty="0" smtClean="0">
                <a:solidFill>
                  <a:srgbClr val="CCCC00"/>
                </a:solidFill>
              </a:rPr>
              <a:t>Víte, jak se nazývá řeka, která propojuje Velká jezera s </a:t>
            </a:r>
          </a:p>
          <a:p>
            <a:pPr>
              <a:spcBef>
                <a:spcPts val="0"/>
              </a:spcBef>
              <a:buNone/>
            </a:pPr>
            <a:r>
              <a:rPr lang="cs-CZ" sz="3000" i="1" dirty="0" smtClean="0">
                <a:solidFill>
                  <a:srgbClr val="CCCC00"/>
                </a:solidFill>
              </a:rPr>
              <a:t>Atlantským oceánem?</a:t>
            </a:r>
          </a:p>
          <a:p>
            <a:pPr>
              <a:spcBef>
                <a:spcPts val="0"/>
              </a:spcBef>
              <a:buNone/>
            </a:pPr>
            <a:r>
              <a:rPr lang="cs-CZ" sz="3000" dirty="0" smtClean="0"/>
              <a:t>		</a:t>
            </a:r>
            <a:r>
              <a:rPr lang="cs-CZ" sz="3000" i="1" dirty="0" smtClean="0"/>
              <a:t>řeka Sv. Vavřince </a:t>
            </a:r>
            <a:r>
              <a:rPr lang="cs-CZ" sz="3000" dirty="0" smtClean="0"/>
              <a:t>– hlavní dopravní tepna Kanady s největším nálevkovitým ústím na světě.</a:t>
            </a:r>
          </a:p>
          <a:p>
            <a:pPr>
              <a:spcBef>
                <a:spcPts val="0"/>
              </a:spcBef>
              <a:buNone/>
            </a:pPr>
            <a:endParaRPr lang="cs-CZ" sz="3000" dirty="0" smtClean="0"/>
          </a:p>
          <a:p>
            <a:pPr>
              <a:spcBef>
                <a:spcPts val="0"/>
              </a:spcBef>
              <a:buNone/>
            </a:pPr>
            <a:r>
              <a:rPr lang="cs-CZ" sz="3000" dirty="0" smtClean="0"/>
              <a:t>-</a:t>
            </a:r>
            <a:r>
              <a:rPr lang="cs-CZ" sz="3000" i="1" dirty="0" smtClean="0"/>
              <a:t>řeka Columbie  </a:t>
            </a:r>
            <a:r>
              <a:rPr lang="cs-CZ" sz="3000" dirty="0" smtClean="0"/>
              <a:t>-kaskáda údolních přehrad s elektrárnami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8229600" cy="2746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85728"/>
            <a:ext cx="8643998" cy="6572272"/>
          </a:xfrm>
        </p:spPr>
        <p:txBody>
          <a:bodyPr/>
          <a:lstStyle/>
          <a:p>
            <a:pPr>
              <a:buNone/>
            </a:pPr>
            <a:r>
              <a:rPr lang="cs-CZ" sz="3000" dirty="0" smtClean="0"/>
              <a:t>-</a:t>
            </a:r>
            <a:r>
              <a:rPr lang="cs-CZ" sz="3000" dirty="0" smtClean="0">
                <a:solidFill>
                  <a:srgbClr val="FFCC00"/>
                </a:solidFill>
              </a:rPr>
              <a:t>jezera</a:t>
            </a:r>
            <a:r>
              <a:rPr lang="cs-CZ" sz="3000" dirty="0" smtClean="0"/>
              <a:t> (8% sladkovodních ploch): </a:t>
            </a:r>
          </a:p>
          <a:p>
            <a:pPr algn="r">
              <a:buNone/>
            </a:pPr>
            <a:r>
              <a:rPr lang="cs-CZ" sz="3000" dirty="0" smtClean="0"/>
              <a:t>				      </a:t>
            </a:r>
            <a:r>
              <a:rPr lang="cs-CZ" sz="3000" u="sng" dirty="0" smtClean="0"/>
              <a:t>Velké jezera  </a:t>
            </a:r>
            <a:r>
              <a:rPr lang="cs-CZ" sz="3000" dirty="0" smtClean="0"/>
              <a:t>(na hranicích USA)</a:t>
            </a:r>
          </a:p>
          <a:p>
            <a:pPr algn="r">
              <a:buNone/>
            </a:pPr>
            <a:r>
              <a:rPr lang="cs-CZ" sz="3000" dirty="0" smtClean="0"/>
              <a:t>		                                           </a:t>
            </a:r>
            <a:r>
              <a:rPr lang="cs-CZ" sz="3000" i="1" dirty="0" smtClean="0">
                <a:solidFill>
                  <a:srgbClr val="CCCC00"/>
                </a:solidFill>
              </a:rPr>
              <a:t>Víte, která mezi ně patří?</a:t>
            </a:r>
            <a:endParaRPr lang="cs-CZ" sz="3000" dirty="0" smtClean="0">
              <a:solidFill>
                <a:srgbClr val="CCCC00"/>
              </a:solidFill>
            </a:endParaRPr>
          </a:p>
          <a:p>
            <a:pPr algn="r">
              <a:buNone/>
            </a:pPr>
            <a:r>
              <a:rPr lang="cs-CZ" sz="3000" dirty="0" smtClean="0"/>
              <a:t>  			                </a:t>
            </a:r>
            <a:r>
              <a:rPr lang="cs-CZ" sz="3000" i="1" dirty="0" smtClean="0"/>
              <a:t>Hořejší, Hurónské, </a:t>
            </a:r>
            <a:r>
              <a:rPr lang="cs-CZ" sz="3000" i="1" dirty="0" err="1" smtClean="0"/>
              <a:t>Erijské</a:t>
            </a:r>
            <a:r>
              <a:rPr lang="cs-CZ" sz="3000" i="1" dirty="0" smtClean="0"/>
              <a:t>, </a:t>
            </a:r>
          </a:p>
          <a:p>
            <a:pPr algn="r">
              <a:buNone/>
            </a:pPr>
            <a:r>
              <a:rPr lang="cs-CZ" sz="2000" dirty="0" smtClean="0"/>
              <a:t>                   (11)                                                         </a:t>
            </a:r>
            <a:r>
              <a:rPr lang="cs-CZ" sz="3000" i="1" dirty="0" smtClean="0"/>
              <a:t>Ontário</a:t>
            </a:r>
          </a:p>
          <a:p>
            <a:pPr>
              <a:buNone/>
            </a:pPr>
            <a:r>
              <a:rPr lang="cs-CZ" sz="3000" dirty="0" smtClean="0"/>
              <a:t>-</a:t>
            </a:r>
            <a:r>
              <a:rPr lang="cs-CZ" sz="3000" u="sng" dirty="0" smtClean="0"/>
              <a:t>další jezera: </a:t>
            </a:r>
            <a:r>
              <a:rPr lang="cs-CZ" sz="3000" dirty="0" smtClean="0"/>
              <a:t>Velké Medvědí jezero, Velké Otročí jezero, Winnipežské jez. atd.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- </a:t>
            </a:r>
            <a:r>
              <a:rPr lang="cs-CZ" sz="3000" u="sng" dirty="0" smtClean="0"/>
              <a:t>Niagarské vodopády </a:t>
            </a:r>
          </a:p>
          <a:p>
            <a:pPr>
              <a:buNone/>
            </a:pPr>
            <a:r>
              <a:rPr lang="cs-CZ" sz="3000" dirty="0" smtClean="0"/>
              <a:t>     -označení pro tři sousedící </a:t>
            </a:r>
          </a:p>
          <a:p>
            <a:pPr>
              <a:buNone/>
            </a:pPr>
            <a:r>
              <a:rPr lang="cs-CZ" sz="3000" dirty="0" smtClean="0"/>
              <a:t>       vodopády na řece Niagara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(12)</a:t>
            </a:r>
            <a:endParaRPr lang="cs-CZ" sz="2000" dirty="0"/>
          </a:p>
        </p:txBody>
      </p:sp>
      <p:pic>
        <p:nvPicPr>
          <p:cNvPr id="6" name="Picture 2" descr="C:\Users\Martina\Desktop\Mamka prezentace\Kanada\Great_Lakes_from_spa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857232"/>
            <a:ext cx="3579720" cy="2171697"/>
          </a:xfrm>
          <a:prstGeom prst="rect">
            <a:avLst/>
          </a:prstGeom>
          <a:noFill/>
        </p:spPr>
      </p:pic>
      <p:pic>
        <p:nvPicPr>
          <p:cNvPr id="7" name="Picture 3" descr="C:\Users\Martina\Desktop\Mamka prezentace\Kanada\800px-Niagara_Falls_USA-CANAD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3857627"/>
            <a:ext cx="3571900" cy="2678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92869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CC00"/>
                </a:solidFill>
              </a:rPr>
              <a:t>Podnebí</a:t>
            </a:r>
            <a:endParaRPr lang="cs-CZ" dirty="0">
              <a:solidFill>
                <a:srgbClr val="FF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7150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S- arktické a subarktické</a:t>
            </a:r>
          </a:p>
          <a:p>
            <a:pPr>
              <a:buNone/>
            </a:pPr>
            <a:r>
              <a:rPr lang="cs-CZ" dirty="0" smtClean="0"/>
              <a:t>J-mírné vnitrozemské</a:t>
            </a:r>
          </a:p>
          <a:p>
            <a:pPr>
              <a:buNone/>
            </a:pPr>
            <a:r>
              <a:rPr lang="cs-CZ" dirty="0" smtClean="0"/>
              <a:t>JZ- nejteplejší a nejvlhčí podnebí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Arktické souostroví a vrcholky Kordiller – ledovce, věčný sníh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                                                           (13)</a:t>
            </a:r>
            <a:endParaRPr lang="cs-CZ" sz="2000" dirty="0"/>
          </a:p>
        </p:txBody>
      </p:sp>
      <p:pic>
        <p:nvPicPr>
          <p:cNvPr id="4" name="Picture 4" descr="C:\Users\Martina\Desktop\Mamka prezentace\Kanada\1920px-155_-_Glacier_Perito_Moreno_-_Panorama_de_la_partie_nord_-_Janvier_2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786322"/>
            <a:ext cx="8742115" cy="11430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CC00"/>
                </a:solidFill>
              </a:rPr>
              <a:t>Vegetace</a:t>
            </a:r>
            <a:endParaRPr lang="cs-CZ" dirty="0">
              <a:solidFill>
                <a:srgbClr val="FF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785794"/>
            <a:ext cx="8715436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S- tundry a </a:t>
            </a:r>
            <a:r>
              <a:rPr lang="cs-CZ" dirty="0" err="1" smtClean="0"/>
              <a:t>lesotundry</a:t>
            </a:r>
            <a:r>
              <a:rPr lang="cs-CZ" dirty="0" smtClean="0"/>
              <a:t> –přechází v rozsáhlé </a:t>
            </a:r>
            <a:r>
              <a:rPr lang="cs-CZ" dirty="0" err="1" smtClean="0"/>
              <a:t>severokanadské</a:t>
            </a:r>
            <a:r>
              <a:rPr lang="cs-CZ" dirty="0" smtClean="0"/>
              <a:t> jehličnaté lesy</a:t>
            </a:r>
          </a:p>
          <a:p>
            <a:pPr>
              <a:buNone/>
            </a:pPr>
            <a:r>
              <a:rPr lang="cs-CZ" dirty="0" smtClean="0"/>
              <a:t>JV- lesy smíšené</a:t>
            </a:r>
          </a:p>
          <a:p>
            <a:pPr>
              <a:buNone/>
            </a:pPr>
            <a:r>
              <a:rPr lang="cs-CZ" dirty="0" smtClean="0"/>
              <a:t>J-travnaté prérie</a:t>
            </a:r>
          </a:p>
          <a:p>
            <a:pPr>
              <a:buNone/>
            </a:pPr>
            <a:r>
              <a:rPr lang="cs-CZ" dirty="0" smtClean="0"/>
              <a:t>Chráněná území Kanady = 5%</a:t>
            </a:r>
          </a:p>
          <a:p>
            <a:pPr>
              <a:buNone/>
            </a:pPr>
            <a:r>
              <a:rPr lang="cs-CZ" i="1" dirty="0" smtClean="0">
                <a:solidFill>
                  <a:srgbClr val="99CC00"/>
                </a:solidFill>
              </a:rPr>
              <a:t>Víte, který národní park je v Kanadě největší?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i="1" u="sng" dirty="0" err="1" smtClean="0">
                <a:solidFill>
                  <a:srgbClr val="CCCC00"/>
                </a:solidFill>
              </a:rPr>
              <a:t>Wood</a:t>
            </a:r>
            <a:r>
              <a:rPr lang="cs-CZ" i="1" u="sng" dirty="0" smtClean="0">
                <a:solidFill>
                  <a:srgbClr val="CCCC00"/>
                </a:solidFill>
              </a:rPr>
              <a:t> </a:t>
            </a:r>
            <a:r>
              <a:rPr lang="cs-CZ" i="1" u="sng" dirty="0" err="1" smtClean="0">
                <a:solidFill>
                  <a:srgbClr val="CCCC00"/>
                </a:solidFill>
              </a:rPr>
              <a:t>Buffalo</a:t>
            </a:r>
            <a:r>
              <a:rPr lang="cs-CZ" i="1" u="sng" dirty="0" smtClean="0">
                <a:solidFill>
                  <a:srgbClr val="CCCC00"/>
                </a:solidFill>
              </a:rPr>
              <a:t> </a:t>
            </a:r>
            <a:r>
              <a:rPr lang="cs-CZ" i="1" dirty="0" smtClean="0"/>
              <a:t>(rozloha 45 tis. km2)</a:t>
            </a:r>
          </a:p>
          <a:p>
            <a:pPr>
              <a:buNone/>
            </a:pPr>
            <a:r>
              <a:rPr lang="cs-CZ" dirty="0" smtClean="0"/>
              <a:t>	-zalesněné plošiny s jezery, žijí zde např. vodní  </a:t>
            </a:r>
          </a:p>
          <a:p>
            <a:pPr>
              <a:buNone/>
            </a:pPr>
            <a:r>
              <a:rPr lang="cs-CZ" dirty="0" smtClean="0"/>
              <a:t>      buvoli,medvědi, sobi karibu, bobři, losi</a:t>
            </a:r>
          </a:p>
          <a:p>
            <a:pPr>
              <a:buNone/>
            </a:pPr>
            <a:r>
              <a:rPr lang="cs-CZ" dirty="0" smtClean="0"/>
              <a:t>    - NP je součástí světového přírodního bohatství.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8229600" cy="2746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572560" cy="635798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i="1" u="sng" dirty="0" smtClean="0">
                <a:solidFill>
                  <a:srgbClr val="CCCC00"/>
                </a:solidFill>
              </a:rPr>
              <a:t>NP </a:t>
            </a:r>
            <a:r>
              <a:rPr lang="cs-CZ" i="1" u="sng" dirty="0" err="1" smtClean="0">
                <a:solidFill>
                  <a:srgbClr val="CCCC00"/>
                </a:solidFill>
              </a:rPr>
              <a:t>Jasper</a:t>
            </a:r>
            <a:r>
              <a:rPr lang="cs-CZ" i="1" dirty="0" smtClean="0">
                <a:solidFill>
                  <a:srgbClr val="CCCC00"/>
                </a:solidFill>
              </a:rPr>
              <a:t> </a:t>
            </a:r>
            <a:r>
              <a:rPr lang="cs-CZ" dirty="0" smtClean="0"/>
              <a:t>–obklopený ledovci a vysokými horami, v JZ části Alberty</a:t>
            </a:r>
          </a:p>
          <a:p>
            <a:pPr>
              <a:buNone/>
            </a:pPr>
            <a:r>
              <a:rPr lang="cs-CZ" dirty="0" smtClean="0"/>
              <a:t>- </a:t>
            </a:r>
            <a:r>
              <a:rPr lang="cs-CZ" dirty="0" err="1" smtClean="0"/>
              <a:t>alpinská</a:t>
            </a:r>
            <a:r>
              <a:rPr lang="cs-CZ" dirty="0" smtClean="0"/>
              <a:t> vřesoviště, prérijní flóra</a:t>
            </a:r>
          </a:p>
          <a:p>
            <a:pPr>
              <a:buNone/>
            </a:pPr>
            <a:r>
              <a:rPr lang="cs-CZ" dirty="0" smtClean="0"/>
              <a:t>-medvěd baribal, medvěd grizzly,los, karibu, jelen ušatý, ovce tlustorohá, orel skalní, bělokur aj.</a:t>
            </a:r>
          </a:p>
          <a:p>
            <a:pPr>
              <a:buNone/>
            </a:pPr>
            <a:r>
              <a:rPr lang="cs-CZ" sz="2200" dirty="0" smtClean="0"/>
              <a:t>                                                                                                                                           (14)</a:t>
            </a:r>
          </a:p>
          <a:p>
            <a:pPr>
              <a:buNone/>
            </a:pPr>
            <a:r>
              <a:rPr lang="cs-CZ" i="1" u="sng" dirty="0" smtClean="0">
                <a:solidFill>
                  <a:srgbClr val="CCCC00"/>
                </a:solidFill>
              </a:rPr>
              <a:t>NP </a:t>
            </a:r>
            <a:r>
              <a:rPr lang="cs-CZ" i="1" u="sng" dirty="0" err="1" smtClean="0">
                <a:solidFill>
                  <a:srgbClr val="CCCC00"/>
                </a:solidFill>
              </a:rPr>
              <a:t>Banff</a:t>
            </a:r>
            <a:r>
              <a:rPr lang="cs-CZ" i="1" dirty="0" smtClean="0">
                <a:solidFill>
                  <a:srgbClr val="CCCC00"/>
                </a:solidFill>
              </a:rPr>
              <a:t> </a:t>
            </a:r>
            <a:r>
              <a:rPr lang="cs-CZ" dirty="0" smtClean="0"/>
              <a:t>– v provincii Alberta, </a:t>
            </a:r>
          </a:p>
          <a:p>
            <a:pPr>
              <a:buNone/>
            </a:pPr>
            <a:r>
              <a:rPr lang="cs-CZ" dirty="0" smtClean="0"/>
              <a:t>130km od Calgary</a:t>
            </a:r>
          </a:p>
          <a:p>
            <a:pPr>
              <a:buNone/>
            </a:pPr>
            <a:r>
              <a:rPr lang="cs-CZ" i="1" dirty="0" smtClean="0">
                <a:solidFill>
                  <a:srgbClr val="99CC00"/>
                </a:solidFill>
              </a:rPr>
              <a:t>Víte, že NP </a:t>
            </a:r>
            <a:r>
              <a:rPr lang="cs-CZ" i="1" dirty="0" err="1" smtClean="0">
                <a:solidFill>
                  <a:srgbClr val="99CC00"/>
                </a:solidFill>
              </a:rPr>
              <a:t>Banff</a:t>
            </a:r>
            <a:r>
              <a:rPr lang="cs-CZ" i="1" dirty="0" smtClean="0">
                <a:solidFill>
                  <a:srgbClr val="99CC00"/>
                </a:solidFill>
              </a:rPr>
              <a:t> je nejstarším </a:t>
            </a:r>
          </a:p>
          <a:p>
            <a:pPr>
              <a:buNone/>
            </a:pPr>
            <a:r>
              <a:rPr lang="cs-CZ" i="1" dirty="0" smtClean="0">
                <a:solidFill>
                  <a:srgbClr val="99CC00"/>
                </a:solidFill>
              </a:rPr>
              <a:t>     národním parkem Kanady? </a:t>
            </a:r>
          </a:p>
          <a:p>
            <a:pPr>
              <a:buNone/>
            </a:pPr>
            <a:r>
              <a:rPr lang="cs-CZ" dirty="0" smtClean="0"/>
              <a:t>Byl založen v r. 1885.</a:t>
            </a:r>
          </a:p>
          <a:p>
            <a:pPr>
              <a:buNone/>
            </a:pPr>
            <a:r>
              <a:rPr lang="cs-CZ" u="sng" dirty="0" err="1" smtClean="0"/>
              <a:t>Lake</a:t>
            </a:r>
            <a:r>
              <a:rPr lang="cs-CZ" u="sng" dirty="0" smtClean="0"/>
              <a:t> Louise </a:t>
            </a:r>
            <a:r>
              <a:rPr lang="cs-CZ" dirty="0" smtClean="0"/>
              <a:t>–„diamant Skalistých hor“, nejkrásnější </a:t>
            </a:r>
            <a:r>
              <a:rPr lang="cs-CZ" sz="2200" dirty="0" smtClean="0"/>
              <a:t> </a:t>
            </a:r>
            <a:r>
              <a:rPr lang="cs-CZ" dirty="0" smtClean="0"/>
              <a:t>jezero oblasti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4" y="2857496"/>
            <a:ext cx="3836055" cy="25701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dirty="0" smtClean="0">
                <a:solidFill>
                  <a:srgbClr val="FFCC00"/>
                </a:solidFill>
              </a:rPr>
              <a:t>Hospodářství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600076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u="sng" dirty="0" smtClean="0">
                <a:solidFill>
                  <a:srgbClr val="99CC00"/>
                </a:solidFill>
              </a:rPr>
              <a:t>Nerostné suroviny:</a:t>
            </a:r>
          </a:p>
          <a:p>
            <a:r>
              <a:rPr lang="cs-CZ" dirty="0" smtClean="0"/>
              <a:t>obrovské zásoby nerostných surovin</a:t>
            </a:r>
          </a:p>
          <a:p>
            <a:r>
              <a:rPr lang="cs-CZ" dirty="0" smtClean="0"/>
              <a:t>ropa, zemní plyn, uhlí</a:t>
            </a:r>
          </a:p>
          <a:p>
            <a:r>
              <a:rPr lang="cs-CZ" dirty="0" smtClean="0"/>
              <a:t>železná ruda, měď, olovo, zlato, </a:t>
            </a:r>
          </a:p>
          <a:p>
            <a:r>
              <a:rPr lang="cs-CZ" dirty="0" smtClean="0"/>
              <a:t>nikl, zinek, uran -&gt; 1.místo na světě</a:t>
            </a:r>
          </a:p>
          <a:p>
            <a:r>
              <a:rPr lang="cs-CZ" dirty="0" smtClean="0"/>
              <a:t>významné zdroje draselných solí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dirty="0" smtClean="0"/>
              <a:t>                                                         (15)                                                             (16)</a:t>
            </a:r>
            <a:endParaRPr lang="cs-CZ" sz="2000" dirty="0"/>
          </a:p>
        </p:txBody>
      </p:sp>
      <p:pic>
        <p:nvPicPr>
          <p:cNvPr id="4" name="Picture 6" descr="C:\Users\Martina\Desktop\Mamka prezentace\Kanada\Natural_ga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4214818"/>
            <a:ext cx="3613902" cy="2047878"/>
          </a:xfrm>
          <a:prstGeom prst="rect">
            <a:avLst/>
          </a:prstGeom>
          <a:noFill/>
        </p:spPr>
      </p:pic>
      <p:pic>
        <p:nvPicPr>
          <p:cNvPr id="5" name="Picture 7" descr="C:\Users\Martina\Desktop\Mamka prezentace\Kanada\1024px-Zinc_fragment_sublimed_and_1cm3_cub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4143380"/>
            <a:ext cx="3357586" cy="20528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CC00"/>
                </a:solidFill>
              </a:rPr>
              <a:t>Průmysl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714356"/>
            <a:ext cx="8643998" cy="614364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těžební</a:t>
            </a:r>
          </a:p>
          <a:p>
            <a:r>
              <a:rPr lang="cs-CZ" dirty="0" smtClean="0"/>
              <a:t>petrochemický</a:t>
            </a:r>
          </a:p>
          <a:p>
            <a:r>
              <a:rPr lang="cs-CZ" dirty="0" smtClean="0"/>
              <a:t>hutnictví železa a oceli (JV státu), hutnictví hliníku (v blízkosti hydroelektráren) </a:t>
            </a:r>
          </a:p>
          <a:p>
            <a:r>
              <a:rPr lang="cs-CZ" dirty="0" smtClean="0"/>
              <a:t>strojírenský – výroba automobilů (Toronto, Windsor), výroba letadel (Montreal, Toronto, Winnipeg), výroba lokomotiv a vagónů, zemědělské a obráběcí stroje atd.</a:t>
            </a:r>
          </a:p>
          <a:p>
            <a:r>
              <a:rPr lang="cs-CZ" dirty="0" smtClean="0"/>
              <a:t>elektrotechnický a elektronický </a:t>
            </a:r>
            <a:r>
              <a:rPr lang="cs-CZ" dirty="0" err="1" smtClean="0"/>
              <a:t>prům</a:t>
            </a:r>
            <a:r>
              <a:rPr lang="cs-CZ" dirty="0" smtClean="0"/>
              <a:t>.</a:t>
            </a:r>
          </a:p>
          <a:p>
            <a:r>
              <a:rPr lang="cs-CZ" dirty="0" smtClean="0"/>
              <a:t>dřevozpracující a papírenský – světový exportér dřeva</a:t>
            </a:r>
          </a:p>
          <a:p>
            <a:pPr>
              <a:buNone/>
            </a:pPr>
            <a:r>
              <a:rPr lang="cs-CZ" i="1" dirty="0" smtClean="0">
                <a:solidFill>
                  <a:srgbClr val="99CC00"/>
                </a:solidFill>
              </a:rPr>
              <a:t>Víte, že Kanada je největším výrobcem novinového papíru na světě?</a:t>
            </a:r>
          </a:p>
          <a:p>
            <a:r>
              <a:rPr lang="cs-CZ" dirty="0" smtClean="0"/>
              <a:t>potravinářský –výroba masa, mléka, zpracování ryb</a:t>
            </a:r>
          </a:p>
          <a:p>
            <a:r>
              <a:rPr lang="cs-CZ" dirty="0" smtClean="0"/>
              <a:t>elektrárenství – 60% vodní elektrárny (největší La Grande a </a:t>
            </a:r>
            <a:r>
              <a:rPr lang="cs-CZ" dirty="0" err="1" smtClean="0"/>
              <a:t>Churchill</a:t>
            </a:r>
            <a:r>
              <a:rPr lang="cs-CZ" dirty="0" smtClean="0"/>
              <a:t> na Labradoru)</a:t>
            </a:r>
          </a:p>
          <a:p>
            <a:pPr>
              <a:buNone/>
            </a:pPr>
            <a:r>
              <a:rPr lang="cs-CZ" dirty="0" smtClean="0"/>
              <a:t>                       15% jaderné el.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/>
          <a:lstStyle/>
          <a:p>
            <a:r>
              <a:rPr lang="cs-CZ" b="1" dirty="0" smtClean="0">
                <a:solidFill>
                  <a:srgbClr val="FFCC00"/>
                </a:solidFill>
              </a:rPr>
              <a:t>Zemědělství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714356"/>
            <a:ext cx="8929718" cy="5929354"/>
          </a:xfrm>
        </p:spPr>
        <p:txBody>
          <a:bodyPr>
            <a:normAutofit fontScale="55000" lnSpcReduction="20000"/>
          </a:bodyPr>
          <a:lstStyle/>
          <a:p>
            <a:r>
              <a:rPr lang="cs-CZ" sz="5100" dirty="0" smtClean="0"/>
              <a:t>vysoký stupeň mechanizace</a:t>
            </a:r>
          </a:p>
          <a:p>
            <a:r>
              <a:rPr lang="cs-CZ" sz="5100" dirty="0" smtClean="0"/>
              <a:t>živočišná výroba (převažuje)- skot na maso (prérijní oblasti, provincie Alberta, Saskatchewan),</a:t>
            </a:r>
          </a:p>
          <a:p>
            <a:r>
              <a:rPr lang="cs-CZ" sz="5100" dirty="0" smtClean="0"/>
              <a:t>skot na mléko (provincie Ontario, </a:t>
            </a:r>
            <a:r>
              <a:rPr lang="cs-CZ" sz="5100" dirty="0" err="1" smtClean="0"/>
              <a:t>Quebec</a:t>
            </a:r>
            <a:r>
              <a:rPr lang="cs-CZ" sz="5100" dirty="0" smtClean="0"/>
              <a:t>)</a:t>
            </a:r>
          </a:p>
          <a:p>
            <a:r>
              <a:rPr lang="cs-CZ" sz="5100" dirty="0" smtClean="0"/>
              <a:t>dále prasata, ovce</a:t>
            </a:r>
          </a:p>
          <a:p>
            <a:r>
              <a:rPr lang="cs-CZ" sz="5100" dirty="0" smtClean="0"/>
              <a:t>severské oblasti – farmy na chov kožešinové </a:t>
            </a:r>
          </a:p>
          <a:p>
            <a:pPr>
              <a:buNone/>
            </a:pPr>
            <a:r>
              <a:rPr lang="cs-CZ" sz="5100" dirty="0" smtClean="0"/>
              <a:t>    zvěře (norek, liška, bobr)</a:t>
            </a:r>
          </a:p>
          <a:p>
            <a:r>
              <a:rPr lang="cs-CZ" sz="5100" dirty="0" smtClean="0"/>
              <a:t>rostl. výroba - hl. obilniny a pícniny</a:t>
            </a:r>
          </a:p>
          <a:p>
            <a:r>
              <a:rPr lang="cs-CZ" sz="5100" dirty="0" smtClean="0"/>
              <a:t>pšenice(6.místo na světě) –vývoz</a:t>
            </a:r>
          </a:p>
          <a:p>
            <a:r>
              <a:rPr lang="cs-CZ" sz="5100" dirty="0" smtClean="0"/>
              <a:t>ječmen (v produkci 2. místo na světě</a:t>
            </a:r>
          </a:p>
          <a:p>
            <a:r>
              <a:rPr lang="cs-CZ" sz="5100" dirty="0" smtClean="0"/>
              <a:t>oves, žito, kukuřice,brambory,len, řepka, </a:t>
            </a:r>
          </a:p>
          <a:p>
            <a:pPr>
              <a:buNone/>
            </a:pPr>
            <a:r>
              <a:rPr lang="cs-CZ" sz="5100" dirty="0" smtClean="0"/>
              <a:t>    ovoce a zelenina</a:t>
            </a:r>
          </a:p>
          <a:p>
            <a:pPr marL="0" indent="20638">
              <a:lnSpc>
                <a:spcPct val="120000"/>
              </a:lnSpc>
              <a:spcBef>
                <a:spcPts val="0"/>
              </a:spcBef>
              <a:buNone/>
            </a:pPr>
            <a:endParaRPr lang="cs-CZ" sz="5100" dirty="0" smtClean="0"/>
          </a:p>
          <a:p>
            <a:pPr marL="0" indent="20638">
              <a:lnSpc>
                <a:spcPct val="120000"/>
              </a:lnSpc>
              <a:spcBef>
                <a:spcPts val="0"/>
              </a:spcBef>
              <a:buNone/>
            </a:pPr>
            <a:endParaRPr lang="cs-CZ" sz="2500" dirty="0" smtClean="0"/>
          </a:p>
          <a:p>
            <a:pPr marL="0" indent="20638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500" dirty="0" smtClean="0"/>
              <a:t>                                                                                                                                                                                                                (17) </a:t>
            </a:r>
          </a:p>
          <a:p>
            <a:endParaRPr lang="cs-CZ" dirty="0"/>
          </a:p>
        </p:txBody>
      </p:sp>
      <p:pic>
        <p:nvPicPr>
          <p:cNvPr id="4" name="Picture 8" descr="C:\Users\Martina\Desktop\Mamka prezentace\Kanada\pšeni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5139" y="3143248"/>
            <a:ext cx="2264605" cy="3143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571480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607223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Skot na maso se chová v prérijních provinciích a skot na mléko v Ontariu a </a:t>
            </a:r>
            <a:r>
              <a:rPr lang="cs-CZ" dirty="0" err="1" smtClean="0"/>
              <a:t>Quebecu</a:t>
            </a:r>
            <a:r>
              <a:rPr lang="cs-CZ" dirty="0" smtClean="0"/>
              <a:t>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Kanada je také největším světovým vývozcem </a:t>
            </a:r>
            <a:r>
              <a:rPr lang="cs-CZ" u="sng" dirty="0" smtClean="0"/>
              <a:t>dřeva</a:t>
            </a:r>
            <a:r>
              <a:rPr lang="cs-CZ" dirty="0" smtClean="0"/>
              <a:t>. Není se čemu divit, když se na jejím území rozkládá největší pásmo lesů na světě.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dirty="0" smtClean="0"/>
              <a:t>								     (18)</a:t>
            </a:r>
            <a:endParaRPr lang="cs-CZ" sz="2000" dirty="0"/>
          </a:p>
        </p:txBody>
      </p:sp>
      <p:pic>
        <p:nvPicPr>
          <p:cNvPr id="5" name="Picture 9" descr="C:\Users\Martina\Desktop\Mamka prezentace\Kanada\dřev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4000504"/>
            <a:ext cx="5255516" cy="23574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dirty="0" smtClean="0">
                <a:solidFill>
                  <a:srgbClr val="FFCC00"/>
                </a:solidFill>
              </a:rPr>
              <a:t>Doprava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715040"/>
          </a:xfrm>
        </p:spPr>
        <p:txBody>
          <a:bodyPr>
            <a:normAutofit/>
          </a:bodyPr>
          <a:lstStyle/>
          <a:p>
            <a:r>
              <a:rPr lang="cs-CZ" dirty="0" smtClean="0"/>
              <a:t>letecká doprava (hl. v osobní přepravě)</a:t>
            </a:r>
          </a:p>
          <a:p>
            <a:r>
              <a:rPr lang="cs-CZ" dirty="0" smtClean="0"/>
              <a:t>železniční doprava(hl. v nákladní dopravě)</a:t>
            </a:r>
          </a:p>
          <a:p>
            <a:r>
              <a:rPr lang="cs-CZ" dirty="0" smtClean="0"/>
              <a:t>silniční síť – </a:t>
            </a:r>
            <a:r>
              <a:rPr lang="cs-CZ" dirty="0" err="1" smtClean="0"/>
              <a:t>transkanadská</a:t>
            </a:r>
            <a:r>
              <a:rPr lang="cs-CZ" dirty="0" smtClean="0"/>
              <a:t> dálnice (měří  7 820 km)</a:t>
            </a:r>
          </a:p>
          <a:p>
            <a:r>
              <a:rPr lang="cs-CZ" dirty="0" smtClean="0"/>
              <a:t>významná je říčně- námořní doprava</a:t>
            </a:r>
          </a:p>
          <a:p>
            <a:r>
              <a:rPr lang="cs-CZ" dirty="0" smtClean="0"/>
              <a:t>využití jezer</a:t>
            </a:r>
          </a:p>
          <a:p>
            <a:r>
              <a:rPr lang="cs-CZ" dirty="0" smtClean="0"/>
              <a:t>hl. námořní přístavy –</a:t>
            </a:r>
          </a:p>
          <a:p>
            <a:pPr>
              <a:buNone/>
            </a:pPr>
            <a:r>
              <a:rPr lang="cs-CZ" dirty="0" smtClean="0"/>
              <a:t>    Montreal, Halifax(V), 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/>
              <a:t>Vancouver </a:t>
            </a:r>
            <a:r>
              <a:rPr lang="cs-CZ" dirty="0" smtClean="0"/>
              <a:t>(Z)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            (19)</a:t>
            </a:r>
            <a:endParaRPr lang="cs-CZ" sz="2000" dirty="0"/>
          </a:p>
        </p:txBody>
      </p:sp>
      <p:pic>
        <p:nvPicPr>
          <p:cNvPr id="6" name="Picture 4" descr="C:\Users\Martina\Desktop\Mamka prezentace\Kanada\800px-BC_Ferry_Spirit_Of_Vancouver_Islan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4" y="3714752"/>
            <a:ext cx="3738562" cy="2799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71438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CC00"/>
                </a:solidFill>
              </a:rPr>
              <a:t>Města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CC00"/>
                </a:solidFill>
              </a:rPr>
              <a:t>Ottawa</a:t>
            </a:r>
          </a:p>
          <a:p>
            <a:pPr>
              <a:buNone/>
            </a:pPr>
            <a:r>
              <a:rPr lang="cs-CZ" dirty="0" smtClean="0"/>
              <a:t>- Je hlavním městem Kanady</a:t>
            </a:r>
          </a:p>
          <a:p>
            <a:pPr>
              <a:buNone/>
            </a:pPr>
            <a:r>
              <a:rPr lang="cs-CZ" dirty="0" smtClean="0"/>
              <a:t>  a zároveň čtvrtým největším </a:t>
            </a:r>
          </a:p>
          <a:p>
            <a:pPr>
              <a:buNone/>
            </a:pPr>
            <a:r>
              <a:rPr lang="cs-CZ" dirty="0" smtClean="0"/>
              <a:t>  kanadským městem. </a:t>
            </a:r>
          </a:p>
          <a:p>
            <a:pPr>
              <a:buNone/>
            </a:pPr>
            <a:r>
              <a:rPr lang="cs-CZ" dirty="0" smtClean="0"/>
              <a:t>-Nachází se ve východní části</a:t>
            </a:r>
          </a:p>
          <a:p>
            <a:pPr>
              <a:buNone/>
            </a:pPr>
            <a:r>
              <a:rPr lang="cs-CZ" dirty="0" smtClean="0"/>
              <a:t>  provincie Ontario.</a:t>
            </a:r>
          </a:p>
          <a:p>
            <a:pPr>
              <a:buNone/>
            </a:pPr>
            <a:r>
              <a:rPr lang="cs-CZ" dirty="0" smtClean="0"/>
              <a:t>- Má  808 391 obyvatel.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                                                           (20)</a:t>
            </a:r>
            <a:endParaRPr lang="cs-CZ" sz="2000" dirty="0"/>
          </a:p>
        </p:txBody>
      </p:sp>
      <p:pic>
        <p:nvPicPr>
          <p:cNvPr id="4" name="Picture 11" descr="C:\Users\Martina\Desktop\Mamka prezentace\Kanada\640px-OttawaCollag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94" y="1000108"/>
            <a:ext cx="3379797" cy="49885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8229600" cy="2746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6000792"/>
          </a:xfrm>
        </p:spPr>
        <p:txBody>
          <a:bodyPr>
            <a:normAutofit lnSpcReduction="10000"/>
          </a:bodyPr>
          <a:lstStyle/>
          <a:p>
            <a:pPr>
              <a:buNone/>
              <a:tabLst>
                <a:tab pos="900113" algn="l"/>
              </a:tabLst>
            </a:pPr>
            <a:r>
              <a:rPr lang="cs-CZ" b="1" dirty="0" smtClean="0">
                <a:solidFill>
                  <a:srgbClr val="FFCC00"/>
                </a:solidFill>
              </a:rPr>
              <a:t>Montreal</a:t>
            </a:r>
            <a:r>
              <a:rPr lang="cs-CZ" dirty="0" smtClean="0">
                <a:solidFill>
                  <a:srgbClr val="FFCC00"/>
                </a:solidFill>
              </a:rPr>
              <a:t> </a:t>
            </a:r>
          </a:p>
          <a:p>
            <a:pPr>
              <a:buFontTx/>
              <a:buChar char="-"/>
              <a:tabLst>
                <a:tab pos="900113" algn="l"/>
              </a:tabLst>
            </a:pPr>
            <a:r>
              <a:rPr lang="cs-CZ" dirty="0" smtClean="0"/>
              <a:t>je druhé největší kanadské město a největší město provincie </a:t>
            </a:r>
            <a:r>
              <a:rPr lang="cs-CZ" dirty="0" err="1" smtClean="0"/>
              <a:t>Québec</a:t>
            </a:r>
            <a:r>
              <a:rPr lang="cs-CZ" dirty="0" smtClean="0"/>
              <a:t>. </a:t>
            </a:r>
          </a:p>
          <a:p>
            <a:pPr>
              <a:buFontTx/>
              <a:buChar char="-"/>
              <a:tabLst>
                <a:tab pos="900113" algn="l"/>
              </a:tabLst>
            </a:pPr>
            <a:r>
              <a:rPr lang="cs-CZ" dirty="0" smtClean="0"/>
              <a:t>Leží na Montrealském ostrově, na soutoku řek Ottawy řeky Svatého Vavřince.</a:t>
            </a:r>
          </a:p>
          <a:p>
            <a:pPr>
              <a:buNone/>
              <a:tabLst>
                <a:tab pos="900113" algn="l"/>
              </a:tabLst>
            </a:pPr>
            <a:endParaRPr lang="cs-CZ" dirty="0" smtClean="0"/>
          </a:p>
          <a:p>
            <a:pPr>
              <a:buFontTx/>
              <a:buChar char="-"/>
              <a:tabLst>
                <a:tab pos="900113" algn="l"/>
              </a:tabLst>
            </a:pPr>
            <a:endParaRPr lang="cs-CZ" dirty="0" smtClean="0"/>
          </a:p>
          <a:p>
            <a:pPr>
              <a:buFontTx/>
              <a:buChar char="-"/>
              <a:tabLst>
                <a:tab pos="900113" algn="l"/>
              </a:tabLst>
            </a:pPr>
            <a:endParaRPr lang="cs-CZ" dirty="0" smtClean="0"/>
          </a:p>
          <a:p>
            <a:pPr>
              <a:buFontTx/>
              <a:buChar char="-"/>
              <a:tabLst>
                <a:tab pos="900113" algn="l"/>
              </a:tabLst>
            </a:pPr>
            <a:endParaRPr lang="cs-CZ" dirty="0" smtClean="0"/>
          </a:p>
          <a:p>
            <a:pPr>
              <a:buFontTx/>
              <a:buChar char="-"/>
              <a:tabLst>
                <a:tab pos="900113" algn="l"/>
              </a:tabLst>
            </a:pPr>
            <a:endParaRPr lang="cs-CZ" dirty="0" smtClean="0"/>
          </a:p>
          <a:p>
            <a:pPr>
              <a:buFontTx/>
              <a:buChar char="-"/>
              <a:tabLst>
                <a:tab pos="900113" algn="l"/>
              </a:tabLst>
            </a:pPr>
            <a:endParaRPr lang="cs-CZ" sz="2000" dirty="0" smtClean="0"/>
          </a:p>
          <a:p>
            <a:pPr>
              <a:buNone/>
              <a:tabLst>
                <a:tab pos="900113" algn="l"/>
              </a:tabLst>
            </a:pPr>
            <a:r>
              <a:rPr lang="cs-CZ" sz="2000" dirty="0" smtClean="0"/>
              <a:t>                                                                                                                                    (21)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12" descr="C:\Users\Martina\Desktop\Mamka prezentace\Kanada\Montreal_Twilight_Panorama_20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3286124"/>
            <a:ext cx="8273085" cy="25003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4571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501122" cy="64294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CC00"/>
                </a:solidFill>
              </a:rPr>
              <a:t>Toronto</a:t>
            </a:r>
          </a:p>
          <a:p>
            <a:pPr>
              <a:buNone/>
            </a:pPr>
            <a:r>
              <a:rPr lang="cs-CZ" dirty="0" smtClean="0"/>
              <a:t>- s 2,5 milióny obyvatel je nejlidnatější město Kanady a zároveň hlavní město provincie Ontario</a:t>
            </a:r>
          </a:p>
          <a:p>
            <a:pPr>
              <a:buNone/>
            </a:pPr>
            <a:r>
              <a:rPr lang="cs-CZ" dirty="0" smtClean="0"/>
              <a:t>-uprostřed města je CN </a:t>
            </a:r>
            <a:r>
              <a:rPr lang="cs-CZ" dirty="0" err="1" smtClean="0"/>
              <a:t>tower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 bývalá nejvyšší samostatně </a:t>
            </a:r>
          </a:p>
          <a:p>
            <a:pPr>
              <a:buNone/>
            </a:pPr>
            <a:r>
              <a:rPr lang="cs-CZ" dirty="0" smtClean="0"/>
              <a:t> stojící stavba světa.</a:t>
            </a:r>
          </a:p>
          <a:p>
            <a:pPr>
              <a:buNone/>
            </a:pPr>
            <a:r>
              <a:rPr lang="cs-CZ" sz="2200" dirty="0" smtClean="0"/>
              <a:t>                                                                        (22)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FFCC00"/>
                </a:solidFill>
              </a:rPr>
              <a:t>Quebec</a:t>
            </a:r>
            <a:r>
              <a:rPr lang="cs-CZ" b="1" dirty="0" smtClean="0">
                <a:solidFill>
                  <a:srgbClr val="FFCC00"/>
                </a:solidFill>
              </a:rPr>
              <a:t> </a:t>
            </a:r>
          </a:p>
          <a:p>
            <a:pPr>
              <a:buNone/>
            </a:pPr>
            <a:r>
              <a:rPr lang="cs-CZ" dirty="0" smtClean="0"/>
              <a:t>-hlavní město stejnojmenné </a:t>
            </a:r>
          </a:p>
          <a:p>
            <a:pPr>
              <a:buNone/>
            </a:pPr>
            <a:r>
              <a:rPr lang="cs-CZ" dirty="0" smtClean="0"/>
              <a:t>kanadské provincie. 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  (23)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" name="Picture 13" descr="C:\Users\Martina\Desktop\Mamka prezentace\Kanada\1024px-Skyline_of_Toronto_viewed_from_Harbou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88" y="2071678"/>
            <a:ext cx="3335284" cy="2224089"/>
          </a:xfrm>
          <a:prstGeom prst="rect">
            <a:avLst/>
          </a:prstGeom>
          <a:noFill/>
        </p:spPr>
      </p:pic>
      <p:pic>
        <p:nvPicPr>
          <p:cNvPr id="6" name="Picture 2" descr="C:\Users\Martina\Desktop\Mamka prezentace\Kanada\Quebec_cit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4786322"/>
            <a:ext cx="3680823" cy="18573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4571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14290"/>
            <a:ext cx="8858280" cy="664371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FFCC00"/>
                </a:solidFill>
              </a:rPr>
              <a:t>Winnipeg 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je hlavním a největším městem kanadské provincie</a:t>
            </a:r>
          </a:p>
          <a:p>
            <a:pPr>
              <a:spcBef>
                <a:spcPts val="0"/>
              </a:spcBef>
              <a:buNone/>
            </a:pPr>
            <a:r>
              <a:rPr lang="cs-CZ" dirty="0" err="1" smtClean="0"/>
              <a:t>Manitoba</a:t>
            </a:r>
            <a:r>
              <a:rPr lang="cs-CZ" dirty="0" smtClean="0"/>
              <a:t>  Leží na soutoku řek </a:t>
            </a:r>
            <a:r>
              <a:rPr lang="cs-CZ" dirty="0" err="1" smtClean="0"/>
              <a:t>Red</a:t>
            </a:r>
            <a:r>
              <a:rPr lang="cs-CZ" dirty="0" smtClean="0"/>
              <a:t> a </a:t>
            </a:r>
            <a:r>
              <a:rPr lang="cs-CZ" dirty="0" err="1" smtClean="0"/>
              <a:t>Assiniboine</a:t>
            </a:r>
            <a:r>
              <a:rPr lang="cs-CZ" dirty="0" smtClean="0"/>
              <a:t>.</a:t>
            </a:r>
          </a:p>
          <a:p>
            <a:pPr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                                                                                          </a:t>
            </a:r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			</a:t>
            </a:r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                             					                                             (24)</a:t>
            </a:r>
          </a:p>
          <a:p>
            <a:pPr marL="0" indent="20638"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FFCC00"/>
                </a:solidFill>
              </a:rPr>
              <a:t>Vancouver </a:t>
            </a:r>
          </a:p>
          <a:p>
            <a:pPr marL="0" indent="20638">
              <a:spcBef>
                <a:spcPts val="0"/>
              </a:spcBef>
              <a:buNone/>
              <a:defRPr/>
            </a:pPr>
            <a:r>
              <a:rPr lang="cs-CZ" dirty="0" smtClean="0"/>
              <a:t>Vancouver je přístavní město v jihozápadní části kanadské provincie Britská Kolumbie, největší město v západní Kanadě a třetí </a:t>
            </a:r>
          </a:p>
          <a:p>
            <a:pPr marL="0" indent="20638">
              <a:spcBef>
                <a:spcPts val="0"/>
              </a:spcBef>
              <a:buNone/>
              <a:defRPr/>
            </a:pPr>
            <a:r>
              <a:rPr lang="cs-CZ" dirty="0" smtClean="0"/>
              <a:t>největší v celé Kanadě.  </a:t>
            </a:r>
          </a:p>
          <a:p>
            <a:pPr marL="0" indent="20638">
              <a:spcBef>
                <a:spcPts val="0"/>
              </a:spcBef>
              <a:buNone/>
              <a:defRPr/>
            </a:pPr>
            <a:r>
              <a:rPr lang="cs-CZ" dirty="0" smtClean="0"/>
              <a:t>V roce 2010 hostil XXI. </a:t>
            </a:r>
          </a:p>
          <a:p>
            <a:pPr marL="0" indent="20638">
              <a:spcBef>
                <a:spcPts val="0"/>
              </a:spcBef>
              <a:buNone/>
              <a:defRPr/>
            </a:pPr>
            <a:r>
              <a:rPr lang="cs-CZ" dirty="0" smtClean="0"/>
              <a:t>zimní olympijské hry.</a:t>
            </a:r>
          </a:p>
          <a:p>
            <a:pPr>
              <a:buNone/>
            </a:pPr>
            <a:r>
              <a:rPr lang="cs-CZ" sz="2000" dirty="0" smtClean="0"/>
              <a:t>					(25)                           </a:t>
            </a:r>
            <a:endParaRPr lang="cs-CZ" sz="2000" dirty="0"/>
          </a:p>
        </p:txBody>
      </p:sp>
      <p:pic>
        <p:nvPicPr>
          <p:cNvPr id="4" name="Picture 3" descr="C:\Users\Martina\Desktop\Mamka prezentace\Kanada\Winnipeg-Skyline-feb18-200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1785926"/>
            <a:ext cx="5300131" cy="1571636"/>
          </a:xfrm>
          <a:prstGeom prst="rect">
            <a:avLst/>
          </a:prstGeom>
          <a:noFill/>
        </p:spPr>
      </p:pic>
      <p:pic>
        <p:nvPicPr>
          <p:cNvPr id="5" name="Picture 5" descr="C:\Users\Martina\Desktop\Mamka prezentace\Kanada\1280px-Gmplace-int-pan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8524" y="4500570"/>
            <a:ext cx="4347416" cy="21431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85776"/>
            <a:ext cx="8229600" cy="28577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14290"/>
            <a:ext cx="8715436" cy="6357982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FFCC00"/>
                </a:solidFill>
              </a:rPr>
              <a:t>Calgary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 největší město kanadské provincie Alberta</a:t>
            </a:r>
          </a:p>
          <a:p>
            <a:pPr>
              <a:spcBef>
                <a:spcPts val="0"/>
              </a:spcBef>
              <a:buFontTx/>
              <a:buChar char="-"/>
            </a:pPr>
            <a:r>
              <a:rPr lang="cs-CZ" dirty="0" smtClean="0"/>
              <a:t>Leží v jihozápadní části provincie v oblasti úrodné zemědělské půdy a prérií.</a:t>
            </a:r>
          </a:p>
          <a:p>
            <a:pPr>
              <a:spcBef>
                <a:spcPts val="0"/>
              </a:spcBef>
              <a:buFontTx/>
              <a:buChar char="-"/>
            </a:pPr>
            <a:r>
              <a:rPr lang="cs-CZ" dirty="0" smtClean="0"/>
              <a:t>Calgary je významným centrem zimních sportů a </a:t>
            </a:r>
            <a:r>
              <a:rPr lang="cs-CZ" dirty="0" err="1" smtClean="0"/>
              <a:t>ekoturismu</a:t>
            </a:r>
            <a:r>
              <a:rPr lang="cs-CZ" dirty="0" smtClean="0"/>
              <a:t>. </a:t>
            </a:r>
          </a:p>
          <a:p>
            <a:pPr>
              <a:spcBef>
                <a:spcPts val="0"/>
              </a:spcBef>
              <a:buFontTx/>
              <a:buChar char="-"/>
            </a:pPr>
            <a:r>
              <a:rPr lang="cs-CZ" dirty="0" smtClean="0"/>
              <a:t>V posledních desetiletích město zaznamenalo velký boom především díky těžbě a zpracování ropy. 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V roce 1988 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   hostilo zimní 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   olympijské hry.</a:t>
            </a:r>
          </a:p>
          <a:p>
            <a:pPr>
              <a:spcBef>
                <a:spcPts val="0"/>
              </a:spcBef>
              <a:buNone/>
            </a:pPr>
            <a:r>
              <a:rPr lang="cs-CZ" sz="2000" dirty="0" smtClean="0"/>
              <a:t>                                                   (26)</a:t>
            </a:r>
          </a:p>
          <a:p>
            <a:pPr>
              <a:spcBef>
                <a:spcPts val="0"/>
              </a:spcBef>
              <a:buNone/>
            </a:pPr>
            <a:endParaRPr lang="cs-CZ" dirty="0"/>
          </a:p>
        </p:txBody>
      </p:sp>
      <p:pic>
        <p:nvPicPr>
          <p:cNvPr id="4" name="Picture 6" descr="C:\Users\Martina\Desktop\Mamka prezentace\Kanada\1280px-Calgary-Dawn-Szmurl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4148942"/>
            <a:ext cx="5143536" cy="24270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b="1" dirty="0" smtClean="0">
                <a:solidFill>
                  <a:srgbClr val="FFCC00"/>
                </a:solidFill>
              </a:rPr>
              <a:t>Dějiny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50072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do 16. stol. jedinými obyvateli Indiáni a Eskymáci</a:t>
            </a:r>
          </a:p>
          <a:p>
            <a:r>
              <a:rPr lang="cs-CZ" dirty="0" err="1" smtClean="0"/>
              <a:t>poč</a:t>
            </a:r>
            <a:r>
              <a:rPr lang="cs-CZ" dirty="0" smtClean="0"/>
              <a:t>. 17. stol.- přistěhovalecká země</a:t>
            </a:r>
          </a:p>
          <a:p>
            <a:r>
              <a:rPr lang="cs-CZ" dirty="0" smtClean="0"/>
              <a:t>1534-1535: Francouz  </a:t>
            </a:r>
            <a:r>
              <a:rPr lang="cs-CZ" dirty="0" err="1" smtClean="0"/>
              <a:t>Jacques</a:t>
            </a:r>
            <a:r>
              <a:rPr lang="cs-CZ" dirty="0" smtClean="0"/>
              <a:t> </a:t>
            </a:r>
            <a:r>
              <a:rPr lang="cs-CZ" dirty="0" err="1" smtClean="0"/>
              <a:t>Cartier</a:t>
            </a:r>
            <a:r>
              <a:rPr lang="cs-CZ" dirty="0" smtClean="0"/>
              <a:t> – v oblasti řeky sv. Vavřince =&gt;francouzská država tzv. Nová Francie</a:t>
            </a:r>
          </a:p>
          <a:p>
            <a:r>
              <a:rPr lang="cs-CZ" dirty="0" smtClean="0"/>
              <a:t>boje mezi Francouzi a Angličany =&gt; „Pařížský mír“ 1763, Francie se vzdala svých kanadských držav    -&gt;Kanada přičleněna k britské koruně</a:t>
            </a:r>
          </a:p>
          <a:p>
            <a:r>
              <a:rPr lang="cs-CZ" dirty="0" smtClean="0"/>
              <a:t>1818, 49</a:t>
            </a:r>
            <a:r>
              <a:rPr lang="cs-CZ" dirty="0" smtClean="0"/>
              <a:t>. rovnoběžka </a:t>
            </a:r>
            <a:r>
              <a:rPr lang="cs-CZ" dirty="0" smtClean="0"/>
              <a:t>= hraniční linie mezi Kanadou a USA</a:t>
            </a:r>
          </a:p>
          <a:p>
            <a:r>
              <a:rPr lang="cs-CZ" dirty="0" smtClean="0"/>
              <a:t>1. 6. 1867- britský parlament udělil Kanadě statut dominia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78581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CC00"/>
                </a:solidFill>
              </a:rPr>
              <a:t>Významné osobnosti </a:t>
            </a:r>
            <a:endParaRPr lang="cs-CZ" dirty="0">
              <a:solidFill>
                <a:srgbClr val="FF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643998" cy="5572164"/>
          </a:xfrm>
        </p:spPr>
        <p:txBody>
          <a:bodyPr>
            <a:normAutofit fontScale="92500" lnSpcReduction="10000"/>
          </a:bodyPr>
          <a:lstStyle/>
          <a:p>
            <a:pPr marL="0" indent="20638">
              <a:buNone/>
            </a:pPr>
            <a:r>
              <a:rPr lang="cs-CZ" u="sng" dirty="0" smtClean="0"/>
              <a:t>hokejisté</a:t>
            </a:r>
            <a:r>
              <a:rPr lang="cs-CZ" dirty="0" smtClean="0"/>
              <a:t> – W. </a:t>
            </a:r>
            <a:r>
              <a:rPr lang="cs-CZ" dirty="0" err="1" smtClean="0"/>
              <a:t>Gretzky</a:t>
            </a:r>
            <a:r>
              <a:rPr lang="cs-CZ" dirty="0" smtClean="0"/>
              <a:t>,             M. </a:t>
            </a:r>
            <a:r>
              <a:rPr lang="cs-CZ" dirty="0" err="1" smtClean="0"/>
              <a:t>Lemieux</a:t>
            </a:r>
            <a:r>
              <a:rPr lang="cs-CZ" dirty="0" smtClean="0"/>
              <a:t>, S. </a:t>
            </a:r>
            <a:r>
              <a:rPr lang="cs-CZ" dirty="0" err="1" smtClean="0"/>
              <a:t>Crosby</a:t>
            </a:r>
            <a:r>
              <a:rPr lang="cs-CZ" dirty="0" smtClean="0"/>
              <a:t>    </a:t>
            </a:r>
          </a:p>
          <a:p>
            <a:pPr marL="0" indent="20638">
              <a:buNone/>
            </a:pPr>
            <a:endParaRPr lang="cs-CZ" dirty="0" smtClean="0"/>
          </a:p>
          <a:p>
            <a:pPr marL="0" indent="20638">
              <a:buNone/>
            </a:pPr>
            <a:endParaRPr lang="cs-CZ" dirty="0" smtClean="0"/>
          </a:p>
          <a:p>
            <a:pPr marL="0" indent="20638">
              <a:buNone/>
            </a:pPr>
            <a:endParaRPr lang="cs-CZ" dirty="0" smtClean="0"/>
          </a:p>
          <a:p>
            <a:pPr marL="0" indent="20638">
              <a:buNone/>
            </a:pPr>
            <a:endParaRPr lang="cs-CZ" dirty="0" smtClean="0"/>
          </a:p>
          <a:p>
            <a:pPr marL="0" indent="20638">
              <a:buNone/>
            </a:pPr>
            <a:endParaRPr lang="cs-CZ" dirty="0" smtClean="0"/>
          </a:p>
          <a:p>
            <a:pPr marL="0" indent="20638">
              <a:buNone/>
            </a:pPr>
            <a:r>
              <a:rPr lang="cs-CZ" sz="2200" dirty="0" smtClean="0"/>
              <a:t>                                                            (27)</a:t>
            </a:r>
          </a:p>
          <a:p>
            <a:pPr marL="0" indent="20638">
              <a:buNone/>
            </a:pPr>
            <a:r>
              <a:rPr lang="cs-CZ" sz="2200" dirty="0" smtClean="0"/>
              <a:t>                                                                                                                                           (28)</a:t>
            </a:r>
          </a:p>
          <a:p>
            <a:pPr marL="0" indent="20638">
              <a:buNone/>
            </a:pPr>
            <a:endParaRPr lang="cs-CZ" sz="2200" dirty="0" smtClean="0"/>
          </a:p>
          <a:p>
            <a:pPr marL="0" indent="20638">
              <a:buNone/>
            </a:pPr>
            <a:r>
              <a:rPr lang="cs-CZ" u="sng" dirty="0" smtClean="0"/>
              <a:t>zpěváci</a:t>
            </a:r>
            <a:r>
              <a:rPr lang="cs-CZ" dirty="0" smtClean="0"/>
              <a:t>  -  B. </a:t>
            </a:r>
            <a:r>
              <a:rPr lang="cs-CZ" dirty="0" err="1" smtClean="0"/>
              <a:t>Adams</a:t>
            </a:r>
            <a:r>
              <a:rPr lang="cs-CZ" dirty="0" smtClean="0"/>
              <a:t>, L. </a:t>
            </a:r>
            <a:r>
              <a:rPr lang="cs-CZ" dirty="0" err="1" smtClean="0"/>
              <a:t>Cohen</a:t>
            </a:r>
            <a:r>
              <a:rPr lang="cs-CZ" dirty="0" smtClean="0"/>
              <a:t>,                  C. </a:t>
            </a:r>
            <a:r>
              <a:rPr lang="cs-CZ" dirty="0" err="1" smtClean="0"/>
              <a:t>Dion</a:t>
            </a:r>
            <a:endParaRPr lang="cs-CZ" dirty="0" smtClean="0"/>
          </a:p>
          <a:p>
            <a:pPr marL="0" indent="20638">
              <a:buNone/>
            </a:pPr>
            <a:r>
              <a:rPr lang="cs-CZ" u="sng" dirty="0" smtClean="0"/>
              <a:t>automobilový závodník  </a:t>
            </a:r>
            <a:r>
              <a:rPr lang="cs-CZ" dirty="0" smtClean="0"/>
              <a:t>-  J. </a:t>
            </a:r>
            <a:r>
              <a:rPr lang="cs-CZ" dirty="0" err="1" smtClean="0"/>
              <a:t>Villeneuve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pic>
        <p:nvPicPr>
          <p:cNvPr id="4" name="Picture 7" descr="C:\Users\Martina\Desktop\Mamka prezentace\Kanada\640px-Wgretz_edit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500174"/>
            <a:ext cx="2238589" cy="3071834"/>
          </a:xfrm>
          <a:prstGeom prst="rect">
            <a:avLst/>
          </a:prstGeom>
          <a:noFill/>
        </p:spPr>
      </p:pic>
      <p:pic>
        <p:nvPicPr>
          <p:cNvPr id="6" name="Picture 8" descr="C:\Users\Martina\Desktop\Mamka prezentace\Kanada\640px-Celine_Dion_Concert_-_Singing_I'm_Aliv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1714488"/>
            <a:ext cx="2071176" cy="31876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000" b="1" dirty="0" smtClean="0"/>
              <a:t>Děkuji za pozornost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64294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714356"/>
            <a:ext cx="8572560" cy="578647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000" dirty="0" smtClean="0"/>
              <a:t>1. Otevřená encyklopedie </a:t>
            </a:r>
            <a:r>
              <a:rPr lang="cs-CZ" sz="2000" dirty="0" err="1" smtClean="0"/>
              <a:t>Wikipedie</a:t>
            </a:r>
            <a:r>
              <a:rPr lang="cs-CZ" sz="2000" dirty="0" smtClean="0"/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online</a:t>
            </a:r>
            <a:r>
              <a:rPr lang="en-US" sz="2000" dirty="0" smtClean="0"/>
              <a:t>]</a:t>
            </a:r>
            <a:r>
              <a:rPr lang="cs-CZ" sz="2000" dirty="0" smtClean="0"/>
              <a:t>. </a:t>
            </a:r>
            <a:r>
              <a:rPr lang="en-US" sz="2000" dirty="0" smtClean="0"/>
              <a:t>[cit. 201</a:t>
            </a:r>
            <a:r>
              <a:rPr lang="cs-CZ" sz="2000" dirty="0" smtClean="0"/>
              <a:t>4-04-30</a:t>
            </a:r>
            <a:r>
              <a:rPr lang="en-US" sz="2000" dirty="0" smtClean="0"/>
              <a:t>]</a:t>
            </a:r>
            <a:r>
              <a:rPr lang="cs-CZ" sz="2000" dirty="0" smtClean="0"/>
              <a:t>. Dostupné z WWW: http://cs.wikipedia.org/wiki/Kanada</a:t>
            </a:r>
          </a:p>
          <a:p>
            <a:pPr>
              <a:buNone/>
            </a:pPr>
            <a:r>
              <a:rPr lang="cs-CZ" sz="2000" dirty="0" smtClean="0"/>
              <a:t>2. Otevřená encyklopedie </a:t>
            </a:r>
            <a:r>
              <a:rPr lang="cs-CZ" sz="2000" dirty="0" err="1" smtClean="0"/>
              <a:t>Wikipedie</a:t>
            </a:r>
            <a:r>
              <a:rPr lang="cs-CZ" sz="2000" dirty="0" smtClean="0"/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online</a:t>
            </a:r>
            <a:r>
              <a:rPr lang="en-US" sz="2000" dirty="0" smtClean="0"/>
              <a:t>]</a:t>
            </a:r>
            <a:r>
              <a:rPr lang="cs-CZ" sz="2000" dirty="0" smtClean="0"/>
              <a:t>. </a:t>
            </a:r>
            <a:r>
              <a:rPr lang="en-US" sz="2000" dirty="0" smtClean="0"/>
              <a:t>[cit. 201</a:t>
            </a:r>
            <a:r>
              <a:rPr lang="cs-CZ" sz="2000" dirty="0" smtClean="0"/>
              <a:t>4-04-30</a:t>
            </a:r>
            <a:r>
              <a:rPr lang="en-US" sz="2000" dirty="0" smtClean="0"/>
              <a:t>]</a:t>
            </a:r>
            <a:r>
              <a:rPr lang="cs-CZ" sz="2000" dirty="0" smtClean="0"/>
              <a:t>. Dostupné z WWW: http://cs.wikipedia.org/wiki/Kanada</a:t>
            </a:r>
          </a:p>
          <a:p>
            <a:pPr>
              <a:buNone/>
            </a:pPr>
            <a:r>
              <a:rPr lang="cs-CZ" sz="2000" dirty="0" smtClean="0"/>
              <a:t>3. Otevřená encyklopedie </a:t>
            </a:r>
            <a:r>
              <a:rPr lang="cs-CZ" sz="2000" dirty="0" err="1" smtClean="0"/>
              <a:t>Wikipedie</a:t>
            </a:r>
            <a:r>
              <a:rPr lang="cs-CZ" sz="2000" dirty="0" smtClean="0"/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online</a:t>
            </a:r>
            <a:r>
              <a:rPr lang="en-US" sz="2000" dirty="0" smtClean="0"/>
              <a:t>]</a:t>
            </a:r>
            <a:r>
              <a:rPr lang="cs-CZ" sz="2000" dirty="0" smtClean="0"/>
              <a:t>. </a:t>
            </a:r>
            <a:r>
              <a:rPr lang="en-US" sz="2000" dirty="0" smtClean="0"/>
              <a:t>[cit. 201</a:t>
            </a:r>
            <a:r>
              <a:rPr lang="cs-CZ" sz="2000" dirty="0" smtClean="0"/>
              <a:t>4-04-30</a:t>
            </a:r>
            <a:r>
              <a:rPr lang="en-US" sz="2000" dirty="0" smtClean="0"/>
              <a:t>]</a:t>
            </a:r>
            <a:r>
              <a:rPr lang="cs-CZ" sz="2000" dirty="0" smtClean="0"/>
              <a:t>. Dostupné z WWW: http://cs.wikipedia.org/wiki/Al%C5%BEb%C4%9Bta_II.</a:t>
            </a:r>
          </a:p>
          <a:p>
            <a:pPr>
              <a:buNone/>
            </a:pPr>
            <a:r>
              <a:rPr lang="cs-CZ" sz="2000" dirty="0" smtClean="0"/>
              <a:t>4. Otevřená encyklopedie </a:t>
            </a:r>
            <a:r>
              <a:rPr lang="cs-CZ" sz="2000" dirty="0" err="1" smtClean="0"/>
              <a:t>Wikipedie</a:t>
            </a:r>
            <a:r>
              <a:rPr lang="cs-CZ" sz="2000" dirty="0" smtClean="0"/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online</a:t>
            </a:r>
            <a:r>
              <a:rPr lang="en-US" sz="2000" dirty="0" smtClean="0"/>
              <a:t>]</a:t>
            </a:r>
            <a:r>
              <a:rPr lang="cs-CZ" sz="2000" dirty="0" smtClean="0"/>
              <a:t>. </a:t>
            </a:r>
            <a:r>
              <a:rPr lang="en-US" sz="2000" dirty="0" smtClean="0"/>
              <a:t>[cit. 201</a:t>
            </a:r>
            <a:r>
              <a:rPr lang="cs-CZ" sz="2000" dirty="0" smtClean="0"/>
              <a:t>4-04-30</a:t>
            </a:r>
            <a:r>
              <a:rPr lang="en-US" sz="2000" dirty="0" smtClean="0"/>
              <a:t>]</a:t>
            </a:r>
            <a:r>
              <a:rPr lang="cs-CZ" sz="2000" dirty="0" smtClean="0"/>
              <a:t>. Dostupné z WWW: http://cs.wikipedia.org/wiki/David_Johnston</a:t>
            </a:r>
          </a:p>
          <a:p>
            <a:pPr>
              <a:buNone/>
            </a:pPr>
            <a:r>
              <a:rPr lang="cs-CZ" sz="2000" dirty="0" smtClean="0"/>
              <a:t>5. Otevřená encyklopedie </a:t>
            </a:r>
            <a:r>
              <a:rPr lang="cs-CZ" sz="2000" dirty="0" err="1" smtClean="0"/>
              <a:t>Wikipedie</a:t>
            </a:r>
            <a:r>
              <a:rPr lang="cs-CZ" sz="2000" dirty="0" smtClean="0"/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online</a:t>
            </a:r>
            <a:r>
              <a:rPr lang="en-US" sz="2000" dirty="0" smtClean="0"/>
              <a:t>]</a:t>
            </a:r>
            <a:r>
              <a:rPr lang="cs-CZ" sz="2000" dirty="0" smtClean="0"/>
              <a:t>. </a:t>
            </a:r>
            <a:r>
              <a:rPr lang="en-US" sz="2000" dirty="0" smtClean="0"/>
              <a:t>[cit. 201</a:t>
            </a:r>
            <a:r>
              <a:rPr lang="cs-CZ" sz="2000" dirty="0" smtClean="0"/>
              <a:t>4-04-30</a:t>
            </a:r>
            <a:r>
              <a:rPr lang="en-US" sz="2000" dirty="0" smtClean="0"/>
              <a:t>]</a:t>
            </a:r>
            <a:r>
              <a:rPr lang="cs-CZ" sz="2000" dirty="0" smtClean="0"/>
              <a:t>. Dostupné z WWW: http://cs.wikipedia.org/wiki/Kanada</a:t>
            </a:r>
          </a:p>
          <a:p>
            <a:pPr>
              <a:buNone/>
            </a:pPr>
            <a:r>
              <a:rPr lang="cs-CZ" sz="2000" dirty="0" smtClean="0"/>
              <a:t>6. Otevřená encyklopedie </a:t>
            </a:r>
            <a:r>
              <a:rPr lang="cs-CZ" sz="2000" dirty="0" err="1" smtClean="0"/>
              <a:t>Wikipedie</a:t>
            </a:r>
            <a:r>
              <a:rPr lang="cs-CZ" sz="2000" dirty="0" smtClean="0"/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online</a:t>
            </a:r>
            <a:r>
              <a:rPr lang="en-US" sz="2000" dirty="0" smtClean="0"/>
              <a:t>]</a:t>
            </a:r>
            <a:r>
              <a:rPr lang="cs-CZ" sz="2000" dirty="0" smtClean="0"/>
              <a:t>. </a:t>
            </a:r>
            <a:r>
              <a:rPr lang="en-US" sz="2000" dirty="0" smtClean="0"/>
              <a:t>[cit. 201</a:t>
            </a:r>
            <a:r>
              <a:rPr lang="cs-CZ" sz="2000" dirty="0" smtClean="0"/>
              <a:t>4-04-30</a:t>
            </a:r>
            <a:r>
              <a:rPr lang="en-US" sz="2000" dirty="0" smtClean="0"/>
              <a:t>]</a:t>
            </a:r>
            <a:r>
              <a:rPr lang="cs-CZ" sz="2000" dirty="0" smtClean="0"/>
              <a:t>. Dostupné z WWW: http://cs.wikipedia.org/wiki/Kanada</a:t>
            </a:r>
          </a:p>
          <a:p>
            <a:pPr>
              <a:buNone/>
            </a:pPr>
            <a:r>
              <a:rPr lang="cs-CZ" sz="2000" dirty="0" smtClean="0"/>
              <a:t>7. Otevřená encyklopedie </a:t>
            </a:r>
            <a:r>
              <a:rPr lang="cs-CZ" sz="2000" dirty="0" err="1" smtClean="0"/>
              <a:t>Wikipedie</a:t>
            </a:r>
            <a:r>
              <a:rPr lang="cs-CZ" sz="2000" dirty="0" smtClean="0"/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online</a:t>
            </a:r>
            <a:r>
              <a:rPr lang="en-US" sz="2000" dirty="0" smtClean="0"/>
              <a:t>]</a:t>
            </a:r>
            <a:r>
              <a:rPr lang="cs-CZ" sz="2000" dirty="0" smtClean="0"/>
              <a:t>. </a:t>
            </a:r>
            <a:r>
              <a:rPr lang="en-US" sz="2000" dirty="0" smtClean="0"/>
              <a:t>[cit. 201</a:t>
            </a:r>
            <a:r>
              <a:rPr lang="cs-CZ" sz="2000" dirty="0" smtClean="0"/>
              <a:t>4-04-30</a:t>
            </a:r>
            <a:r>
              <a:rPr lang="en-US" sz="2000" dirty="0" smtClean="0"/>
              <a:t>]</a:t>
            </a:r>
            <a:r>
              <a:rPr lang="cs-CZ" sz="2000" dirty="0" smtClean="0"/>
              <a:t>. Dostupné z WWW: http://cs.wikipedia.org/wiki/Eskym%C3%A1k</a:t>
            </a:r>
          </a:p>
          <a:p>
            <a:pPr>
              <a:buNone/>
            </a:pPr>
            <a:r>
              <a:rPr lang="cs-CZ" sz="2000" dirty="0" smtClean="0"/>
              <a:t>8. Otevřená encyklopedie </a:t>
            </a:r>
            <a:r>
              <a:rPr lang="cs-CZ" sz="2000" dirty="0" err="1" smtClean="0"/>
              <a:t>Wikipedie</a:t>
            </a:r>
            <a:r>
              <a:rPr lang="cs-CZ" sz="2000" dirty="0" smtClean="0"/>
              <a:t> </a:t>
            </a:r>
            <a:r>
              <a:rPr lang="en-US" sz="2000" dirty="0" smtClean="0"/>
              <a:t>[</a:t>
            </a:r>
            <a:r>
              <a:rPr lang="cs-CZ" sz="2000" dirty="0" smtClean="0"/>
              <a:t>online</a:t>
            </a:r>
            <a:r>
              <a:rPr lang="en-US" sz="2000" dirty="0" smtClean="0"/>
              <a:t>]</a:t>
            </a:r>
            <a:r>
              <a:rPr lang="cs-CZ" sz="2000" dirty="0" smtClean="0"/>
              <a:t>. </a:t>
            </a:r>
            <a:r>
              <a:rPr lang="en-US" sz="2000" dirty="0" smtClean="0"/>
              <a:t>[cit. 201</a:t>
            </a:r>
            <a:r>
              <a:rPr lang="cs-CZ" sz="2000" dirty="0" smtClean="0"/>
              <a:t>4-04-30</a:t>
            </a:r>
            <a:r>
              <a:rPr lang="en-US" sz="2000" dirty="0" smtClean="0"/>
              <a:t>]</a:t>
            </a:r>
            <a:r>
              <a:rPr lang="cs-CZ" sz="2000" dirty="0" smtClean="0"/>
              <a:t>. Dostupné z WWW: http://cs.wikipedia.org/wiki/Indi%C3%A1n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-357214"/>
            <a:ext cx="8229600" cy="3572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14290"/>
            <a:ext cx="8715436" cy="6429420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9.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http://cs.wikipedia.org/wiki/Mount_Logan</a:t>
            </a:r>
          </a:p>
          <a:p>
            <a:pPr>
              <a:buNone/>
            </a:pPr>
            <a:r>
              <a:rPr lang="cs-CZ" dirty="0" smtClean="0"/>
              <a:t>10.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http://cs.wikipedia.org/wiki/Skalnat%C3%A9_hory</a:t>
            </a:r>
          </a:p>
          <a:p>
            <a:pPr>
              <a:buNone/>
            </a:pPr>
            <a:r>
              <a:rPr lang="cs-CZ" dirty="0" smtClean="0"/>
              <a:t>11.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http://cs.wikipedia.org/wiki/Velk%C3%A1_jezera</a:t>
            </a:r>
          </a:p>
          <a:p>
            <a:pPr>
              <a:buNone/>
            </a:pPr>
            <a:r>
              <a:rPr lang="cs-CZ" dirty="0" smtClean="0"/>
              <a:t>12.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http://cs.wikipedia.org/wiki/Niagarsk%C3%A9_vodop%C3%A1dy</a:t>
            </a:r>
          </a:p>
          <a:p>
            <a:pPr>
              <a:buNone/>
            </a:pPr>
            <a:r>
              <a:rPr lang="cs-CZ" dirty="0" smtClean="0"/>
              <a:t>13.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http://cs.wikipedia.org/wiki/Ledovec#Typy_ledovc.C5.AF</a:t>
            </a:r>
          </a:p>
          <a:p>
            <a:pPr>
              <a:buNone/>
            </a:pPr>
            <a:r>
              <a:rPr lang="cs-CZ" dirty="0" smtClean="0"/>
              <a:t>14.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http://cs.wikipedia.org/wiki/Banff_%28n%C3%A1rodn%C3%AD_park%29</a:t>
            </a:r>
          </a:p>
          <a:p>
            <a:pPr>
              <a:buNone/>
            </a:pPr>
            <a:r>
              <a:rPr lang="cs-CZ" dirty="0" smtClean="0"/>
              <a:t>15.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http://cs.wikipedia.org/wiki/Zemn%C3%AD_plyn</a:t>
            </a:r>
          </a:p>
          <a:p>
            <a:pPr>
              <a:buNone/>
            </a:pPr>
            <a:r>
              <a:rPr lang="cs-CZ" dirty="0" smtClean="0"/>
              <a:t>16.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http://cs.wikipedia.org/wiki/Zinek</a:t>
            </a:r>
          </a:p>
          <a:p>
            <a:pPr>
              <a:buNone/>
            </a:pPr>
            <a:r>
              <a:rPr lang="cs-CZ" dirty="0" smtClean="0"/>
              <a:t>17.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http://cs.wikipedia.org/wiki/P%C5%A1enice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8229600" cy="2746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643710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18.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http://cs.wikipedia.org/wiki/D%C5%99evo</a:t>
            </a:r>
          </a:p>
          <a:p>
            <a:pPr>
              <a:buNone/>
            </a:pPr>
            <a:r>
              <a:rPr lang="cs-CZ" dirty="0" smtClean="0"/>
              <a:t>19.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http://cs.wikipedia.org/wiki/Vancouver</a:t>
            </a:r>
          </a:p>
          <a:p>
            <a:pPr>
              <a:buNone/>
            </a:pPr>
            <a:r>
              <a:rPr lang="cs-CZ" dirty="0" smtClean="0"/>
              <a:t>20.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http://cs.wikipedia.org/wiki/Ottawa</a:t>
            </a:r>
          </a:p>
          <a:p>
            <a:pPr>
              <a:buNone/>
            </a:pPr>
            <a:r>
              <a:rPr lang="cs-CZ" dirty="0" smtClean="0"/>
              <a:t>21.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http://cs.wikipedia.org/wiki/Montreal</a:t>
            </a:r>
          </a:p>
          <a:p>
            <a:pPr>
              <a:buNone/>
            </a:pPr>
            <a:r>
              <a:rPr lang="cs-CZ" dirty="0" smtClean="0"/>
              <a:t>22.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http://cs.wikipedia.org/wiki/Toronto</a:t>
            </a:r>
          </a:p>
          <a:p>
            <a:pPr>
              <a:buNone/>
            </a:pPr>
            <a:r>
              <a:rPr lang="cs-CZ" dirty="0" smtClean="0"/>
              <a:t>23.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http://cs.wikipedia.org/wiki/Quebec</a:t>
            </a:r>
          </a:p>
          <a:p>
            <a:pPr>
              <a:buNone/>
            </a:pPr>
            <a:r>
              <a:rPr lang="cs-CZ" dirty="0" smtClean="0"/>
              <a:t>24.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http://cs.wikipedia.org/wiki/Winnipeg</a:t>
            </a:r>
          </a:p>
          <a:p>
            <a:pPr>
              <a:buNone/>
            </a:pPr>
            <a:r>
              <a:rPr lang="cs-CZ" dirty="0" smtClean="0"/>
              <a:t>25.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http://cs.wikipedia.org/wiki/Vancouver</a:t>
            </a:r>
          </a:p>
          <a:p>
            <a:pPr>
              <a:buNone/>
            </a:pPr>
            <a:r>
              <a:rPr lang="cs-CZ" dirty="0" smtClean="0"/>
              <a:t>26.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http://cs.wikipedia.org/wiki/Calgary</a:t>
            </a:r>
          </a:p>
          <a:p>
            <a:pPr>
              <a:buNone/>
            </a:pPr>
            <a:r>
              <a:rPr lang="cs-CZ" dirty="0" smtClean="0"/>
              <a:t>27.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http://cs.wikipedia.org/wiki/Wayne_Gretzky</a:t>
            </a:r>
          </a:p>
          <a:p>
            <a:pPr>
              <a:buNone/>
            </a:pPr>
            <a:r>
              <a:rPr lang="cs-CZ" dirty="0" smtClean="0"/>
              <a:t>28.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http://cs.wikipedia.org/wiki/C%C3%A9line_Dion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428604"/>
            <a:ext cx="8643998" cy="6072230"/>
          </a:xfrm>
        </p:spPr>
        <p:txBody>
          <a:bodyPr>
            <a:normAutofit fontScale="85000" lnSpcReduction="20000"/>
          </a:bodyPr>
          <a:lstStyle/>
          <a:p>
            <a:pPr algn="ctr">
              <a:buFontTx/>
              <a:buNone/>
            </a:pPr>
            <a:r>
              <a:rPr lang="cs-CZ" sz="3800" dirty="0" smtClean="0"/>
              <a:t>Knižní zdroje</a:t>
            </a:r>
          </a:p>
          <a:p>
            <a:pPr>
              <a:buFontTx/>
              <a:buNone/>
            </a:pPr>
            <a:endParaRPr lang="cs-CZ" dirty="0" smtClean="0"/>
          </a:p>
          <a:p>
            <a:r>
              <a:rPr lang="cs-CZ" dirty="0" smtClean="0"/>
              <a:t>BAAR, Vladimír. Hospodářský zeměpis: regionální aspekty světového hospodářství : učebnice pro obchodní akademie a jiné střední školy. 1. </a:t>
            </a:r>
            <a:r>
              <a:rPr lang="cs-CZ" dirty="0" err="1" smtClean="0"/>
              <a:t>vyd</a:t>
            </a:r>
            <a:r>
              <a:rPr lang="cs-CZ" dirty="0" smtClean="0"/>
              <a:t>. Praha: Nakladatelství České geografické společnosti, 2002, 111 s. ISBN 80-860-3450-X..</a:t>
            </a:r>
          </a:p>
          <a:p>
            <a:endParaRPr lang="cs-CZ" dirty="0" smtClean="0"/>
          </a:p>
          <a:p>
            <a:r>
              <a:rPr lang="cs-CZ" dirty="0" smtClean="0"/>
              <a:t>KAŠPAROVSKÝ, Karel. Zeměpis II. v kostce: pro střední školy : [regionální geografie]. 1. </a:t>
            </a:r>
            <a:r>
              <a:rPr lang="cs-CZ" dirty="0" err="1" smtClean="0"/>
              <a:t>vyd</a:t>
            </a:r>
            <a:r>
              <a:rPr lang="cs-CZ" dirty="0" smtClean="0"/>
              <a:t>. Praha: Fragment, 2008, 184 s. Maturita v kostce. ISBN 978-802-5305-850..</a:t>
            </a:r>
          </a:p>
          <a:p>
            <a:endParaRPr lang="cs-CZ" dirty="0" smtClean="0"/>
          </a:p>
          <a:p>
            <a:r>
              <a:rPr lang="cs-CZ" dirty="0" smtClean="0"/>
              <a:t>[RED. CLP, [</a:t>
            </a:r>
            <a:r>
              <a:rPr lang="cs-CZ" dirty="0" err="1" smtClean="0"/>
              <a:t>Red.Carlo</a:t>
            </a:r>
            <a:r>
              <a:rPr lang="cs-CZ" dirty="0" smtClean="0"/>
              <a:t> </a:t>
            </a:r>
            <a:r>
              <a:rPr lang="cs-CZ" dirty="0" err="1" smtClean="0"/>
              <a:t>Lauer</a:t>
            </a:r>
            <a:r>
              <a:rPr lang="cs-CZ" dirty="0" smtClean="0"/>
              <a:t>, Milan BURSA a Jana PEŠTOVÁ. Encyklopedie Světa pro střední školy : [regionální geografie]. 1. </a:t>
            </a:r>
            <a:r>
              <a:rPr lang="cs-CZ" dirty="0" err="1" smtClean="0"/>
              <a:t>vyd</a:t>
            </a:r>
            <a:r>
              <a:rPr lang="cs-CZ" dirty="0" smtClean="0"/>
              <a:t>. Mnichov. </a:t>
            </a:r>
            <a:r>
              <a:rPr lang="cs-CZ" dirty="0" err="1" smtClean="0"/>
              <a:t>Marco</a:t>
            </a:r>
            <a:r>
              <a:rPr lang="cs-CZ" dirty="0" smtClean="0"/>
              <a:t> Polo, 2005, 207. ISBN 38-279-0006-9.</a:t>
            </a:r>
          </a:p>
          <a:p>
            <a:pPr>
              <a:buFontTx/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2">
      <a:dk1>
        <a:srgbClr val="FF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364</TotalTime>
  <Words>1730</Words>
  <Application>Microsoft Office PowerPoint</Application>
  <PresentationFormat>Předvádění na obrazovce (4:3)</PresentationFormat>
  <Paragraphs>325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Motiv sady Office</vt:lpstr>
      <vt:lpstr>Snímek 1</vt:lpstr>
      <vt:lpstr>KANADA</vt:lpstr>
      <vt:lpstr>                 </vt:lpstr>
      <vt:lpstr>Hlava státu  </vt:lpstr>
      <vt:lpstr>Základní údaje</vt:lpstr>
      <vt:lpstr>Poloha</vt:lpstr>
      <vt:lpstr>Územní uspořádání</vt:lpstr>
      <vt:lpstr>Obyvatelstvo</vt:lpstr>
      <vt:lpstr>Snímek 9</vt:lpstr>
      <vt:lpstr>Povrch</vt:lpstr>
      <vt:lpstr>Snímek 11</vt:lpstr>
      <vt:lpstr>Vodstvo</vt:lpstr>
      <vt:lpstr>Snímek 13</vt:lpstr>
      <vt:lpstr>Podnebí</vt:lpstr>
      <vt:lpstr>Vegetace</vt:lpstr>
      <vt:lpstr>Snímek 16</vt:lpstr>
      <vt:lpstr>Hospodářství</vt:lpstr>
      <vt:lpstr>Průmysl</vt:lpstr>
      <vt:lpstr>Zemědělství</vt:lpstr>
      <vt:lpstr>Snímek 20</vt:lpstr>
      <vt:lpstr>Doprava</vt:lpstr>
      <vt:lpstr>Města</vt:lpstr>
      <vt:lpstr>Snímek 23</vt:lpstr>
      <vt:lpstr>Snímek 24</vt:lpstr>
      <vt:lpstr>Snímek 25</vt:lpstr>
      <vt:lpstr>Snímek 26</vt:lpstr>
      <vt:lpstr>Dějiny</vt:lpstr>
      <vt:lpstr>Významné osobnosti </vt:lpstr>
      <vt:lpstr>Snímek 29</vt:lpstr>
      <vt:lpstr>Zdroje</vt:lpstr>
      <vt:lpstr>Snímek 31</vt:lpstr>
      <vt:lpstr>Snímek 32</vt:lpstr>
      <vt:lpstr>Snímek 33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 Tesařová</dc:creator>
  <cp:lastModifiedBy>Dum</cp:lastModifiedBy>
  <cp:revision>76</cp:revision>
  <dcterms:created xsi:type="dcterms:W3CDTF">2014-06-27T04:45:58Z</dcterms:created>
  <dcterms:modified xsi:type="dcterms:W3CDTF">2014-11-12T10:27:19Z</dcterms:modified>
</cp:coreProperties>
</file>