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88" r:id="rId2"/>
    <p:sldId id="256" r:id="rId3"/>
    <p:sldId id="257" r:id="rId4"/>
    <p:sldId id="258" r:id="rId5"/>
    <p:sldId id="260" r:id="rId6"/>
    <p:sldId id="262" r:id="rId7"/>
    <p:sldId id="263" r:id="rId8"/>
    <p:sldId id="264" r:id="rId9"/>
    <p:sldId id="265" r:id="rId10"/>
    <p:sldId id="266" r:id="rId11"/>
    <p:sldId id="268" r:id="rId12"/>
    <p:sldId id="267" r:id="rId13"/>
    <p:sldId id="269" r:id="rId14"/>
    <p:sldId id="270" r:id="rId15"/>
    <p:sldId id="271" r:id="rId16"/>
    <p:sldId id="272" r:id="rId17"/>
    <p:sldId id="273" r:id="rId18"/>
    <p:sldId id="275" r:id="rId19"/>
    <p:sldId id="276" r:id="rId20"/>
    <p:sldId id="277" r:id="rId21"/>
    <p:sldId id="278" r:id="rId22"/>
    <p:sldId id="279" r:id="rId23"/>
    <p:sldId id="280" r:id="rId24"/>
    <p:sldId id="283" r:id="rId25"/>
    <p:sldId id="284" r:id="rId26"/>
    <p:sldId id="285" r:id="rId27"/>
    <p:sldId id="286" r:id="rId28"/>
    <p:sldId id="287" r:id="rId29"/>
    <p:sldId id="281" r:id="rId30"/>
    <p:sldId id="289" r:id="rId31"/>
    <p:sldId id="261" r:id="rId32"/>
    <p:sldId id="274" r:id="rId33"/>
    <p:sldId id="282" r:id="rId34"/>
    <p:sldId id="290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24" autoAdjust="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90" y="29286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38A81-456F-4116-9051-47CF4478F8BC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88046-21FF-40A5-A383-3E179D83F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38A81-456F-4116-9051-47CF4478F8BC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88046-21FF-40A5-A383-3E179D83F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38A81-456F-4116-9051-47CF4478F8BC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88046-21FF-40A5-A383-3E179D83F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38A81-456F-4116-9051-47CF4478F8BC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88046-21FF-40A5-A383-3E179D83F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38A81-456F-4116-9051-47CF4478F8BC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88046-21FF-40A5-A383-3E179D83F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38A81-456F-4116-9051-47CF4478F8BC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88046-21FF-40A5-A383-3E179D83F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38A81-456F-4116-9051-47CF4478F8BC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88046-21FF-40A5-A383-3E179D83F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38A81-456F-4116-9051-47CF4478F8BC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88046-21FF-40A5-A383-3E179D83F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38A81-456F-4116-9051-47CF4478F8BC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88046-21FF-40A5-A383-3E179D83F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38A81-456F-4116-9051-47CF4478F8BC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88046-21FF-40A5-A383-3E179D83F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38A81-456F-4116-9051-47CF4478F8BC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88046-21FF-40A5-A383-3E179D83F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738A81-456F-4116-9051-47CF4478F8BC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188046-21FF-40A5-A383-3E179D83F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47230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Šmerala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25/2565, 728 04, Ostrava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Austrálie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Alena Tesařová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 Regionální geografie Austrálie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Druhý ročník vyššího gymnázia a sekunda víceletého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30.4. 2014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Digitální učební materiál obsahuje geografickou charakteristiku Austrálie. Cílem je poskytnout a přiblížit žákům základní informace o státech, schopnost chápat látku v souvislostech.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 je zpracován v programu Microsoft PowerPoint. Prezentace obsahuje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učební materiál,obrázky, dynamické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slidy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otázky a odpovědi. K výuce je potřeba dataprojektor, notebook, atlas.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71612"/>
            <a:ext cx="7772400" cy="2643205"/>
          </a:xfrm>
        </p:spPr>
        <p:txBody>
          <a:bodyPr>
            <a:normAutofit/>
          </a:bodyPr>
          <a:lstStyle/>
          <a:p>
            <a:r>
              <a:rPr lang="cs-CZ" sz="8800" b="1" dirty="0" smtClean="0">
                <a:solidFill>
                  <a:srgbClr val="FFFF00"/>
                </a:solidFill>
              </a:rPr>
              <a:t>AUSTRÁLIE</a:t>
            </a:r>
            <a:endParaRPr lang="cs-CZ" sz="8800" b="1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44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AUSTRÁLIE</a:t>
            </a:r>
            <a:r>
              <a:rPr lang="cs-CZ" dirty="0" smtClean="0">
                <a:solidFill>
                  <a:srgbClr val="FFFF00"/>
                </a:solidFill>
              </a:rPr>
              <a:t/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b="1" dirty="0" smtClean="0">
                <a:solidFill>
                  <a:srgbClr val="FFFF00"/>
                </a:solidFill>
              </a:rPr>
              <a:t>(</a:t>
            </a:r>
            <a:r>
              <a:rPr lang="cs-CZ" b="1" dirty="0">
                <a:solidFill>
                  <a:srgbClr val="FFFF00"/>
                </a:solidFill>
              </a:rPr>
              <a:t>Australský svaz</a:t>
            </a:r>
            <a:r>
              <a:rPr lang="cs-CZ" b="1" dirty="0" smtClean="0">
                <a:solidFill>
                  <a:srgbClr val="FFFF00"/>
                </a:solidFill>
              </a:rPr>
              <a:t>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00306"/>
            <a:ext cx="8229600" cy="3786214"/>
          </a:xfrm>
        </p:spPr>
        <p:txBody>
          <a:bodyPr/>
          <a:lstStyle/>
          <a:p>
            <a:pPr algn="ctr">
              <a:buNone/>
            </a:pPr>
            <a:r>
              <a:rPr lang="cs-CZ" sz="4000" i="1" dirty="0"/>
              <a:t>Víte, že název Austrálie je odvozen z latinského </a:t>
            </a:r>
            <a:r>
              <a:rPr lang="cs-CZ" sz="4000" i="1" dirty="0" err="1"/>
              <a:t>Australis</a:t>
            </a:r>
            <a:r>
              <a:rPr lang="cs-CZ" sz="4000" i="1" dirty="0"/>
              <a:t>, znamenajícího na jihu</a:t>
            </a:r>
            <a:r>
              <a:rPr lang="cs-CZ" sz="4000" i="1" dirty="0" smtClean="0"/>
              <a:t>?</a:t>
            </a:r>
            <a:endParaRPr lang="cs-CZ" sz="4000" i="1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FFFF00"/>
                </a:solidFill>
              </a:rPr>
              <a:t>Vlajka                       Znak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85728"/>
            <a:ext cx="9036496" cy="6572272"/>
          </a:xfrm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2400" dirty="0" smtClean="0"/>
          </a:p>
          <a:p>
            <a:pPr>
              <a:buNone/>
            </a:pPr>
            <a:r>
              <a:rPr lang="cs-CZ" sz="2800" dirty="0" smtClean="0"/>
              <a:t>					          </a:t>
            </a:r>
            <a:r>
              <a:rPr lang="cs-CZ" sz="2400" dirty="0" smtClean="0"/>
              <a:t> (1)                                                              (2)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500" i="1" dirty="0" smtClean="0"/>
              <a:t>Víte, že: </a:t>
            </a:r>
            <a:r>
              <a:rPr lang="cs-CZ" sz="3500" dirty="0" smtClean="0"/>
              <a:t>je zde umístěn </a:t>
            </a:r>
            <a:r>
              <a:rPr lang="cs-CZ" sz="3500" b="1" i="1" dirty="0" smtClean="0">
                <a:solidFill>
                  <a:srgbClr val="FFFF00"/>
                </a:solidFill>
              </a:rPr>
              <a:t>Union Jack </a:t>
            </a:r>
            <a:r>
              <a:rPr lang="cs-CZ" sz="3500" dirty="0" smtClean="0"/>
              <a:t>– symbol Velké Británie – připomínající vazby na britskou korunu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500" dirty="0" smtClean="0"/>
              <a:t>- v levé spodní části je umístěna sedmicípá hvězda, která nese jméno </a:t>
            </a:r>
            <a:r>
              <a:rPr lang="cs-CZ" sz="3500" b="1" i="1" dirty="0" err="1" smtClean="0">
                <a:solidFill>
                  <a:srgbClr val="FFFF00"/>
                </a:solidFill>
              </a:rPr>
              <a:t>Federation</a:t>
            </a:r>
            <a:r>
              <a:rPr lang="cs-CZ" sz="3500" b="1" i="1" dirty="0" smtClean="0">
                <a:solidFill>
                  <a:srgbClr val="FFFF00"/>
                </a:solidFill>
              </a:rPr>
              <a:t> Star</a:t>
            </a:r>
            <a:r>
              <a:rPr lang="cs-CZ" sz="3500" b="1" dirty="0" smtClean="0">
                <a:solidFill>
                  <a:srgbClr val="FFFF00"/>
                </a:solidFill>
              </a:rPr>
              <a:t> </a:t>
            </a:r>
            <a:r>
              <a:rPr lang="cs-CZ" sz="3500" dirty="0" smtClean="0"/>
              <a:t>(Hvězda federace)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500" dirty="0" smtClean="0"/>
              <a:t>- jejich šest cípů symbolizuje šest svazových států, sedmý je společný pro dvě nezávislá federální teritoria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endParaRPr lang="cs-CZ" sz="2800" dirty="0" smtClean="0"/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500" i="1" dirty="0" smtClean="0">
                <a:solidFill>
                  <a:srgbClr val="FFFF00"/>
                </a:solidFill>
              </a:rPr>
              <a:t>Odhadnete, co znamenají hvězdy v pravé polovině vlajky? 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500" dirty="0"/>
              <a:t>J</a:t>
            </a:r>
            <a:r>
              <a:rPr lang="cs-CZ" sz="3500" dirty="0" smtClean="0"/>
              <a:t>e to souhvězdí </a:t>
            </a:r>
            <a:r>
              <a:rPr lang="cs-CZ" sz="3500" b="1" i="1" dirty="0" smtClean="0">
                <a:solidFill>
                  <a:srgbClr val="FFFF00"/>
                </a:solidFill>
              </a:rPr>
              <a:t>Jižní kříž</a:t>
            </a:r>
            <a:r>
              <a:rPr lang="cs-CZ" sz="3500" dirty="0" smtClean="0"/>
              <a:t>, často spojované s Austrálií</a:t>
            </a:r>
            <a:endParaRPr lang="cs-CZ" sz="3500" dirty="0"/>
          </a:p>
        </p:txBody>
      </p:sp>
      <p:pic>
        <p:nvPicPr>
          <p:cNvPr id="4" name="Picture 2" descr="C:\Users\Martina\Desktop\Austrálie\1280px-Flag_of_Australia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3804" y="785794"/>
            <a:ext cx="4000528" cy="2000264"/>
          </a:xfrm>
          <a:prstGeom prst="rect">
            <a:avLst/>
          </a:prstGeom>
          <a:noFill/>
        </p:spPr>
      </p:pic>
      <p:pic>
        <p:nvPicPr>
          <p:cNvPr id="5" name="Picture 3" descr="C:\Users\Martina\Desktop\Austrálie\Coat_of_Arms_of_Australia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285728"/>
            <a:ext cx="3226201" cy="25003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9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1000132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Státní zřízení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42928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i="1" dirty="0" smtClean="0">
                <a:solidFill>
                  <a:srgbClr val="FFFF00"/>
                </a:solidFill>
              </a:rPr>
              <a:t>konstituční </a:t>
            </a:r>
            <a:r>
              <a:rPr lang="cs-CZ" b="1" i="1" dirty="0">
                <a:solidFill>
                  <a:srgbClr val="FFFF00"/>
                </a:solidFill>
              </a:rPr>
              <a:t>monarchie </a:t>
            </a:r>
            <a:r>
              <a:rPr lang="cs-CZ" dirty="0"/>
              <a:t>– formální hlavou státu je britská královna, zastupována generálním guvernérem</a:t>
            </a:r>
          </a:p>
          <a:p>
            <a:pPr>
              <a:buNone/>
            </a:pPr>
            <a:endParaRPr lang="cs-CZ" i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i="1" dirty="0" smtClean="0">
                <a:solidFill>
                  <a:srgbClr val="FFFF00"/>
                </a:solidFill>
              </a:rPr>
              <a:t>				     Víte</a:t>
            </a:r>
            <a:r>
              <a:rPr lang="cs-CZ" i="1" dirty="0">
                <a:solidFill>
                  <a:srgbClr val="FFFF00"/>
                </a:solidFill>
              </a:rPr>
              <a:t>, jak se jmenuje současná </a:t>
            </a:r>
            <a:endParaRPr lang="cs-CZ" i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i="1" dirty="0">
                <a:solidFill>
                  <a:srgbClr val="FFFF00"/>
                </a:solidFill>
              </a:rPr>
              <a:t> </a:t>
            </a:r>
            <a:r>
              <a:rPr lang="cs-CZ" i="1" dirty="0" smtClean="0">
                <a:solidFill>
                  <a:srgbClr val="FFFF00"/>
                </a:solidFill>
              </a:rPr>
              <a:t>            				britská </a:t>
            </a:r>
            <a:r>
              <a:rPr lang="cs-CZ" i="1" dirty="0">
                <a:solidFill>
                  <a:srgbClr val="FFFF00"/>
                </a:solidFill>
              </a:rPr>
              <a:t>královna? </a:t>
            </a:r>
            <a:endParaRPr lang="cs-CZ" i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i="1" dirty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						Alžběta </a:t>
            </a:r>
            <a:r>
              <a:rPr lang="cs-CZ" dirty="0">
                <a:solidFill>
                  <a:schemeClr val="bg1"/>
                </a:solidFill>
              </a:rPr>
              <a:t>II.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dirty="0"/>
              <a:t>	</a:t>
            </a:r>
            <a:r>
              <a:rPr lang="cs-CZ" sz="2000" dirty="0" smtClean="0"/>
              <a:t>				</a:t>
            </a:r>
          </a:p>
          <a:p>
            <a:pPr>
              <a:buNone/>
            </a:pPr>
            <a:r>
              <a:rPr lang="cs-CZ" sz="2000" dirty="0"/>
              <a:t>	</a:t>
            </a:r>
            <a:r>
              <a:rPr lang="cs-CZ" sz="2000" dirty="0" smtClean="0"/>
              <a:t>			       (3)</a:t>
            </a:r>
            <a:endParaRPr lang="cs-CZ" sz="2000" dirty="0"/>
          </a:p>
        </p:txBody>
      </p:sp>
      <p:pic>
        <p:nvPicPr>
          <p:cNvPr id="4" name="Picture 4" descr="C:\Users\Martina\Desktop\Austrálie\640px-Elizabeth_II_greets_NASA_GSFC_employees,_May_8,_2007_edi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2857496"/>
            <a:ext cx="2528454" cy="35004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1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Poloha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714356"/>
            <a:ext cx="8643998" cy="592935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- </a:t>
            </a:r>
            <a:r>
              <a:rPr lang="cs-CZ" dirty="0"/>
              <a:t>jižní polokoule</a:t>
            </a:r>
          </a:p>
          <a:p>
            <a:pPr>
              <a:buNone/>
            </a:pPr>
            <a:r>
              <a:rPr lang="cs-CZ" dirty="0"/>
              <a:t>-na stejnojmenném </a:t>
            </a:r>
            <a:r>
              <a:rPr lang="cs-CZ" dirty="0" smtClean="0"/>
              <a:t>kontinentu</a:t>
            </a:r>
            <a:endParaRPr lang="cs-CZ" dirty="0"/>
          </a:p>
          <a:p>
            <a:pPr>
              <a:buNone/>
            </a:pPr>
            <a:r>
              <a:rPr lang="cs-CZ" dirty="0"/>
              <a:t>-patří k ní i Tasmánie (a další menší ostrovy)</a:t>
            </a:r>
          </a:p>
          <a:p>
            <a:pPr>
              <a:buNone/>
            </a:pPr>
            <a:r>
              <a:rPr lang="cs-CZ" dirty="0"/>
              <a:t>-</a:t>
            </a:r>
            <a:r>
              <a:rPr lang="cs-CZ" b="1" u="sng" dirty="0"/>
              <a:t>sousedí se státy:  </a:t>
            </a:r>
            <a:endParaRPr lang="cs-CZ" b="1" u="sng" dirty="0" smtClean="0"/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S</a:t>
            </a:r>
            <a:r>
              <a:rPr lang="cs-CZ" dirty="0" smtClean="0"/>
              <a:t>=Indonésie</a:t>
            </a:r>
            <a:r>
              <a:rPr lang="cs-CZ" dirty="0"/>
              <a:t>, Východní </a:t>
            </a:r>
            <a:r>
              <a:rPr lang="cs-CZ" dirty="0" err="1"/>
              <a:t>Timor</a:t>
            </a:r>
            <a:r>
              <a:rPr lang="cs-CZ" dirty="0"/>
              <a:t>,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Papua </a:t>
            </a:r>
            <a:r>
              <a:rPr lang="cs-CZ" dirty="0"/>
              <a:t>Nová Guinea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SV</a:t>
            </a:r>
            <a:r>
              <a:rPr lang="cs-CZ" dirty="0"/>
              <a:t>= Šalamounovy </a:t>
            </a:r>
            <a:r>
              <a:rPr lang="cs-CZ" dirty="0" smtClean="0"/>
              <a:t>ostrovy, </a:t>
            </a:r>
          </a:p>
          <a:p>
            <a:pPr>
              <a:buNone/>
            </a:pPr>
            <a:r>
              <a:rPr lang="cs-CZ" dirty="0" smtClean="0"/>
              <a:t>Vanuatu</a:t>
            </a:r>
            <a:r>
              <a:rPr lang="cs-CZ" dirty="0"/>
              <a:t>, Nová Kaledonie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JV</a:t>
            </a:r>
            <a:r>
              <a:rPr lang="cs-CZ" dirty="0"/>
              <a:t>= Nový Zéland</a:t>
            </a:r>
          </a:p>
          <a:p>
            <a:pPr lvl="6">
              <a:buNone/>
            </a:pPr>
            <a:r>
              <a:rPr lang="cs-CZ" dirty="0" smtClean="0"/>
              <a:t>                                                                                               (4)</a:t>
            </a:r>
            <a:endParaRPr lang="cs-CZ" dirty="0"/>
          </a:p>
        </p:txBody>
      </p:sp>
      <p:pic>
        <p:nvPicPr>
          <p:cNvPr id="4" name="Picture 5" descr="C:\Users\Martina\Desktop\Austrálie\541px-Australia_(orthographic_projection)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2857496"/>
            <a:ext cx="3790959" cy="37909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750"/>
                            </p:stCondLst>
                            <p:childTnLst>
                              <p:par>
                                <p:cTn id="4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0"/>
            <a:ext cx="8501122" cy="1071546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FF00"/>
                </a:solidFill>
              </a:rPr>
              <a:t>Vyberte hodnoty, které náleží Austrálii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857232"/>
            <a:ext cx="8858280" cy="5786478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Rozloha: 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			a) 3 795 500 km</a:t>
            </a:r>
            <a:r>
              <a:rPr lang="cs-CZ" baseline="30000" dirty="0" smtClean="0"/>
              <a:t>2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			b) 5 736 600 km</a:t>
            </a:r>
            <a:r>
              <a:rPr lang="cs-CZ" baseline="30000" dirty="0" smtClean="0"/>
              <a:t>2</a:t>
            </a:r>
            <a:r>
              <a:rPr lang="cs-CZ" dirty="0"/>
              <a:t>	</a:t>
            </a:r>
            <a:r>
              <a:rPr lang="cs-CZ" dirty="0" smtClean="0"/>
              <a:t>		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			c) 7</a:t>
            </a:r>
            <a:r>
              <a:rPr lang="cs-CZ" dirty="0"/>
              <a:t> 747 400 </a:t>
            </a:r>
            <a:r>
              <a:rPr lang="cs-CZ" dirty="0" smtClean="0"/>
              <a:t>km</a:t>
            </a:r>
            <a:r>
              <a:rPr lang="cs-CZ" baseline="30000" dirty="0" smtClean="0"/>
              <a:t>2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i="1" dirty="0" smtClean="0">
                <a:solidFill>
                  <a:srgbClr val="FFFF00"/>
                </a:solidFill>
              </a:rPr>
              <a:t>Víte</a:t>
            </a:r>
            <a:r>
              <a:rPr lang="cs-CZ" i="1" dirty="0">
                <a:solidFill>
                  <a:srgbClr val="FFFF00"/>
                </a:solidFill>
              </a:rPr>
              <a:t>, že Austrálie je 6. největším státem na světě?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endParaRPr lang="cs-CZ" b="1" dirty="0" smtClean="0"/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u="sng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Počet obyvatel: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	</a:t>
            </a:r>
            <a:r>
              <a:rPr lang="cs-CZ" dirty="0" smtClean="0">
                <a:solidFill>
                  <a:srgbClr val="FFFF00"/>
                </a:solidFill>
              </a:rPr>
              <a:t>			</a:t>
            </a:r>
            <a:r>
              <a:rPr lang="cs-CZ" dirty="0" smtClean="0">
                <a:solidFill>
                  <a:schemeClr val="bg1"/>
                </a:solidFill>
              </a:rPr>
              <a:t>údaj z roku 2011</a:t>
            </a:r>
            <a:endParaRPr lang="cs-CZ" u="sng" dirty="0" smtClean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			a) 13 840 500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			b) 17 530 400 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			c) 22</a:t>
            </a:r>
            <a:r>
              <a:rPr lang="cs-CZ" dirty="0"/>
              <a:t> 620 600 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FFFF00"/>
                </a:solidFill>
              </a:rPr>
              <a:t>					       </a:t>
            </a:r>
            <a:r>
              <a:rPr lang="cs-CZ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Hustota</a:t>
            </a:r>
            <a:r>
              <a:rPr lang="cs-CZ" u="sng" dirty="0">
                <a:solidFill>
                  <a:schemeClr val="tx2">
                    <a:lumMod val="60000"/>
                    <a:lumOff val="40000"/>
                  </a:schemeClr>
                </a:solidFill>
              </a:rPr>
              <a:t>:</a:t>
            </a: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/>
              <a:t>2, 75 </a:t>
            </a:r>
            <a:r>
              <a:rPr lang="cs-CZ" dirty="0" err="1"/>
              <a:t>obyv</a:t>
            </a:r>
            <a:r>
              <a:rPr lang="cs-CZ" dirty="0"/>
              <a:t>./km</a:t>
            </a:r>
            <a:r>
              <a:rPr lang="cs-CZ" baseline="30000" dirty="0"/>
              <a:t>2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200"/>
                            </p:stCondLst>
                            <p:childTnLst>
                              <p:par>
                                <p:cTn id="2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540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571480"/>
            <a:ext cx="8643998" cy="6000792"/>
          </a:xfrm>
        </p:spPr>
        <p:txBody>
          <a:bodyPr/>
          <a:lstStyle/>
          <a:p>
            <a:pPr>
              <a:buNone/>
            </a:pPr>
            <a:r>
              <a:rPr lang="cs-CZ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Měna </a:t>
            </a:r>
            <a:r>
              <a:rPr lang="cs-CZ" dirty="0" smtClean="0"/>
              <a:t>- </a:t>
            </a:r>
            <a:r>
              <a:rPr lang="cs-CZ" dirty="0"/>
              <a:t>australský dolar (AUD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u="sng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Hlavní město</a:t>
            </a:r>
          </a:p>
          <a:p>
            <a:pPr marL="514350" indent="-514350">
              <a:buNone/>
            </a:pPr>
            <a:r>
              <a:rPr lang="cs-CZ" dirty="0" smtClean="0"/>
              <a:t>	a) </a:t>
            </a:r>
            <a:r>
              <a:rPr lang="cs-CZ" dirty="0" err="1" smtClean="0"/>
              <a:t>Canberra</a:t>
            </a:r>
            <a:r>
              <a:rPr lang="cs-CZ" dirty="0" smtClean="0"/>
              <a:t> </a:t>
            </a:r>
          </a:p>
          <a:p>
            <a:pPr marL="514350" indent="-514350">
              <a:buNone/>
            </a:pPr>
            <a:r>
              <a:rPr lang="cs-CZ" dirty="0" smtClean="0"/>
              <a:t>	b) Sydney</a:t>
            </a:r>
          </a:p>
          <a:p>
            <a:pPr marL="514350" indent="-514350">
              <a:buNone/>
            </a:pPr>
            <a:r>
              <a:rPr lang="cs-CZ" dirty="0" smtClean="0"/>
              <a:t>	c) Melbourne</a:t>
            </a:r>
          </a:p>
          <a:p>
            <a:pPr marL="514350" indent="-514350">
              <a:buNone/>
            </a:pPr>
            <a:endParaRPr lang="cs-CZ" dirty="0"/>
          </a:p>
          <a:p>
            <a:pPr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                                                                  </a:t>
            </a:r>
          </a:p>
          <a:p>
            <a:pPr>
              <a:buNone/>
            </a:pPr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                                                                                                                                             (5)</a:t>
            </a:r>
          </a:p>
          <a:p>
            <a:pPr>
              <a:buNone/>
            </a:pPr>
            <a:r>
              <a:rPr lang="cs-CZ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Úřední </a:t>
            </a:r>
            <a:r>
              <a:rPr lang="cs-CZ" u="sng" dirty="0">
                <a:solidFill>
                  <a:schemeClr val="tx2">
                    <a:lumMod val="60000"/>
                    <a:lumOff val="40000"/>
                  </a:schemeClr>
                </a:solidFill>
              </a:rPr>
              <a:t>jazyk </a:t>
            </a:r>
            <a:r>
              <a:rPr lang="cs-CZ" dirty="0" smtClean="0"/>
              <a:t>- angličtina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7" descr="C:\Users\Martina\Desktop\Austrálie\250px-Australia_location_map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1643050"/>
            <a:ext cx="3643338" cy="32790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rgbClr val="FFFF00"/>
                </a:solidFill>
              </a:rPr>
              <a:t>Č</a:t>
            </a:r>
            <a:r>
              <a:rPr lang="cs-CZ" b="1" dirty="0" smtClean="0">
                <a:solidFill>
                  <a:srgbClr val="FFFF00"/>
                </a:solidFill>
              </a:rPr>
              <a:t>lenství v organizacích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429288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Člen </a:t>
            </a:r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Commonwealthu</a:t>
            </a:r>
            <a:r>
              <a:rPr lang="cs-CZ" dirty="0"/>
              <a:t> (</a:t>
            </a:r>
            <a:r>
              <a:rPr lang="cs-CZ" dirty="0" err="1"/>
              <a:t>Commonwealth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Nations</a:t>
            </a:r>
            <a:r>
              <a:rPr lang="cs-CZ" dirty="0"/>
              <a:t>)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= </a:t>
            </a:r>
            <a:r>
              <a:rPr lang="cs-CZ" dirty="0"/>
              <a:t>Britské společenství národů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(</a:t>
            </a:r>
            <a:r>
              <a:rPr lang="cs-CZ" dirty="0"/>
              <a:t>sdružení Velké Británie a jejich bývalých kolonií)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14422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Administrativní členění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928670"/>
            <a:ext cx="8501122" cy="5715040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6 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států a 2 teritoria </a:t>
            </a:r>
            <a:endParaRPr lang="cs-CZ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ctr">
              <a:buNone/>
            </a:pPr>
            <a:r>
              <a:rPr lang="cs-CZ" dirty="0" smtClean="0"/>
              <a:t>(</a:t>
            </a:r>
            <a:r>
              <a:rPr lang="cs-CZ" dirty="0"/>
              <a:t>popř. malá ostrovní teritoria</a:t>
            </a:r>
            <a:r>
              <a:rPr lang="cs-CZ" dirty="0" smtClean="0"/>
              <a:t>) </a:t>
            </a:r>
          </a:p>
          <a:p>
            <a:pPr algn="ctr">
              <a:buNone/>
            </a:pPr>
            <a:endParaRPr lang="cs-CZ" sz="2000" dirty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/>
          </a:p>
          <a:p>
            <a:pPr algn="ctr">
              <a:buNone/>
            </a:pPr>
            <a:r>
              <a:rPr lang="cs-CZ" sz="2000" dirty="0" smtClean="0"/>
              <a:t>                                                                                                          (6)</a:t>
            </a:r>
            <a:endParaRPr lang="cs-CZ" sz="2000" dirty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8" descr="C:\Users\Martina\Desktop\Austrálie\800px-Australie_politicka_map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2071678"/>
            <a:ext cx="5572164" cy="45831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5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642942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Utvořte správné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dvojice: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071546"/>
            <a:ext cx="4281518" cy="550072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err="1">
                <a:solidFill>
                  <a:srgbClr val="FFFF00"/>
                </a:solidFill>
              </a:rPr>
              <a:t>Queensland</a:t>
            </a:r>
            <a:r>
              <a:rPr lang="cs-CZ" sz="3200" dirty="0">
                <a:solidFill>
                  <a:srgbClr val="FFFF00"/>
                </a:solidFill>
              </a:rPr>
              <a:t> </a:t>
            </a:r>
          </a:p>
          <a:p>
            <a:pPr>
              <a:buNone/>
            </a:pPr>
            <a:r>
              <a:rPr lang="cs-CZ" sz="3200" dirty="0">
                <a:solidFill>
                  <a:srgbClr val="FFFF00"/>
                </a:solidFill>
              </a:rPr>
              <a:t>Nový Jižní Wales </a:t>
            </a:r>
          </a:p>
          <a:p>
            <a:pPr>
              <a:buNone/>
            </a:pPr>
            <a:r>
              <a:rPr lang="cs-CZ" sz="3200" dirty="0" smtClean="0">
                <a:solidFill>
                  <a:srgbClr val="FFFF00"/>
                </a:solidFill>
              </a:rPr>
              <a:t>Viktoria</a:t>
            </a:r>
            <a:endParaRPr lang="cs-CZ" sz="3200" dirty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3200" dirty="0">
                <a:solidFill>
                  <a:srgbClr val="FFFF00"/>
                </a:solidFill>
              </a:rPr>
              <a:t>Jižní </a:t>
            </a:r>
            <a:r>
              <a:rPr lang="cs-CZ" sz="3200" dirty="0" smtClean="0">
                <a:solidFill>
                  <a:srgbClr val="FFFF00"/>
                </a:solidFill>
              </a:rPr>
              <a:t>Austrálie</a:t>
            </a:r>
            <a:endParaRPr lang="cs-CZ" sz="3200" dirty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3200" dirty="0">
                <a:solidFill>
                  <a:srgbClr val="FFFF00"/>
                </a:solidFill>
              </a:rPr>
              <a:t>Západní </a:t>
            </a:r>
            <a:r>
              <a:rPr lang="cs-CZ" sz="3200" dirty="0" smtClean="0">
                <a:solidFill>
                  <a:srgbClr val="FFFF00"/>
                </a:solidFill>
              </a:rPr>
              <a:t>Austrálie</a:t>
            </a:r>
            <a:endParaRPr lang="cs-CZ" sz="3200" dirty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3200" dirty="0">
                <a:solidFill>
                  <a:srgbClr val="FFFF00"/>
                </a:solidFill>
              </a:rPr>
              <a:t>Tasmánie </a:t>
            </a:r>
          </a:p>
          <a:p>
            <a:pPr>
              <a:buNone/>
            </a:pPr>
            <a:r>
              <a:rPr lang="cs-CZ" sz="3200" dirty="0">
                <a:solidFill>
                  <a:srgbClr val="FFFF00"/>
                </a:solidFill>
              </a:rPr>
              <a:t>Severní Teritorium </a:t>
            </a:r>
          </a:p>
          <a:p>
            <a:pPr>
              <a:buNone/>
            </a:pPr>
            <a:r>
              <a:rPr lang="cs-CZ" sz="3200" dirty="0">
                <a:solidFill>
                  <a:srgbClr val="FFFF00"/>
                </a:solidFill>
              </a:rPr>
              <a:t>Teritorium hlavního </a:t>
            </a:r>
            <a:r>
              <a:rPr lang="cs-CZ" sz="3200" dirty="0" smtClean="0">
                <a:solidFill>
                  <a:srgbClr val="FFFF00"/>
                </a:solidFill>
              </a:rPr>
              <a:t>města</a:t>
            </a:r>
            <a:endParaRPr lang="cs-CZ" sz="3200" dirty="0">
              <a:solidFill>
                <a:srgbClr val="FFFF00"/>
              </a:solidFill>
            </a:endParaRPr>
          </a:p>
          <a:p>
            <a:pPr>
              <a:buNone/>
            </a:pP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43636" y="1000108"/>
            <a:ext cx="2786082" cy="55721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Melbourne</a:t>
            </a:r>
          </a:p>
          <a:p>
            <a:pPr>
              <a:buNone/>
            </a:pPr>
            <a:r>
              <a:rPr lang="cs-CZ" sz="3200" dirty="0" smtClean="0"/>
              <a:t>Darwin</a:t>
            </a:r>
          </a:p>
          <a:p>
            <a:pPr>
              <a:buNone/>
            </a:pPr>
            <a:r>
              <a:rPr lang="cs-CZ" sz="3200" dirty="0" err="1" smtClean="0"/>
              <a:t>Canberra</a:t>
            </a: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 Brisbane</a:t>
            </a:r>
          </a:p>
          <a:p>
            <a:pPr>
              <a:buNone/>
            </a:pPr>
            <a:r>
              <a:rPr lang="cs-CZ" sz="3200" dirty="0" smtClean="0"/>
              <a:t>Adelaide</a:t>
            </a:r>
          </a:p>
          <a:p>
            <a:pPr>
              <a:buNone/>
            </a:pPr>
            <a:r>
              <a:rPr lang="cs-CZ" sz="3200" dirty="0" smtClean="0"/>
              <a:t>Hobart</a:t>
            </a:r>
          </a:p>
          <a:p>
            <a:pPr>
              <a:buNone/>
            </a:pPr>
            <a:r>
              <a:rPr lang="cs-CZ" sz="3200" dirty="0" smtClean="0"/>
              <a:t>Perth</a:t>
            </a:r>
          </a:p>
          <a:p>
            <a:pPr>
              <a:buNone/>
            </a:pPr>
            <a:r>
              <a:rPr lang="cs-CZ" sz="3200" dirty="0" smtClean="0"/>
              <a:t>Sydney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55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78 0.03168 L -0.38872 -0.24092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" y="-1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8351 -0.50358 " pathEditMode="relative" ptsTypes="AA">
                                      <p:cBhvr>
                                        <p:cTn id="67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16 -0.02382 L -0.42152 0.17549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9" y="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785 -0.00116 L -0.32136 -0.08509 " pathEditMode="relative" rAng="0" ptsTypes="AA">
                                      <p:cBhvr>
                                        <p:cTn id="75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" y="-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99 -0.16786 " pathEditMode="relative" ptsTypes="AA">
                                      <p:cBhvr>
                                        <p:cTn id="79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472 -0.00255 L -0.42847 0.00786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99 0.44046 " pathEditMode="relative" ptsTypes="AA">
                                      <p:cBhvr>
                                        <p:cTn id="87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87283E-6 L -0.34844 0.50474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4" y="2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45719"/>
            <a:ext cx="8229600" cy="831513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FF00"/>
                </a:solidFill>
              </a:rPr>
              <a:t>Přírodní </a:t>
            </a:r>
            <a:r>
              <a:rPr lang="cs-CZ" b="1" dirty="0" smtClean="0">
                <a:solidFill>
                  <a:srgbClr val="FFFF00"/>
                </a:solidFill>
              </a:rPr>
              <a:t>poměry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642918"/>
            <a:ext cx="8786842" cy="592935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Povrch</a:t>
            </a:r>
          </a:p>
          <a:p>
            <a:pPr>
              <a:buNone/>
            </a:pPr>
            <a:r>
              <a:rPr lang="cs-CZ" dirty="0" smtClean="0"/>
              <a:t>-</a:t>
            </a:r>
            <a:r>
              <a:rPr lang="cs-CZ" dirty="0"/>
              <a:t>nejplošší obydlený kontinent</a:t>
            </a:r>
          </a:p>
          <a:p>
            <a:pPr>
              <a:buNone/>
            </a:pPr>
            <a:r>
              <a:rPr lang="cs-CZ" b="1" dirty="0" smtClean="0"/>
              <a:t>-&gt; </a:t>
            </a:r>
            <a:r>
              <a:rPr lang="cs-CZ" u="sng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Velká </a:t>
            </a:r>
            <a:r>
              <a:rPr lang="cs-CZ" u="sng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Západo</a:t>
            </a:r>
            <a:r>
              <a:rPr lang="cs-CZ" u="sng" dirty="0">
                <a:solidFill>
                  <a:schemeClr val="tx2">
                    <a:lumMod val="60000"/>
                    <a:lumOff val="40000"/>
                  </a:schemeClr>
                </a:solidFill>
              </a:rPr>
              <a:t>-australská tabule(plošina)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- většina </a:t>
            </a:r>
            <a:r>
              <a:rPr lang="cs-CZ" dirty="0"/>
              <a:t>území – pouště a polopouště</a:t>
            </a:r>
          </a:p>
          <a:p>
            <a:pPr>
              <a:buNone/>
            </a:pPr>
            <a:r>
              <a:rPr lang="cs-CZ" dirty="0" smtClean="0"/>
              <a:t>- vysočiny </a:t>
            </a:r>
            <a:r>
              <a:rPr lang="cs-CZ" dirty="0"/>
              <a:t>Kimberley, </a:t>
            </a:r>
            <a:r>
              <a:rPr lang="cs-CZ" dirty="0" err="1"/>
              <a:t>Arnhémská</a:t>
            </a:r>
            <a:r>
              <a:rPr lang="cs-CZ" dirty="0"/>
              <a:t> země</a:t>
            </a:r>
          </a:p>
          <a:p>
            <a:pPr>
              <a:buNone/>
            </a:pPr>
            <a:r>
              <a:rPr lang="cs-CZ" dirty="0" smtClean="0"/>
              <a:t>- Mac </a:t>
            </a:r>
            <a:r>
              <a:rPr lang="cs-CZ" dirty="0" err="1"/>
              <a:t>Donnellovopohoří</a:t>
            </a:r>
            <a:r>
              <a:rPr lang="cs-CZ" dirty="0"/>
              <a:t>, </a:t>
            </a:r>
            <a:r>
              <a:rPr lang="cs-CZ" dirty="0" err="1"/>
              <a:t>Musgraveovo</a:t>
            </a:r>
            <a:r>
              <a:rPr lang="cs-CZ" dirty="0"/>
              <a:t> pohoří</a:t>
            </a:r>
          </a:p>
          <a:p>
            <a:pPr>
              <a:buNone/>
            </a:pPr>
            <a:r>
              <a:rPr lang="cs-CZ" dirty="0"/>
              <a:t>„rudý střed“ kontinentu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– </a:t>
            </a:r>
            <a:r>
              <a:rPr lang="cs-CZ" dirty="0"/>
              <a:t>pískovcový </a:t>
            </a:r>
            <a:r>
              <a:rPr lang="cs-CZ" dirty="0" smtClean="0"/>
              <a:t>skalní monolit</a:t>
            </a: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smtClean="0"/>
              <a:t>Víte</a:t>
            </a:r>
            <a:r>
              <a:rPr lang="cs-CZ" i="1" dirty="0"/>
              <a:t>, jak se nazývá? </a:t>
            </a:r>
            <a:endParaRPr lang="cs-CZ" i="1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err="1" smtClean="0">
                <a:solidFill>
                  <a:srgbClr val="FFFF00"/>
                </a:solidFill>
              </a:rPr>
              <a:t>Ayersova</a:t>
            </a:r>
            <a:r>
              <a:rPr lang="cs-CZ" b="1" dirty="0" smtClean="0">
                <a:solidFill>
                  <a:srgbClr val="FFFF00"/>
                </a:solidFill>
              </a:rPr>
              <a:t>  </a:t>
            </a:r>
            <a:r>
              <a:rPr lang="cs-CZ" b="1" dirty="0">
                <a:solidFill>
                  <a:srgbClr val="FFFF00"/>
                </a:solidFill>
              </a:rPr>
              <a:t>skála (</a:t>
            </a:r>
            <a:r>
              <a:rPr lang="cs-CZ" b="1" dirty="0" err="1">
                <a:solidFill>
                  <a:srgbClr val="FFFF00"/>
                </a:solidFill>
              </a:rPr>
              <a:t>Uluru</a:t>
            </a:r>
            <a:r>
              <a:rPr lang="cs-CZ" b="1" dirty="0" smtClean="0">
                <a:solidFill>
                  <a:srgbClr val="FFFF00"/>
                </a:solidFill>
              </a:rPr>
              <a:t>)</a:t>
            </a:r>
            <a:endParaRPr lang="cs-CZ" b="1" dirty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2200" dirty="0" smtClean="0"/>
              <a:t>									               (7)</a:t>
            </a:r>
            <a:endParaRPr lang="cs-CZ" sz="2200" dirty="0"/>
          </a:p>
        </p:txBody>
      </p:sp>
      <p:pic>
        <p:nvPicPr>
          <p:cNvPr id="4" name="Picture 9" descr="C:\Users\Martina\Desktop\Austrálie\800px-Uluru_Australia(1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3714752"/>
            <a:ext cx="3786214" cy="28396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1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150"/>
                            </p:stCondLst>
                            <p:childTnLst>
                              <p:par>
                                <p:cTn id="3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4571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14290"/>
            <a:ext cx="8715436" cy="642942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-&gt; </a:t>
            </a:r>
            <a:r>
              <a:rPr lang="cs-CZ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Středo-australská </a:t>
            </a:r>
            <a:r>
              <a:rPr lang="cs-CZ" u="sng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pánev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- rozsáhlé </a:t>
            </a:r>
            <a:r>
              <a:rPr lang="cs-CZ" dirty="0"/>
              <a:t>artézské pánve oddělené nízkými hřbety</a:t>
            </a:r>
          </a:p>
          <a:p>
            <a:pPr>
              <a:buNone/>
            </a:pPr>
            <a:r>
              <a:rPr lang="cs-CZ" dirty="0" smtClean="0"/>
              <a:t>- pánve </a:t>
            </a:r>
            <a:r>
              <a:rPr lang="cs-CZ" dirty="0"/>
              <a:t>–zásobárna podzemní vody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-&gt; </a:t>
            </a:r>
            <a:r>
              <a:rPr lang="cs-CZ" u="sng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Východoaustralské</a:t>
            </a:r>
            <a:r>
              <a:rPr lang="cs-CZ" u="sng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pohoří (Velké předělové pohoří)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- nejrozsáhlejší </a:t>
            </a:r>
            <a:r>
              <a:rPr lang="cs-CZ" dirty="0"/>
              <a:t>australský horský systém</a:t>
            </a:r>
          </a:p>
          <a:p>
            <a:pPr>
              <a:buNone/>
            </a:pPr>
            <a:r>
              <a:rPr lang="cs-CZ" dirty="0"/>
              <a:t>JV- Australské Alpy</a:t>
            </a:r>
          </a:p>
          <a:p>
            <a:pPr>
              <a:buNone/>
            </a:pP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Víte, jak se nazývá nejvyšší </a:t>
            </a:r>
            <a:endParaRPr lang="cs-CZ" i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vrchol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Austrálie</a:t>
            </a:r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?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Mt</a:t>
            </a:r>
            <a:r>
              <a:rPr lang="cs-CZ" b="1" dirty="0">
                <a:solidFill>
                  <a:srgbClr val="FFFF00"/>
                </a:solidFill>
              </a:rPr>
              <a:t>. </a:t>
            </a:r>
            <a:r>
              <a:rPr lang="cs-CZ" b="1" dirty="0" err="1" smtClean="0">
                <a:solidFill>
                  <a:srgbClr val="FFFF00"/>
                </a:solidFill>
              </a:rPr>
              <a:t>Kosciusko</a:t>
            </a: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dirty="0" smtClean="0"/>
              <a:t>          2230m </a:t>
            </a:r>
            <a:r>
              <a:rPr lang="cs-CZ" dirty="0"/>
              <a:t>n. m</a:t>
            </a:r>
            <a:r>
              <a:rPr lang="cs-CZ" dirty="0" smtClean="0"/>
              <a:t>.             </a:t>
            </a:r>
            <a:r>
              <a:rPr lang="cs-CZ" sz="2000" dirty="0" smtClean="0"/>
              <a:t> (8)</a:t>
            </a:r>
            <a:endParaRPr lang="cs-CZ" sz="2000" dirty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10" descr="C:\Users\Martina\Desktop\Austrálie\Mount_Kosciuszko01Oct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3714752"/>
            <a:ext cx="3985003" cy="29172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1"/>
            <a:ext cx="8229600" cy="2746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85728"/>
            <a:ext cx="8572560" cy="6357982"/>
          </a:xfrm>
        </p:spPr>
        <p:txBody>
          <a:bodyPr/>
          <a:lstStyle/>
          <a:p>
            <a:pPr>
              <a:buNone/>
            </a:pPr>
            <a:r>
              <a:rPr lang="cs-CZ" sz="3000" dirty="0"/>
              <a:t>J –Modré hory</a:t>
            </a:r>
          </a:p>
          <a:p>
            <a:pPr>
              <a:buNone/>
            </a:pPr>
            <a:r>
              <a:rPr lang="cs-CZ" sz="3000" dirty="0" smtClean="0"/>
              <a:t>Rovnoběžně </a:t>
            </a:r>
            <a:r>
              <a:rPr lang="cs-CZ" sz="3000" dirty="0"/>
              <a:t>s východním pobřežím  - největší korálový útes na světě</a:t>
            </a:r>
          </a:p>
          <a:p>
            <a:pPr>
              <a:buNone/>
            </a:pPr>
            <a:r>
              <a:rPr lang="cs-CZ" sz="3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Znáte jeho název? </a:t>
            </a:r>
            <a:endParaRPr lang="cs-CZ" sz="3000" i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sz="3000" b="1" dirty="0" smtClean="0">
                <a:solidFill>
                  <a:srgbClr val="FFFF00"/>
                </a:solidFill>
              </a:rPr>
              <a:t>       Velký </a:t>
            </a:r>
            <a:r>
              <a:rPr lang="cs-CZ" sz="3000" b="1" dirty="0">
                <a:solidFill>
                  <a:srgbClr val="FFFF00"/>
                </a:solidFill>
              </a:rPr>
              <a:t>bariérový útes</a:t>
            </a:r>
          </a:p>
          <a:p>
            <a:pPr>
              <a:buNone/>
            </a:pPr>
            <a:r>
              <a:rPr lang="cs-CZ" sz="3000" dirty="0"/>
              <a:t>Je více než  2000 </a:t>
            </a:r>
            <a:r>
              <a:rPr lang="cs-CZ" sz="3000" dirty="0" smtClean="0"/>
              <a:t>km </a:t>
            </a:r>
          </a:p>
          <a:p>
            <a:pPr>
              <a:buNone/>
            </a:pPr>
            <a:r>
              <a:rPr lang="cs-CZ" sz="3000" dirty="0" smtClean="0"/>
              <a:t>  			         dlouhý.</a:t>
            </a:r>
          </a:p>
          <a:p>
            <a:pPr>
              <a:buNone/>
            </a:pPr>
            <a:endParaRPr lang="cs-CZ" sz="3000" dirty="0"/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endParaRPr lang="cs-CZ" sz="3000" dirty="0"/>
          </a:p>
          <a:p>
            <a:pPr>
              <a:buNone/>
            </a:pPr>
            <a:r>
              <a:rPr lang="cs-CZ" sz="3000" dirty="0" smtClean="0"/>
              <a:t>			       </a:t>
            </a:r>
            <a:r>
              <a:rPr lang="cs-CZ" sz="2000" dirty="0" smtClean="0"/>
              <a:t> (9)  </a:t>
            </a:r>
          </a:p>
          <a:p>
            <a:pPr>
              <a:buNone/>
            </a:pPr>
            <a:r>
              <a:rPr lang="cs-CZ" sz="2000" dirty="0"/>
              <a:t>	</a:t>
            </a:r>
            <a:r>
              <a:rPr lang="cs-CZ" sz="2000" dirty="0" smtClean="0"/>
              <a:t>		                                                                                                           (10)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11" descr="C:\Users\Martina\Desktop\Austrálie\GreatBarrierReef-E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1643050"/>
            <a:ext cx="4500594" cy="4500594"/>
          </a:xfrm>
          <a:prstGeom prst="rect">
            <a:avLst/>
          </a:prstGeom>
          <a:noFill/>
        </p:spPr>
      </p:pic>
      <p:pic>
        <p:nvPicPr>
          <p:cNvPr id="5" name="Picture 12" descr="C:\Users\Martina\Desktop\Austrálie\640px-Blue_Linckia_Starfis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3571876"/>
            <a:ext cx="2286016" cy="30472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Vodstvo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785794"/>
            <a:ext cx="8643998" cy="5857916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r>
              <a:rPr lang="cs-CZ" dirty="0" smtClean="0">
                <a:solidFill>
                  <a:schemeClr val="bg1"/>
                </a:solidFill>
              </a:rPr>
              <a:t>- chudá </a:t>
            </a:r>
            <a:r>
              <a:rPr lang="cs-CZ" dirty="0">
                <a:solidFill>
                  <a:schemeClr val="bg1"/>
                </a:solidFill>
              </a:rPr>
              <a:t>říční síť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>
                <a:solidFill>
                  <a:schemeClr val="bg1"/>
                </a:solidFill>
              </a:rPr>
              <a:t>- 2/3 </a:t>
            </a:r>
            <a:r>
              <a:rPr lang="cs-CZ" dirty="0">
                <a:solidFill>
                  <a:schemeClr val="bg1"/>
                </a:solidFill>
              </a:rPr>
              <a:t>území – bezodtoké oblasti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>
                <a:solidFill>
                  <a:schemeClr val="bg1"/>
                </a:solidFill>
              </a:rPr>
              <a:t>- </a:t>
            </a:r>
            <a:r>
              <a:rPr lang="cs-CZ" dirty="0" err="1" smtClean="0">
                <a:solidFill>
                  <a:schemeClr val="bg1"/>
                </a:solidFill>
              </a:rPr>
              <a:t>creeky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– občasné vodní toky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>
                <a:solidFill>
                  <a:schemeClr val="bg1"/>
                </a:solidFill>
              </a:rPr>
              <a:t>- </a:t>
            </a:r>
            <a:r>
              <a:rPr lang="cs-CZ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řeky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>
                <a:solidFill>
                  <a:schemeClr val="bg1"/>
                </a:solidFill>
              </a:rPr>
              <a:t>Murray, </a:t>
            </a:r>
            <a:r>
              <a:rPr lang="cs-CZ" dirty="0" err="1">
                <a:solidFill>
                  <a:schemeClr val="bg1"/>
                </a:solidFill>
              </a:rPr>
              <a:t>Darling</a:t>
            </a:r>
            <a:endParaRPr lang="cs-CZ" dirty="0">
              <a:solidFill>
                <a:schemeClr val="bg1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dirty="0" smtClean="0">
                <a:solidFill>
                  <a:schemeClr val="bg1"/>
                </a:solidFill>
              </a:rPr>
              <a:t>- podzemní </a:t>
            </a:r>
            <a:r>
              <a:rPr lang="cs-CZ" dirty="0">
                <a:solidFill>
                  <a:schemeClr val="bg1"/>
                </a:solidFill>
              </a:rPr>
              <a:t>voda- artézské pánve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>
                <a:solidFill>
                  <a:schemeClr val="bg1"/>
                </a:solidFill>
              </a:rPr>
              <a:t>- </a:t>
            </a:r>
            <a:r>
              <a:rPr lang="cs-CZ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jezera</a:t>
            </a:r>
            <a:r>
              <a:rPr lang="cs-CZ" dirty="0">
                <a:solidFill>
                  <a:schemeClr val="bg1"/>
                </a:solidFill>
              </a:rPr>
              <a:t>: většinou slaná, 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dirty="0" smtClean="0">
                <a:solidFill>
                  <a:schemeClr val="bg1"/>
                </a:solidFill>
              </a:rPr>
              <a:t>  tektonická</a:t>
            </a:r>
            <a:endParaRPr lang="cs-CZ" dirty="0">
              <a:solidFill>
                <a:schemeClr val="bg1"/>
              </a:solidFill>
            </a:endParaRPr>
          </a:p>
          <a:p>
            <a:pPr>
              <a:spcBef>
                <a:spcPts val="0"/>
              </a:spcBef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Víte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jak se nazývá největší </a:t>
            </a:r>
            <a:endParaRPr lang="cs-CZ" i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jezero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? </a:t>
            </a:r>
            <a:endParaRPr lang="cs-CZ" i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FFFF00"/>
                </a:solidFill>
              </a:rPr>
              <a:t>			</a:t>
            </a:r>
            <a:r>
              <a:rPr lang="cs-CZ" b="1" dirty="0" err="1" smtClean="0">
                <a:solidFill>
                  <a:srgbClr val="FFFF00"/>
                </a:solidFill>
              </a:rPr>
              <a:t>Eyerovo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>
                <a:solidFill>
                  <a:srgbClr val="FFFF00"/>
                </a:solidFill>
              </a:rPr>
              <a:t>jezero</a:t>
            </a:r>
          </a:p>
          <a:p>
            <a:pPr>
              <a:buNone/>
            </a:pPr>
            <a:r>
              <a:rPr lang="cs-CZ" sz="2000" dirty="0" smtClean="0"/>
              <a:t>									            (11)</a:t>
            </a:r>
            <a:endParaRPr lang="cs-CZ" sz="2000" dirty="0"/>
          </a:p>
        </p:txBody>
      </p:sp>
      <p:pic>
        <p:nvPicPr>
          <p:cNvPr id="4" name="Picture 13" descr="C:\Users\Martina\Desktop\Austrálie\NEO_lake_eyre_bi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3286124"/>
            <a:ext cx="3357586" cy="33575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8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071802" y="5643578"/>
            <a:ext cx="1500198" cy="100013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78581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Podnebí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8579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-</a:t>
            </a:r>
            <a:r>
              <a:rPr lang="cs-CZ" dirty="0"/>
              <a:t>nejsušší  kontinent</a:t>
            </a:r>
          </a:p>
          <a:p>
            <a:pPr>
              <a:buNone/>
            </a:pPr>
            <a:r>
              <a:rPr lang="cs-CZ" dirty="0" smtClean="0"/>
              <a:t>-</a:t>
            </a:r>
            <a:r>
              <a:rPr lang="cs-CZ" dirty="0"/>
              <a:t>klima ovlivněno oceánem (včetně jevu EL </a:t>
            </a:r>
            <a:r>
              <a:rPr lang="cs-CZ" dirty="0" err="1" smtClean="0"/>
              <a:t>Niño</a:t>
            </a:r>
            <a:r>
              <a:rPr lang="cs-CZ" dirty="0" smtClean="0"/>
              <a:t>)</a:t>
            </a: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JV</a:t>
            </a:r>
            <a:r>
              <a:rPr lang="cs-CZ" dirty="0"/>
              <a:t>, JZ- mírné podnebí</a:t>
            </a:r>
          </a:p>
          <a:p>
            <a:pPr>
              <a:buNone/>
            </a:pPr>
            <a:r>
              <a:rPr lang="cs-CZ" dirty="0" smtClean="0"/>
              <a:t>S- tropické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 smtClean="0"/>
              <a:t>									(12)</a:t>
            </a:r>
            <a:endParaRPr lang="cs-CZ" sz="2000" dirty="0"/>
          </a:p>
          <a:p>
            <a:endParaRPr lang="cs-CZ" dirty="0"/>
          </a:p>
        </p:txBody>
      </p:sp>
      <p:pic>
        <p:nvPicPr>
          <p:cNvPr id="5" name="Picture 14" descr="C:\Users\Martina\Desktop\Austrálie\640px-Australia-climate-map_MJC0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3240" y="1928802"/>
            <a:ext cx="5214974" cy="47179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8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Vegetace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785794"/>
            <a:ext cx="8501122" cy="5786478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000" dirty="0" smtClean="0"/>
              <a:t>- </a:t>
            </a:r>
            <a:r>
              <a:rPr lang="cs-CZ" sz="3000" dirty="0" smtClean="0"/>
              <a:t>většinou </a:t>
            </a:r>
            <a:r>
              <a:rPr lang="cs-CZ" sz="3000" dirty="0"/>
              <a:t>pouštní a </a:t>
            </a:r>
            <a:endParaRPr lang="cs-CZ" sz="3000" dirty="0" smtClean="0"/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000" dirty="0" smtClean="0"/>
              <a:t>  polopouštní </a:t>
            </a:r>
            <a:r>
              <a:rPr lang="cs-CZ" sz="3000" dirty="0"/>
              <a:t>charakter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000" dirty="0" smtClean="0"/>
              <a:t>- eukalypty </a:t>
            </a:r>
            <a:r>
              <a:rPr lang="cs-CZ" sz="3000" dirty="0"/>
              <a:t>, akácie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000" dirty="0" smtClean="0"/>
              <a:t>- vřesoviště</a:t>
            </a:r>
            <a:endParaRPr lang="cs-CZ" sz="3000" dirty="0"/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000" dirty="0" smtClean="0"/>
              <a:t>- tropické </a:t>
            </a:r>
            <a:r>
              <a:rPr lang="cs-CZ" sz="3000" dirty="0"/>
              <a:t>deštné lesy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000" dirty="0" smtClean="0"/>
              <a:t>- množství  endemitů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2000" dirty="0"/>
              <a:t>	</a:t>
            </a:r>
            <a:r>
              <a:rPr lang="cs-CZ" sz="2000" dirty="0" smtClean="0"/>
              <a:t>								  (13)</a:t>
            </a:r>
            <a:endParaRPr lang="cs-CZ" sz="2000" dirty="0"/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000" dirty="0" smtClean="0"/>
              <a:t>- klokani</a:t>
            </a:r>
            <a:r>
              <a:rPr lang="cs-CZ" sz="3000" dirty="0"/>
              <a:t>, vombati, vačice,ptakopysk, ježury, pštros emu hnědý, pes dingo, krokodýl </a:t>
            </a:r>
            <a:r>
              <a:rPr lang="cs-CZ" sz="3000" dirty="0" err="1"/>
              <a:t>Johnstonův</a:t>
            </a:r>
            <a:r>
              <a:rPr lang="cs-CZ" sz="3000" dirty="0"/>
              <a:t>, množství pavouků a plazů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000" dirty="0" smtClean="0"/>
              <a:t>- problémy </a:t>
            </a:r>
            <a:r>
              <a:rPr lang="cs-CZ" sz="3000" dirty="0"/>
              <a:t>s druhy zavlečenými na kontinent králíci, ropuchy…</a:t>
            </a:r>
          </a:p>
          <a:p>
            <a:endParaRPr lang="cs-CZ" dirty="0"/>
          </a:p>
        </p:txBody>
      </p:sp>
      <p:pic>
        <p:nvPicPr>
          <p:cNvPr id="4" name="Picture 15" descr="C:\Users\Martina\Desktop\Austrálie\640px-Koala_climbing_tre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2" y="857232"/>
            <a:ext cx="3214710" cy="31594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8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14290"/>
            <a:ext cx="8643998" cy="642942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i="1" dirty="0" smtClean="0"/>
              <a:t>Víte</a:t>
            </a:r>
            <a:r>
              <a:rPr lang="cs-CZ" b="1" i="1" dirty="0"/>
              <a:t>, že </a:t>
            </a:r>
            <a:r>
              <a:rPr lang="cs-CZ" b="1" i="1" dirty="0">
                <a:solidFill>
                  <a:srgbClr val="FFFF00"/>
                </a:solidFill>
              </a:rPr>
              <a:t>národní park Kakadu </a:t>
            </a:r>
            <a:endParaRPr lang="cs-CZ" b="1" i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b="1" i="1" dirty="0" smtClean="0"/>
              <a:t>patří </a:t>
            </a:r>
            <a:r>
              <a:rPr lang="cs-CZ" b="1" i="1" dirty="0"/>
              <a:t>mezi Světové dědictví 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UNESCO</a:t>
            </a:r>
            <a:r>
              <a:rPr lang="cs-CZ" b="1" i="1" dirty="0"/>
              <a:t>? </a:t>
            </a:r>
            <a:endParaRPr lang="cs-CZ" b="1" i="1" dirty="0" smtClean="0"/>
          </a:p>
          <a:p>
            <a:pPr>
              <a:buNone/>
            </a:pPr>
            <a:r>
              <a:rPr lang="cs-CZ" dirty="0" smtClean="0"/>
              <a:t>Byl </a:t>
            </a:r>
            <a:r>
              <a:rPr lang="cs-CZ" dirty="0"/>
              <a:t>vyhlášen v roce 1981.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</a:t>
            </a:r>
            <a:r>
              <a:rPr lang="cs-CZ" dirty="0"/>
              <a:t> NP jsou nejznámější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rentgenové </a:t>
            </a:r>
            <a:r>
              <a:rPr lang="cs-CZ" dirty="0"/>
              <a:t>malby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Aboriginců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/>
              <a:t>	</a:t>
            </a:r>
            <a:r>
              <a:rPr lang="cs-CZ" sz="2000" dirty="0" smtClean="0"/>
              <a:t>				            (14)</a:t>
            </a:r>
            <a:endParaRPr lang="cs-CZ" sz="2000" dirty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16" descr="C:\Users\Martina\Desktop\Austrálie\200px-Kakadu_243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928670"/>
            <a:ext cx="3492205" cy="5429288"/>
          </a:xfrm>
          <a:prstGeom prst="rect">
            <a:avLst/>
          </a:prstGeom>
          <a:noFill/>
          <a:effectLst/>
          <a:scene3d>
            <a:camera prst="orthographicFront"/>
            <a:lightRig rig="threePt" dir="t"/>
          </a:scene3d>
          <a:sp3d contourW="38100">
            <a:contourClr>
              <a:schemeClr val="bg1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cs-CZ" b="1" dirty="0">
                <a:solidFill>
                  <a:srgbClr val="FFFF00"/>
                </a:solidFill>
              </a:rPr>
              <a:t>Hospodářství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928670"/>
            <a:ext cx="8858280" cy="592933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nerostné suroviny </a:t>
            </a:r>
            <a:r>
              <a:rPr lang="cs-CZ" b="1" dirty="0"/>
              <a:t>– </a:t>
            </a:r>
            <a:r>
              <a:rPr lang="cs-CZ" dirty="0"/>
              <a:t>velké zásoby</a:t>
            </a:r>
          </a:p>
          <a:p>
            <a:pPr>
              <a:buFontTx/>
              <a:buChar char="-"/>
            </a:pPr>
            <a:r>
              <a:rPr lang="cs-CZ" dirty="0" smtClean="0"/>
              <a:t>černé </a:t>
            </a:r>
            <a:r>
              <a:rPr lang="cs-CZ" dirty="0"/>
              <a:t>a hnědé uhlí, ropa, zemní plyn, bauxit , železná ruda, uran,stříbro ,měď , zlato, diamanty, olovo, zinek, </a:t>
            </a:r>
            <a:r>
              <a:rPr lang="cs-CZ" dirty="0" smtClean="0"/>
              <a:t>kobalt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None/>
            </a:pPr>
            <a:r>
              <a:rPr lang="cs-CZ" i="1" dirty="0"/>
              <a:t>Víte, kde se nachází  </a:t>
            </a:r>
            <a:endParaRPr lang="cs-CZ" i="1" dirty="0" smtClean="0"/>
          </a:p>
          <a:p>
            <a:pPr>
              <a:buNone/>
            </a:pPr>
            <a:r>
              <a:rPr lang="cs-CZ" i="1" dirty="0" smtClean="0"/>
              <a:t>významné </a:t>
            </a:r>
            <a:r>
              <a:rPr lang="cs-CZ" i="1" dirty="0"/>
              <a:t>naleziště </a:t>
            </a:r>
            <a:r>
              <a:rPr lang="cs-CZ" i="1" dirty="0" smtClean="0"/>
              <a:t>opálů?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FFFF00"/>
                </a:solidFill>
              </a:rPr>
              <a:t>Coober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>
                <a:solidFill>
                  <a:srgbClr val="FFFF00"/>
                </a:solidFill>
              </a:rPr>
              <a:t>Pedy</a:t>
            </a:r>
            <a:r>
              <a:rPr lang="cs-CZ" b="1" dirty="0">
                <a:solidFill>
                  <a:srgbClr val="FFFF00"/>
                </a:solidFill>
              </a:rPr>
              <a:t> </a:t>
            </a: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dirty="0" smtClean="0"/>
              <a:t>(</a:t>
            </a:r>
            <a:r>
              <a:rPr lang="cs-CZ" dirty="0"/>
              <a:t>1</a:t>
            </a:r>
            <a:r>
              <a:rPr lang="cs-CZ" dirty="0" smtClean="0"/>
              <a:t>. místo </a:t>
            </a:r>
            <a:r>
              <a:rPr lang="cs-CZ" dirty="0"/>
              <a:t>na světě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          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                                                                   (15)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" name="Picture 18" descr="C:\Users\Martina\Desktop\Austrálie\Opal-12297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3286124"/>
            <a:ext cx="3987237" cy="30003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1"/>
            <a:ext cx="8229600" cy="2746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572560" cy="642942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>
                <a:solidFill>
                  <a:srgbClr val="FFFF00"/>
                </a:solidFill>
              </a:rPr>
              <a:t>Průmysl:</a:t>
            </a:r>
          </a:p>
          <a:p>
            <a:pPr>
              <a:buNone/>
            </a:pPr>
            <a:r>
              <a:rPr lang="cs-CZ" dirty="0"/>
              <a:t>Hutnictví, petrochemie, chemie, </a:t>
            </a:r>
          </a:p>
          <a:p>
            <a:pPr>
              <a:buNone/>
            </a:pPr>
            <a:r>
              <a:rPr lang="cs-CZ" dirty="0"/>
              <a:t>strojírenský, potravinářský</a:t>
            </a:r>
          </a:p>
          <a:p>
            <a:pPr>
              <a:buNone/>
            </a:pPr>
            <a:r>
              <a:rPr lang="cs-CZ" dirty="0"/>
              <a:t>těžba </a:t>
            </a:r>
            <a:r>
              <a:rPr lang="cs-CZ" dirty="0" smtClean="0"/>
              <a:t>dřeva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>
                <a:solidFill>
                  <a:srgbClr val="FFFF00"/>
                </a:solidFill>
              </a:rPr>
              <a:t>Zemědělství:</a:t>
            </a: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                                                           </a:t>
            </a:r>
            <a:r>
              <a:rPr lang="cs-CZ" sz="2000" dirty="0" smtClean="0"/>
              <a:t>(16)</a:t>
            </a:r>
            <a:endParaRPr lang="cs-CZ" sz="2000" dirty="0"/>
          </a:p>
          <a:p>
            <a:pPr>
              <a:buNone/>
            </a:pPr>
            <a:r>
              <a:rPr lang="cs-CZ" u="sng" dirty="0" err="1"/>
              <a:t>Živoč</a:t>
            </a:r>
            <a:r>
              <a:rPr lang="cs-CZ" u="sng" dirty="0"/>
              <a:t>. výroba</a:t>
            </a:r>
            <a:r>
              <a:rPr lang="cs-CZ" dirty="0"/>
              <a:t>- chov ovcí </a:t>
            </a:r>
            <a:r>
              <a:rPr lang="cs-CZ" dirty="0" smtClean="0"/>
              <a:t>-&gt; největší </a:t>
            </a:r>
            <a:r>
              <a:rPr lang="cs-CZ" dirty="0"/>
              <a:t>na světě </a:t>
            </a:r>
            <a:r>
              <a:rPr lang="cs-CZ" dirty="0" smtClean="0"/>
              <a:t>=&gt; </a:t>
            </a:r>
            <a:r>
              <a:rPr lang="cs-CZ" dirty="0"/>
              <a:t>produkce vlny, ovčích kůží</a:t>
            </a:r>
          </a:p>
          <a:p>
            <a:pPr>
              <a:buNone/>
            </a:pPr>
            <a:r>
              <a:rPr lang="cs-CZ" dirty="0"/>
              <a:t>Dále- skot, prasata, drůbež, rybolov</a:t>
            </a:r>
          </a:p>
          <a:p>
            <a:pPr>
              <a:buNone/>
            </a:pPr>
            <a:r>
              <a:rPr lang="cs-CZ" u="sng" dirty="0"/>
              <a:t>Rostl. výroba</a:t>
            </a:r>
            <a:r>
              <a:rPr lang="cs-CZ" dirty="0"/>
              <a:t> –pšenice, ječmen, oves, bavlna,cukrová třtina,rýže, vinná réva, ovoce, zelenina,chmel, tabák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19" descr="C:\Users\Martina\Desktop\Austrálie\640px-Flock_of_shee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9322" y="214290"/>
            <a:ext cx="2143140" cy="32574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Doprava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143536"/>
          </a:xfrm>
        </p:spPr>
        <p:txBody>
          <a:bodyPr/>
          <a:lstStyle/>
          <a:p>
            <a:r>
              <a:rPr lang="cs-CZ" dirty="0"/>
              <a:t>velký význam – letecká, dále silniční, železniční</a:t>
            </a:r>
          </a:p>
          <a:p>
            <a:r>
              <a:rPr lang="cs-CZ" dirty="0" err="1"/>
              <a:t>Road</a:t>
            </a:r>
            <a:r>
              <a:rPr lang="cs-CZ" dirty="0"/>
              <a:t> </a:t>
            </a:r>
            <a:r>
              <a:rPr lang="cs-CZ" dirty="0" err="1"/>
              <a:t>trains</a:t>
            </a:r>
            <a:r>
              <a:rPr lang="cs-CZ" dirty="0"/>
              <a:t> = silniční vlaky (kamiony s více přívěsy)</a:t>
            </a:r>
          </a:p>
          <a:p>
            <a:r>
              <a:rPr lang="cs-CZ" dirty="0"/>
              <a:t>důležité je obchodní loďstvo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8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Obyvatelstvo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785794"/>
            <a:ext cx="8929718" cy="585791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-</a:t>
            </a:r>
            <a:r>
              <a:rPr lang="cs-CZ" dirty="0"/>
              <a:t>nerovnoměrně rozloženo </a:t>
            </a:r>
          </a:p>
          <a:p>
            <a:pPr>
              <a:buNone/>
            </a:pPr>
            <a:r>
              <a:rPr lang="cs-CZ" dirty="0"/>
              <a:t>80% evropského </a:t>
            </a:r>
            <a:r>
              <a:rPr lang="cs-CZ" dirty="0" smtClean="0"/>
              <a:t>původu, dále </a:t>
            </a:r>
            <a:r>
              <a:rPr lang="cs-CZ" dirty="0"/>
              <a:t>Asiaté</a:t>
            </a:r>
          </a:p>
          <a:p>
            <a:pPr>
              <a:buNone/>
            </a:pPr>
            <a:r>
              <a:rPr lang="cs-CZ" i="1" dirty="0">
                <a:solidFill>
                  <a:srgbClr val="FFFF00"/>
                </a:solidFill>
              </a:rPr>
              <a:t>Víte, jak se nazývají původní </a:t>
            </a:r>
            <a:endParaRPr lang="cs-CZ" i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i="1" dirty="0" smtClean="0">
                <a:solidFill>
                  <a:srgbClr val="FFFF00"/>
                </a:solidFill>
              </a:rPr>
              <a:t>         obyvatelé Austrálie?                                            </a:t>
            </a:r>
            <a:endParaRPr lang="cs-CZ" sz="2200" i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dirty="0" smtClean="0"/>
              <a:t>		 </a:t>
            </a:r>
            <a:r>
              <a:rPr lang="cs-CZ" b="1" dirty="0" err="1" smtClean="0"/>
              <a:t>Aborigines</a:t>
            </a:r>
            <a:r>
              <a:rPr lang="cs-CZ" b="1" dirty="0" smtClean="0"/>
              <a:t> </a:t>
            </a:r>
            <a:r>
              <a:rPr lang="cs-CZ" b="1" dirty="0"/>
              <a:t>(</a:t>
            </a:r>
            <a:r>
              <a:rPr lang="cs-CZ" b="1" dirty="0" err="1"/>
              <a:t>Austrálci</a:t>
            </a:r>
            <a:r>
              <a:rPr lang="cs-CZ" b="1" dirty="0"/>
              <a:t>)</a:t>
            </a:r>
          </a:p>
          <a:p>
            <a:pPr>
              <a:buNone/>
            </a:pPr>
            <a:r>
              <a:rPr lang="cs-CZ" dirty="0" smtClean="0"/>
              <a:t>       Dnes </a:t>
            </a:r>
            <a:r>
              <a:rPr lang="cs-CZ" dirty="0"/>
              <a:t>tvoří asi jen 1,5% </a:t>
            </a:r>
            <a:r>
              <a:rPr lang="cs-CZ" dirty="0" smtClean="0"/>
              <a:t>populace</a:t>
            </a:r>
            <a:endParaRPr lang="cs-CZ" sz="2000" dirty="0"/>
          </a:p>
          <a:p>
            <a:pPr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                                                                        (17)</a:t>
            </a:r>
            <a:endParaRPr lang="cs-CZ" sz="2000" i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i="1" dirty="0" smtClean="0">
                <a:solidFill>
                  <a:srgbClr val="FFFF00"/>
                </a:solidFill>
              </a:rPr>
              <a:t>Víte, co  je </a:t>
            </a:r>
            <a:r>
              <a:rPr lang="cs-CZ" i="1" dirty="0" err="1" smtClean="0">
                <a:solidFill>
                  <a:srgbClr val="FFFF00"/>
                </a:solidFill>
              </a:rPr>
              <a:t>didgeridoo</a:t>
            </a:r>
            <a:r>
              <a:rPr lang="cs-CZ" i="1" dirty="0" smtClean="0">
                <a:solidFill>
                  <a:srgbClr val="FFFF00"/>
                </a:solidFill>
              </a:rPr>
              <a:t>? 			</a:t>
            </a:r>
            <a:endParaRPr lang="cs-CZ" sz="2000" i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dirty="0" smtClean="0"/>
              <a:t>      Domorodý </a:t>
            </a:r>
            <a:r>
              <a:rPr lang="cs-CZ" dirty="0"/>
              <a:t>hudební </a:t>
            </a:r>
            <a:r>
              <a:rPr lang="cs-CZ" dirty="0" smtClean="0"/>
              <a:t>dechový nástroj                                       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                                                      (18)		</a:t>
            </a:r>
            <a:endParaRPr lang="cs-CZ" sz="2000" dirty="0"/>
          </a:p>
        </p:txBody>
      </p:sp>
      <p:pic>
        <p:nvPicPr>
          <p:cNvPr id="4" name="Picture 20" descr="C:\Users\Martina\Desktop\Austrálie\KingMerrimanN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571480"/>
            <a:ext cx="2428878" cy="3331032"/>
          </a:xfrm>
          <a:prstGeom prst="rect">
            <a:avLst/>
          </a:prstGeom>
          <a:noFill/>
        </p:spPr>
      </p:pic>
      <p:pic>
        <p:nvPicPr>
          <p:cNvPr id="5" name="Picture 21" descr="C:\Users\Martina\Desktop\Austrálie\Didgerido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5429264"/>
            <a:ext cx="6767808" cy="10715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4571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357166"/>
            <a:ext cx="8429684" cy="650083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i="1" dirty="0" smtClean="0">
                <a:solidFill>
                  <a:srgbClr val="FFFF00"/>
                </a:solidFill>
              </a:rPr>
              <a:t>A víte, jak se nazývá domorodý </a:t>
            </a:r>
          </a:p>
          <a:p>
            <a:pPr>
              <a:buNone/>
            </a:pPr>
            <a:r>
              <a:rPr lang="cs-CZ" i="1" dirty="0" smtClean="0">
                <a:solidFill>
                  <a:srgbClr val="FFFF00"/>
                </a:solidFill>
              </a:rPr>
              <a:t>dřevěný lovecký nástroj? </a:t>
            </a:r>
          </a:p>
          <a:p>
            <a:pPr>
              <a:buNone/>
            </a:pPr>
            <a:r>
              <a:rPr lang="cs-CZ" dirty="0" smtClean="0"/>
              <a:t>		Bumerang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                                                                    (19)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Náboženství:</a:t>
            </a:r>
            <a:endParaRPr lang="cs-CZ" dirty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dirty="0"/>
              <a:t>Převažuje katolická církev (26%), 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anglikánská </a:t>
            </a:r>
            <a:r>
              <a:rPr lang="cs-CZ" dirty="0"/>
              <a:t>(19%)</a:t>
            </a:r>
          </a:p>
          <a:p>
            <a:endParaRPr lang="cs-CZ" dirty="0"/>
          </a:p>
        </p:txBody>
      </p:sp>
      <p:pic>
        <p:nvPicPr>
          <p:cNvPr id="4" name="Picture 22" descr="C:\Users\Martina\Desktop\Austrálie\Boomera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642918"/>
            <a:ext cx="2857520" cy="28718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785818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rgbClr val="FFFF00"/>
                </a:solidFill>
              </a:rPr>
              <a:t>                Města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785794"/>
            <a:ext cx="8858280" cy="6072206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r>
              <a:rPr lang="cs-CZ" b="1" dirty="0" err="1" smtClean="0">
                <a:solidFill>
                  <a:srgbClr val="FFFF00"/>
                </a:solidFill>
              </a:rPr>
              <a:t>Canberra</a:t>
            </a:r>
            <a:endParaRPr lang="cs-CZ" b="1" dirty="0" smtClean="0">
              <a:solidFill>
                <a:srgbClr val="FFFF00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hlavní město</a:t>
            </a:r>
          </a:p>
          <a:p>
            <a:pPr>
              <a:spcBef>
                <a:spcPts val="0"/>
              </a:spcBef>
              <a:buFontTx/>
              <a:buChar char="-"/>
            </a:pPr>
            <a:endParaRPr lang="cs-CZ" dirty="0"/>
          </a:p>
          <a:p>
            <a:pPr>
              <a:spcBef>
                <a:spcPts val="0"/>
              </a:spcBef>
              <a:buFontTx/>
              <a:buChar char="-"/>
            </a:pPr>
            <a:endParaRPr lang="cs-CZ" dirty="0" smtClean="0"/>
          </a:p>
          <a:p>
            <a:pPr>
              <a:spcBef>
                <a:spcPts val="0"/>
              </a:spcBef>
              <a:buFontTx/>
              <a:buChar char="-"/>
            </a:pPr>
            <a:endParaRPr lang="cs-CZ" dirty="0" smtClean="0"/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 </a:t>
            </a:r>
          </a:p>
          <a:p>
            <a:pPr>
              <a:spcBef>
                <a:spcPts val="0"/>
              </a:spcBef>
              <a:buNone/>
            </a:pPr>
            <a:r>
              <a:rPr lang="cs-CZ" sz="2000" dirty="0"/>
              <a:t>	</a:t>
            </a:r>
            <a:r>
              <a:rPr lang="cs-CZ" sz="2000" dirty="0" smtClean="0"/>
              <a:t>									(20)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místo pro hlavní město bylo vybráno roku 1908, jako kompromis mezi soupeřícími dvěma největšími městy, tedy mezi </a:t>
            </a:r>
            <a:r>
              <a:rPr lang="cs-CZ" u="sng" dirty="0" smtClean="0"/>
              <a:t>Sydney a Melbourne</a:t>
            </a:r>
            <a:endParaRPr lang="cs-CZ" u="sng" dirty="0"/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je proto umístěno 280 kilometrů jihozápadním směrem od Sydney a 660 kilometrů severovýchodním směrem od Melbourne</a:t>
            </a:r>
            <a:endParaRPr lang="cs-CZ" dirty="0"/>
          </a:p>
        </p:txBody>
      </p:sp>
      <p:pic>
        <p:nvPicPr>
          <p:cNvPr id="4" name="Picture 24" descr="C:\Users\Martina\Desktop\Austrálie\Canberra_parliamentary_axi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642918"/>
            <a:ext cx="4095752" cy="30718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428652"/>
            <a:ext cx="8229600" cy="28575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14290"/>
            <a:ext cx="8929718" cy="650085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000" b="1" dirty="0" smtClean="0">
                <a:solidFill>
                  <a:srgbClr val="FFFF00"/>
                </a:solidFill>
              </a:rPr>
              <a:t>Sydney</a:t>
            </a:r>
            <a:r>
              <a:rPr lang="cs-CZ" sz="3000" dirty="0" smtClean="0"/>
              <a:t> - nejrozlehlejší a nejlidnatější město Austrálie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000" dirty="0" smtClean="0"/>
              <a:t>- obyvatelé ,,</a:t>
            </a:r>
            <a:r>
              <a:rPr lang="cs-CZ" sz="3000" dirty="0" err="1" smtClean="0"/>
              <a:t>Sydneysider</a:t>
            </a:r>
            <a:r>
              <a:rPr lang="cs-CZ" sz="3000" dirty="0" smtClean="0"/>
              <a:t>“ – slovo vzniklo z kosmopolitní 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000" dirty="0" smtClean="0"/>
              <a:t>a mezinárodní populace města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000" dirty="0" smtClean="0"/>
              <a:t>- ikona Sydney -&gt; </a:t>
            </a:r>
            <a:r>
              <a:rPr lang="cs-CZ" sz="3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Sydney</a:t>
            </a:r>
            <a:r>
              <a:rPr lang="cs-CZ" sz="3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Opera 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House</a:t>
            </a:r>
            <a:r>
              <a:rPr lang="cs-CZ" sz="3000" dirty="0" smtClean="0"/>
              <a:t> -  zapsána do Světového 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000" dirty="0" smtClean="0"/>
              <a:t>dědictví UNESCO                     </a:t>
            </a:r>
            <a:r>
              <a:rPr lang="cs-CZ" sz="2000" dirty="0" smtClean="0"/>
              <a:t>(21)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2000" dirty="0" smtClean="0"/>
              <a:t>                                                                                                                                                 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Sydney </a:t>
            </a:r>
            <a:r>
              <a:rPr lang="cs-CZ" sz="3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Harbour</a:t>
            </a:r>
            <a:r>
              <a:rPr lang="cs-CZ" sz="3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Bridge</a:t>
            </a:r>
            <a:endParaRPr lang="cs-CZ" sz="3000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3175" indent="11113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000" dirty="0"/>
              <a:t>-</a:t>
            </a:r>
            <a:r>
              <a:rPr lang="cs-CZ" sz="3000" dirty="0" smtClean="0"/>
              <a:t>díky svému tvaru dostal </a:t>
            </a:r>
          </a:p>
          <a:p>
            <a:pPr marL="3175" indent="11113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000" dirty="0" smtClean="0"/>
              <a:t>přezdívku „</a:t>
            </a:r>
            <a:r>
              <a:rPr lang="cs-CZ" sz="3000" i="1" dirty="0" smtClean="0"/>
              <a:t>ramínko na </a:t>
            </a:r>
          </a:p>
          <a:p>
            <a:pPr marL="3175" indent="11113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000" i="1" dirty="0" smtClean="0"/>
              <a:t>šaty</a:t>
            </a:r>
            <a:r>
              <a:rPr lang="cs-CZ" sz="3000" dirty="0" smtClean="0"/>
              <a:t>“ (</a:t>
            </a:r>
            <a:r>
              <a:rPr lang="cs-CZ" sz="3000" i="1" dirty="0" err="1" smtClean="0"/>
              <a:t>Coat</a:t>
            </a:r>
            <a:r>
              <a:rPr lang="cs-CZ" sz="3000" i="1" dirty="0" smtClean="0"/>
              <a:t> </a:t>
            </a:r>
            <a:r>
              <a:rPr lang="cs-CZ" sz="3000" i="1" dirty="0" err="1" smtClean="0"/>
              <a:t>hanger</a:t>
            </a:r>
            <a:r>
              <a:rPr lang="cs-CZ" sz="3000" dirty="0" smtClean="0"/>
              <a:t>)    </a:t>
            </a:r>
            <a:r>
              <a:rPr lang="cs-CZ" sz="2000" dirty="0" smtClean="0"/>
              <a:t>(22)</a:t>
            </a:r>
            <a:endParaRPr lang="cs-CZ" sz="3000" dirty="0" smtClean="0"/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000" dirty="0"/>
              <a:t> </a:t>
            </a:r>
            <a:r>
              <a:rPr lang="cs-CZ" sz="3000" dirty="0" smtClean="0"/>
              <a:t>- má rozpětí 503 metrů </a:t>
            </a:r>
            <a:r>
              <a:rPr lang="cs-CZ" sz="2800" dirty="0" smtClean="0"/>
              <a:t>a výšku téměř 135 metrů</a:t>
            </a:r>
            <a:r>
              <a:rPr lang="cs-CZ" sz="3000" dirty="0" smtClean="0"/>
              <a:t>, což ho řadí k světově nejdelším obloukovým mostům</a:t>
            </a:r>
            <a:endParaRPr lang="cs-CZ" sz="3000" dirty="0"/>
          </a:p>
        </p:txBody>
      </p:sp>
      <p:pic>
        <p:nvPicPr>
          <p:cNvPr id="4" name="Picture 25" descr="C:\Users\Martina\Desktop\Austrálie\1024px-Sydney_Opera_House_-_Dec_200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4942" y="1214422"/>
            <a:ext cx="3760648" cy="2079260"/>
          </a:xfrm>
          <a:prstGeom prst="rect">
            <a:avLst/>
          </a:prstGeom>
          <a:noFill/>
        </p:spPr>
      </p:pic>
      <p:pic>
        <p:nvPicPr>
          <p:cNvPr id="5" name="Picture 26" descr="C:\Users\Martina\Desktop\Austrálie\Sydney_harbour_bridge_dus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43371" y="3571876"/>
            <a:ext cx="4929823" cy="20717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-285776"/>
            <a:ext cx="8229600" cy="714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14290"/>
            <a:ext cx="8643998" cy="6357982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Melbourne</a:t>
            </a:r>
          </a:p>
          <a:p>
            <a:pPr>
              <a:spcBef>
                <a:spcPts val="0"/>
              </a:spcBef>
              <a:buNone/>
            </a:pPr>
            <a:r>
              <a:rPr lang="cs-CZ" sz="3000" dirty="0" smtClean="0"/>
              <a:t>- druhé největší město</a:t>
            </a:r>
          </a:p>
          <a:p>
            <a:pPr>
              <a:spcBef>
                <a:spcPts val="0"/>
              </a:spcBef>
              <a:buNone/>
            </a:pPr>
            <a:r>
              <a:rPr lang="cs-CZ" sz="3000" dirty="0" smtClean="0"/>
              <a:t>- nazýván ,,Australské zahradní město“ – mnoho parků a zahrad, ty kontrastují s moderní stavbou mrakodrapů</a:t>
            </a:r>
          </a:p>
          <a:p>
            <a:pPr>
              <a:spcBef>
                <a:spcPts val="0"/>
              </a:spcBef>
              <a:buNone/>
            </a:pPr>
            <a:r>
              <a:rPr lang="cs-CZ" sz="3000" dirty="0" smtClean="0"/>
              <a:t>- Melbourne park - je dějištěm úvodního tenisového </a:t>
            </a:r>
            <a:r>
              <a:rPr lang="cs-CZ" sz="3000" dirty="0" err="1" smtClean="0"/>
              <a:t>grandslamu</a:t>
            </a:r>
            <a:r>
              <a:rPr lang="cs-CZ" sz="3000" dirty="0" smtClean="0"/>
              <a:t> sezóny </a:t>
            </a:r>
            <a:r>
              <a:rPr lang="cs-CZ" sz="3000" dirty="0" err="1" smtClean="0"/>
              <a:t>Australian</a:t>
            </a:r>
            <a:r>
              <a:rPr lang="cs-CZ" sz="3000" dirty="0" smtClean="0"/>
              <a:t> Open</a:t>
            </a:r>
          </a:p>
          <a:p>
            <a:pPr>
              <a:spcBef>
                <a:spcPts val="0"/>
              </a:spcBef>
              <a:buFontTx/>
              <a:buChar char="-"/>
            </a:pPr>
            <a:endParaRPr lang="cs-CZ" sz="3000" dirty="0"/>
          </a:p>
          <a:p>
            <a:pPr>
              <a:spcBef>
                <a:spcPts val="0"/>
              </a:spcBef>
              <a:buFontTx/>
              <a:buChar char="-"/>
            </a:pPr>
            <a:endParaRPr lang="cs-CZ" sz="3000" dirty="0" smtClean="0"/>
          </a:p>
          <a:p>
            <a:pPr>
              <a:spcBef>
                <a:spcPts val="0"/>
              </a:spcBef>
              <a:buFontTx/>
              <a:buChar char="-"/>
            </a:pPr>
            <a:endParaRPr lang="cs-CZ" sz="3000" dirty="0"/>
          </a:p>
          <a:p>
            <a:pPr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endParaRPr lang="cs-CZ" sz="2000" dirty="0"/>
          </a:p>
          <a:p>
            <a:pPr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endParaRPr lang="cs-CZ" sz="2000" dirty="0"/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                                                                                              (23)</a:t>
            </a:r>
            <a:endParaRPr lang="cs-CZ" sz="2000" dirty="0"/>
          </a:p>
        </p:txBody>
      </p:sp>
      <p:pic>
        <p:nvPicPr>
          <p:cNvPr id="4" name="Picture 27" descr="C:\Users\Martina\Desktop\Austrálie\800px-Inside_Rod_Laver_Are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3553481"/>
            <a:ext cx="4167190" cy="30941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8229600" cy="2746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14290"/>
            <a:ext cx="8715436" cy="6357982"/>
          </a:xfrm>
        </p:spPr>
        <p:txBody>
          <a:bodyPr/>
          <a:lstStyle/>
          <a:p>
            <a:pPr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2"/>
                </a:solidFill>
              </a:rPr>
              <a:t>Perth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nejodlehlejší velkoměsto světa (2 800 km od nejbližšího lidnatého města Adelaide)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založeno u řeky </a:t>
            </a:r>
            <a:r>
              <a:rPr lang="cs-CZ" dirty="0" err="1" smtClean="0"/>
              <a:t>Swan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 a nazváno podle starobylého města Perth ve Skotsku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jedno z nejbohatších australských měst díky nerostnému bohatství</a:t>
            </a:r>
          </a:p>
          <a:p>
            <a:pPr>
              <a:spcBef>
                <a:spcPts val="0"/>
              </a:spcBef>
              <a:buFontTx/>
              <a:buChar char="-"/>
            </a:pPr>
            <a:endParaRPr lang="cs-CZ" dirty="0" smtClean="0"/>
          </a:p>
          <a:p>
            <a:pPr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 								   (24)</a:t>
            </a:r>
            <a:endParaRPr lang="cs-CZ" sz="2000" dirty="0"/>
          </a:p>
        </p:txBody>
      </p:sp>
      <p:pic>
        <p:nvPicPr>
          <p:cNvPr id="4" name="Picture 2" descr="C:\Users\Martina\Desktop\Austrálie\1024px-Perth_CBD_from_Mill_Point_(2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3714752"/>
            <a:ext cx="5214974" cy="29284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8229600" cy="2746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14290"/>
            <a:ext cx="8429684" cy="6500858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FFFF00"/>
                </a:solidFill>
              </a:rPr>
              <a:t>Darwin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nejdůležitější přístav Severní Austrálie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založeno bylo pod názvem </a:t>
            </a:r>
            <a:r>
              <a:rPr lang="cs-CZ" i="1" dirty="0" err="1" smtClean="0"/>
              <a:t>Palmerston</a:t>
            </a:r>
            <a:r>
              <a:rPr lang="cs-CZ" dirty="0" smtClean="0"/>
              <a:t> </a:t>
            </a:r>
          </a:p>
          <a:p>
            <a:pPr>
              <a:spcBef>
                <a:spcPts val="0"/>
              </a:spcBef>
              <a:buFontTx/>
              <a:buChar char="-"/>
            </a:pPr>
            <a:r>
              <a:rPr lang="cs-CZ" dirty="0" smtClean="0"/>
              <a:t>v roce 1911 byl přejmenován na Darwin podle přírodovědce Charlese Darwina</a:t>
            </a:r>
          </a:p>
          <a:p>
            <a:pPr>
              <a:spcBef>
                <a:spcPts val="0"/>
              </a:spcBef>
              <a:buFontTx/>
              <a:buChar char="-"/>
            </a:pPr>
            <a:endParaRPr lang="cs-CZ" dirty="0" smtClean="0"/>
          </a:p>
          <a:p>
            <a:pPr>
              <a:spcBef>
                <a:spcPts val="0"/>
              </a:spcBef>
              <a:buFontTx/>
              <a:buChar char="-"/>
            </a:pPr>
            <a:endParaRPr lang="cs-CZ" dirty="0" smtClean="0"/>
          </a:p>
          <a:p>
            <a:pPr>
              <a:spcBef>
                <a:spcPts val="0"/>
              </a:spcBef>
              <a:buFontTx/>
              <a:buChar char="-"/>
            </a:pPr>
            <a:endParaRPr lang="cs-CZ" dirty="0" smtClean="0"/>
          </a:p>
          <a:p>
            <a:pPr>
              <a:spcBef>
                <a:spcPts val="0"/>
              </a:spcBef>
              <a:buFontTx/>
              <a:buChar char="-"/>
            </a:pPr>
            <a:endParaRPr lang="cs-CZ" dirty="0" smtClean="0"/>
          </a:p>
          <a:p>
            <a:pPr>
              <a:spcBef>
                <a:spcPts val="0"/>
              </a:spcBef>
              <a:buFontTx/>
              <a:buChar char="-"/>
            </a:pPr>
            <a:endParaRPr lang="cs-CZ" dirty="0" smtClean="0"/>
          </a:p>
          <a:p>
            <a:pPr>
              <a:spcBef>
                <a:spcPts val="0"/>
              </a:spcBef>
              <a:buFontTx/>
              <a:buChar char="-"/>
            </a:pPr>
            <a:endParaRPr lang="cs-CZ" dirty="0" smtClean="0"/>
          </a:p>
          <a:p>
            <a:pPr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                                                                               (25)                                               (26)</a:t>
            </a:r>
          </a:p>
          <a:p>
            <a:pPr>
              <a:spcBef>
                <a:spcPts val="0"/>
              </a:spcBef>
              <a:buNone/>
            </a:pPr>
            <a:endParaRPr lang="cs-CZ" dirty="0" smtClean="0"/>
          </a:p>
          <a:p>
            <a:pPr>
              <a:spcBef>
                <a:spcPts val="0"/>
              </a:spcBef>
              <a:buNone/>
            </a:pPr>
            <a:endParaRPr lang="cs-CZ" dirty="0"/>
          </a:p>
        </p:txBody>
      </p:sp>
      <p:pic>
        <p:nvPicPr>
          <p:cNvPr id="4" name="Picture 2" descr="C:\Users\Martina\Desktop\Austrálie\Darwin_629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1" y="2885866"/>
            <a:ext cx="5000967" cy="3329216"/>
          </a:xfrm>
          <a:prstGeom prst="rect">
            <a:avLst/>
          </a:prstGeom>
          <a:noFill/>
        </p:spPr>
      </p:pic>
      <p:pic>
        <p:nvPicPr>
          <p:cNvPr id="5" name="Picture 3" descr="C:\Users\Martina\Desktop\Austrálie\640px-Charles_Darwin_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00760" y="2837210"/>
            <a:ext cx="2630801" cy="33778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rgbClr val="FFFF00"/>
                </a:solidFill>
              </a:rPr>
              <a:t>                Dějiny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785794"/>
            <a:ext cx="8643998" cy="585791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-</a:t>
            </a:r>
            <a:r>
              <a:rPr lang="cs-CZ" dirty="0"/>
              <a:t>první Australané přišli z JV Asie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/>
              <a:t>-1606-nizozemský mořeplavec  </a:t>
            </a:r>
            <a:endParaRPr lang="cs-CZ" dirty="0" smtClean="0"/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</a:t>
            </a:r>
            <a:r>
              <a:rPr lang="cs-CZ" dirty="0" err="1" smtClean="0"/>
              <a:t>Willem</a:t>
            </a:r>
            <a:r>
              <a:rPr lang="cs-CZ" dirty="0" smtClean="0"/>
              <a:t> </a:t>
            </a:r>
            <a:r>
              <a:rPr lang="cs-CZ" dirty="0" err="1"/>
              <a:t>Janszoon</a:t>
            </a:r>
            <a:endParaRPr lang="cs-CZ" dirty="0"/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/>
              <a:t>-1770- </a:t>
            </a:r>
            <a:r>
              <a:rPr lang="cs-CZ" dirty="0" err="1"/>
              <a:t>James</a:t>
            </a:r>
            <a:r>
              <a:rPr lang="cs-CZ" dirty="0"/>
              <a:t> </a:t>
            </a:r>
            <a:r>
              <a:rPr lang="cs-CZ" dirty="0" err="1"/>
              <a:t>Cook</a:t>
            </a:r>
            <a:r>
              <a:rPr lang="cs-CZ" dirty="0"/>
              <a:t> </a:t>
            </a:r>
            <a:r>
              <a:rPr lang="cs-CZ" dirty="0" smtClean="0"/>
              <a:t>=&gt; </a:t>
            </a:r>
            <a:r>
              <a:rPr lang="cs-CZ" dirty="0"/>
              <a:t>Austrálie </a:t>
            </a:r>
            <a:endParaRPr lang="cs-CZ" dirty="0" smtClean="0"/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/>
              <a:t> </a:t>
            </a:r>
            <a:r>
              <a:rPr lang="cs-CZ" dirty="0" smtClean="0"/>
              <a:t> byla </a:t>
            </a:r>
            <a:r>
              <a:rPr lang="cs-CZ" dirty="0"/>
              <a:t>vyhlášena britskou </a:t>
            </a:r>
            <a:r>
              <a:rPr lang="cs-CZ" dirty="0" smtClean="0"/>
              <a:t>kolonií                                   </a:t>
            </a:r>
            <a:r>
              <a:rPr lang="cs-CZ" sz="2200" dirty="0" smtClean="0"/>
              <a:t>(27)</a:t>
            </a:r>
            <a:endParaRPr lang="cs-CZ" sz="2200" dirty="0"/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/>
              <a:t>-1788 –v oblasti dnešní Sydney zřízena trestanecká kolonie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/>
              <a:t>-1851- objevení zlatých dolů</a:t>
            </a:r>
            <a:r>
              <a:rPr lang="cs-CZ" dirty="0" smtClean="0"/>
              <a:t>=&gt; </a:t>
            </a:r>
            <a:r>
              <a:rPr lang="cs-CZ" dirty="0"/>
              <a:t>„zlatá horečka“ </a:t>
            </a:r>
            <a:r>
              <a:rPr lang="cs-CZ" dirty="0" smtClean="0"/>
              <a:t>=&gt; </a:t>
            </a:r>
            <a:r>
              <a:rPr lang="cs-CZ" dirty="0"/>
              <a:t>nová kolonizace kontinentu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/>
              <a:t>-1901 –vznik Australského svazu (správní středisko –Melbourne)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/>
              <a:t>-1911- vznik nového hlavního města </a:t>
            </a:r>
            <a:r>
              <a:rPr lang="cs-CZ" dirty="0" err="1"/>
              <a:t>Canberry</a:t>
            </a:r>
            <a:endParaRPr lang="cs-CZ" dirty="0"/>
          </a:p>
        </p:txBody>
      </p:sp>
      <p:pic>
        <p:nvPicPr>
          <p:cNvPr id="4" name="Picture 23" descr="C:\Users\Martina\Desktop\Austrálie\1024px-Duyfken_replica,_Swan_Riv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214290"/>
            <a:ext cx="3636575" cy="25003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r>
              <a:rPr lang="cs-CZ" sz="6600" b="1" dirty="0" smtClean="0">
                <a:solidFill>
                  <a:srgbClr val="FFFF00"/>
                </a:solidFill>
              </a:rPr>
              <a:t>Děkuji za pozornost</a:t>
            </a:r>
            <a:endParaRPr lang="cs-CZ" sz="66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4291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Použité zdroje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571480"/>
            <a:ext cx="8715436" cy="6286520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1.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http://cs.wikipedia.org/wiki/Austr%C3%A1lie</a:t>
            </a:r>
          </a:p>
          <a:p>
            <a:pPr>
              <a:buNone/>
            </a:pPr>
            <a:r>
              <a:rPr lang="cs-CZ" dirty="0" smtClean="0"/>
              <a:t>2.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http://cs.wikipedia.org/wiki/Austr%C3%A1lie</a:t>
            </a:r>
          </a:p>
          <a:p>
            <a:pPr>
              <a:buNone/>
            </a:pPr>
            <a:r>
              <a:rPr lang="cs-CZ" dirty="0" smtClean="0"/>
              <a:t>3.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http://cs.wikipedia.org/wiki/Politick%C3%BD_syst%C3%A9m_Austr%C3%A1lie</a:t>
            </a:r>
          </a:p>
          <a:p>
            <a:pPr>
              <a:buNone/>
            </a:pPr>
            <a:r>
              <a:rPr lang="cs-CZ" dirty="0" smtClean="0"/>
              <a:t>4.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http://cs.wikipedia.org/wiki/Austr%C3%A1lie</a:t>
            </a:r>
          </a:p>
          <a:p>
            <a:pPr>
              <a:buNone/>
            </a:pPr>
            <a:r>
              <a:rPr lang="cs-CZ" dirty="0" smtClean="0"/>
              <a:t>5.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http://cs.wikipedia.org/wiki/Canberra</a:t>
            </a:r>
          </a:p>
          <a:p>
            <a:pPr>
              <a:buNone/>
            </a:pPr>
            <a:r>
              <a:rPr lang="cs-CZ" dirty="0" smtClean="0"/>
              <a:t>6.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http://cs.wikipedia.org/wiki/Austr%C3%A1lie</a:t>
            </a:r>
          </a:p>
          <a:p>
            <a:pPr>
              <a:buNone/>
            </a:pPr>
            <a:r>
              <a:rPr lang="cs-CZ" dirty="0" smtClean="0"/>
              <a:t>7.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http://cs.wikipedia.org/wiki/Uluru</a:t>
            </a:r>
          </a:p>
          <a:p>
            <a:pPr>
              <a:buNone/>
            </a:pPr>
            <a:r>
              <a:rPr lang="cs-CZ" dirty="0" smtClean="0"/>
              <a:t>8.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http://cs.wikipedia.org/wiki/Mount_Kosciuszko</a:t>
            </a:r>
          </a:p>
          <a:p>
            <a:pPr>
              <a:buNone/>
            </a:pPr>
            <a:r>
              <a:rPr lang="cs-CZ" dirty="0" smtClean="0"/>
              <a:t>9.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http://cs.wikipedia.org/wiki/Velk%C3%BD_bari%C3%A9rov%C3%BD_%C3%BAtes</a:t>
            </a:r>
          </a:p>
          <a:p>
            <a:pPr>
              <a:buNone/>
            </a:pPr>
            <a:r>
              <a:rPr lang="cs-CZ" dirty="0" smtClean="0"/>
              <a:t>10.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http://cs.wikipedia.org/wiki/Velk%C3%BD_bari%C3%A9rov%C3%BD_%C3%BAtes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14290"/>
            <a:ext cx="8229600" cy="6034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6500834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11.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http://cs.wikipedia.org/wiki/Eyerovo_jezero</a:t>
            </a:r>
          </a:p>
          <a:p>
            <a:pPr>
              <a:buNone/>
            </a:pPr>
            <a:r>
              <a:rPr lang="cs-CZ" dirty="0" smtClean="0"/>
              <a:t>12.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 http://cs.wikipedia.org/wiki/Austr%C3%A1lie</a:t>
            </a:r>
          </a:p>
          <a:p>
            <a:pPr>
              <a:buNone/>
            </a:pPr>
            <a:r>
              <a:rPr lang="cs-CZ" dirty="0" smtClean="0"/>
              <a:t>13.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http://cs.wikipedia.org/wiki/Austr%C3%A1lie</a:t>
            </a:r>
          </a:p>
          <a:p>
            <a:pPr>
              <a:buNone/>
            </a:pPr>
            <a:r>
              <a:rPr lang="cs-CZ" dirty="0" smtClean="0"/>
              <a:t>14.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http://cs.wikipedia.org/wiki/N%C3%A1rodn%C3%AD_park_Kakadu</a:t>
            </a:r>
          </a:p>
          <a:p>
            <a:pPr>
              <a:buNone/>
            </a:pPr>
            <a:r>
              <a:rPr lang="cs-CZ" dirty="0" smtClean="0"/>
              <a:t>15.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http://cs.wikipedia.org/wiki/Coober_Pedy</a:t>
            </a:r>
          </a:p>
          <a:p>
            <a:pPr>
              <a:buNone/>
            </a:pPr>
            <a:r>
              <a:rPr lang="cs-CZ" dirty="0" smtClean="0"/>
              <a:t>16.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http://cs.wikipedia.org/wiki/Ovce_dom%C3%A1c%C3%AD</a:t>
            </a:r>
          </a:p>
          <a:p>
            <a:pPr>
              <a:buNone/>
            </a:pPr>
            <a:r>
              <a:rPr lang="cs-CZ" dirty="0" smtClean="0"/>
              <a:t>17.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http://cs.wikipedia.org/wiki/Austr%C3%A1lci</a:t>
            </a:r>
          </a:p>
          <a:p>
            <a:pPr>
              <a:buNone/>
            </a:pPr>
            <a:r>
              <a:rPr lang="cs-CZ" dirty="0" smtClean="0"/>
              <a:t>18.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http://cs.wikipedia.org/wiki/Didgeridoo</a:t>
            </a:r>
          </a:p>
          <a:p>
            <a:pPr>
              <a:buNone/>
            </a:pPr>
            <a:r>
              <a:rPr lang="cs-CZ" dirty="0" smtClean="0"/>
              <a:t>19.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http://cs.wikipedia.org/wiki/Bumerang</a:t>
            </a:r>
          </a:p>
          <a:p>
            <a:pPr>
              <a:buNone/>
            </a:pPr>
            <a:r>
              <a:rPr lang="cs-CZ" dirty="0" smtClean="0"/>
              <a:t>20.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http://cs.wikipedia.org/wiki/Canberra</a:t>
            </a:r>
          </a:p>
          <a:p>
            <a:pPr>
              <a:buNone/>
            </a:pPr>
            <a:r>
              <a:rPr lang="cs-CZ" dirty="0" smtClean="0"/>
              <a:t>21.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http://cs.wikipedia.org/wiki/Sydney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14338"/>
            <a:ext cx="8229600" cy="2143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14290"/>
            <a:ext cx="8715436" cy="6357982"/>
          </a:xfrm>
        </p:spPr>
        <p:txBody>
          <a:bodyPr>
            <a:normAutofit fontScale="92500"/>
          </a:bodyPr>
          <a:lstStyle/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22. Otevřená encyklopedie </a:t>
            </a:r>
            <a:r>
              <a:rPr lang="cs-CZ" sz="2600" dirty="0" err="1" smtClean="0"/>
              <a:t>Wikipedie</a:t>
            </a:r>
            <a:r>
              <a:rPr lang="cs-CZ" sz="2600" dirty="0" smtClean="0"/>
              <a:t> </a:t>
            </a:r>
            <a:r>
              <a:rPr lang="en-US" sz="2600" dirty="0" smtClean="0"/>
              <a:t>[</a:t>
            </a:r>
            <a:r>
              <a:rPr lang="cs-CZ" sz="2600" dirty="0" smtClean="0"/>
              <a:t>online</a:t>
            </a:r>
            <a:r>
              <a:rPr lang="en-US" sz="2600" dirty="0" smtClean="0"/>
              <a:t>]</a:t>
            </a:r>
            <a:r>
              <a:rPr lang="cs-CZ" sz="2600" dirty="0" smtClean="0"/>
              <a:t>. </a:t>
            </a:r>
            <a:r>
              <a:rPr lang="en-US" sz="2600" dirty="0" smtClean="0"/>
              <a:t>[cit. 201</a:t>
            </a:r>
            <a:r>
              <a:rPr lang="cs-CZ" sz="2600" dirty="0" smtClean="0"/>
              <a:t>4-04-30</a:t>
            </a:r>
            <a:r>
              <a:rPr lang="en-US" sz="2600" dirty="0" smtClean="0"/>
              <a:t>]</a:t>
            </a:r>
            <a:r>
              <a:rPr lang="cs-CZ" sz="2600" dirty="0" smtClean="0"/>
              <a:t>. Dostupné z WWW: http://cs.wikipedia.org/wiki/Sydney</a:t>
            </a:r>
          </a:p>
          <a:p>
            <a:pPr>
              <a:buNone/>
            </a:pPr>
            <a:r>
              <a:rPr lang="cs-CZ" sz="2600" dirty="0" smtClean="0"/>
              <a:t>23. Otevřená encyklopedie </a:t>
            </a:r>
            <a:r>
              <a:rPr lang="cs-CZ" sz="2600" dirty="0" err="1" smtClean="0"/>
              <a:t>Wikipedie</a:t>
            </a:r>
            <a:r>
              <a:rPr lang="cs-CZ" sz="2600" dirty="0" smtClean="0"/>
              <a:t> </a:t>
            </a:r>
            <a:r>
              <a:rPr lang="en-US" sz="2600" dirty="0" smtClean="0"/>
              <a:t>[</a:t>
            </a:r>
            <a:r>
              <a:rPr lang="cs-CZ" sz="2600" dirty="0" smtClean="0"/>
              <a:t>online</a:t>
            </a:r>
            <a:r>
              <a:rPr lang="en-US" sz="2600" dirty="0" smtClean="0"/>
              <a:t>]</a:t>
            </a:r>
            <a:r>
              <a:rPr lang="cs-CZ" sz="2600" dirty="0" smtClean="0"/>
              <a:t>. </a:t>
            </a:r>
            <a:r>
              <a:rPr lang="en-US" sz="2600" dirty="0" smtClean="0"/>
              <a:t>[cit. 201</a:t>
            </a:r>
            <a:r>
              <a:rPr lang="cs-CZ" sz="2600" dirty="0" smtClean="0"/>
              <a:t>4-04-30</a:t>
            </a:r>
            <a:r>
              <a:rPr lang="en-US" sz="2600" dirty="0" smtClean="0"/>
              <a:t>]</a:t>
            </a:r>
            <a:r>
              <a:rPr lang="cs-CZ" sz="2600" dirty="0" smtClean="0"/>
              <a:t>. Dostupné z WWW: http://cs.wikipedia.org/wiki/Melbourne_Park</a:t>
            </a:r>
          </a:p>
          <a:p>
            <a:pPr>
              <a:buNone/>
            </a:pPr>
            <a:r>
              <a:rPr lang="cs-CZ" sz="2600" dirty="0" smtClean="0"/>
              <a:t>24. Otevřená encyklopedie </a:t>
            </a:r>
            <a:r>
              <a:rPr lang="cs-CZ" sz="2600" dirty="0" err="1" smtClean="0"/>
              <a:t>Wikipedie</a:t>
            </a:r>
            <a:r>
              <a:rPr lang="cs-CZ" sz="2600" dirty="0" smtClean="0"/>
              <a:t> </a:t>
            </a:r>
            <a:r>
              <a:rPr lang="en-US" sz="2600" dirty="0" smtClean="0"/>
              <a:t>[</a:t>
            </a:r>
            <a:r>
              <a:rPr lang="cs-CZ" sz="2600" dirty="0" smtClean="0"/>
              <a:t>online</a:t>
            </a:r>
            <a:r>
              <a:rPr lang="en-US" sz="2600" dirty="0" smtClean="0"/>
              <a:t>]</a:t>
            </a:r>
            <a:r>
              <a:rPr lang="cs-CZ" sz="2600" dirty="0" smtClean="0"/>
              <a:t>. </a:t>
            </a:r>
            <a:r>
              <a:rPr lang="en-US" sz="2600" dirty="0" smtClean="0"/>
              <a:t>[cit. 201</a:t>
            </a:r>
            <a:r>
              <a:rPr lang="cs-CZ" sz="2600" dirty="0" smtClean="0"/>
              <a:t>4-04-30</a:t>
            </a:r>
            <a:r>
              <a:rPr lang="en-US" sz="2600" dirty="0" smtClean="0"/>
              <a:t>]</a:t>
            </a:r>
            <a:r>
              <a:rPr lang="cs-CZ" sz="2600" dirty="0" smtClean="0"/>
              <a:t>. Dostupné z WWW: http://cs.wikipedia.org/wiki/Perth</a:t>
            </a:r>
          </a:p>
          <a:p>
            <a:pPr>
              <a:buNone/>
            </a:pPr>
            <a:r>
              <a:rPr lang="cs-CZ" sz="2600" dirty="0" smtClean="0"/>
              <a:t>25. Otevřená encyklopedie </a:t>
            </a:r>
            <a:r>
              <a:rPr lang="cs-CZ" sz="2600" dirty="0" err="1" smtClean="0"/>
              <a:t>Wikipedie</a:t>
            </a:r>
            <a:r>
              <a:rPr lang="cs-CZ" sz="2600" dirty="0" smtClean="0"/>
              <a:t> </a:t>
            </a:r>
            <a:r>
              <a:rPr lang="en-US" sz="2600" dirty="0" smtClean="0"/>
              <a:t>[</a:t>
            </a:r>
            <a:r>
              <a:rPr lang="cs-CZ" sz="2600" dirty="0" smtClean="0"/>
              <a:t>online</a:t>
            </a:r>
            <a:r>
              <a:rPr lang="en-US" sz="2600" dirty="0" smtClean="0"/>
              <a:t>]</a:t>
            </a:r>
            <a:r>
              <a:rPr lang="cs-CZ" sz="2600" dirty="0" smtClean="0"/>
              <a:t>. </a:t>
            </a:r>
            <a:r>
              <a:rPr lang="en-US" sz="2600" dirty="0" smtClean="0"/>
              <a:t>[cit. 201</a:t>
            </a:r>
            <a:r>
              <a:rPr lang="cs-CZ" sz="2600" dirty="0" smtClean="0"/>
              <a:t>4-04-30</a:t>
            </a:r>
            <a:r>
              <a:rPr lang="en-US" sz="2600" dirty="0" smtClean="0"/>
              <a:t>]</a:t>
            </a:r>
            <a:r>
              <a:rPr lang="cs-CZ" sz="2600" dirty="0" smtClean="0"/>
              <a:t>. Dostupné z WWW: http://cs.wikipedia.org/wiki/Darwin_%28Austr%C3%A1lie%29</a:t>
            </a:r>
          </a:p>
          <a:p>
            <a:pPr>
              <a:buNone/>
            </a:pPr>
            <a:r>
              <a:rPr lang="cs-CZ" sz="2600" dirty="0" smtClean="0"/>
              <a:t>26. Otevřená encyklopedie </a:t>
            </a:r>
            <a:r>
              <a:rPr lang="cs-CZ" sz="2600" dirty="0" err="1" smtClean="0"/>
              <a:t>Wikipedie</a:t>
            </a:r>
            <a:r>
              <a:rPr lang="cs-CZ" sz="2600" dirty="0" smtClean="0"/>
              <a:t> </a:t>
            </a:r>
            <a:r>
              <a:rPr lang="en-US" sz="2600" dirty="0" smtClean="0"/>
              <a:t>[</a:t>
            </a:r>
            <a:r>
              <a:rPr lang="cs-CZ" sz="2600" dirty="0" smtClean="0"/>
              <a:t>online</a:t>
            </a:r>
            <a:r>
              <a:rPr lang="en-US" sz="2600" dirty="0" smtClean="0"/>
              <a:t>]</a:t>
            </a:r>
            <a:r>
              <a:rPr lang="cs-CZ" sz="2600" dirty="0" smtClean="0"/>
              <a:t>. </a:t>
            </a:r>
            <a:r>
              <a:rPr lang="en-US" sz="2600" dirty="0" smtClean="0"/>
              <a:t>[cit. 201</a:t>
            </a:r>
            <a:r>
              <a:rPr lang="cs-CZ" sz="2600" dirty="0" smtClean="0"/>
              <a:t>4-04-30</a:t>
            </a:r>
            <a:r>
              <a:rPr lang="en-US" sz="2600" dirty="0" smtClean="0"/>
              <a:t>]</a:t>
            </a:r>
            <a:r>
              <a:rPr lang="cs-CZ" sz="2600" dirty="0" smtClean="0"/>
              <a:t>. Dostupné z WWW: http://cs.wikipedia.org/wiki/Charles_Darwin</a:t>
            </a:r>
          </a:p>
          <a:p>
            <a:pPr>
              <a:buNone/>
            </a:pPr>
            <a:r>
              <a:rPr lang="cs-CZ" sz="2600" dirty="0" smtClean="0"/>
              <a:t>27. Otevřená encyklopedie </a:t>
            </a:r>
            <a:r>
              <a:rPr lang="cs-CZ" sz="2600" dirty="0" err="1" smtClean="0"/>
              <a:t>Wikipedie</a:t>
            </a:r>
            <a:r>
              <a:rPr lang="cs-CZ" sz="2600" dirty="0" smtClean="0"/>
              <a:t> </a:t>
            </a:r>
            <a:r>
              <a:rPr lang="en-US" sz="2600" dirty="0" smtClean="0"/>
              <a:t>[</a:t>
            </a:r>
            <a:r>
              <a:rPr lang="cs-CZ" sz="2600" dirty="0" smtClean="0"/>
              <a:t>online</a:t>
            </a:r>
            <a:r>
              <a:rPr lang="en-US" sz="2600" dirty="0" smtClean="0"/>
              <a:t>]</a:t>
            </a:r>
            <a:r>
              <a:rPr lang="cs-CZ" sz="2600" dirty="0" smtClean="0"/>
              <a:t>. </a:t>
            </a:r>
            <a:r>
              <a:rPr lang="en-US" sz="2600" dirty="0" smtClean="0"/>
              <a:t>[cit. 201</a:t>
            </a:r>
            <a:r>
              <a:rPr lang="cs-CZ" sz="2600" dirty="0" smtClean="0"/>
              <a:t>4-04-30</a:t>
            </a:r>
            <a:r>
              <a:rPr lang="en-US" sz="2600" dirty="0" smtClean="0"/>
              <a:t>]</a:t>
            </a:r>
            <a:r>
              <a:rPr lang="cs-CZ" sz="2600" dirty="0" smtClean="0"/>
              <a:t>. Dostupné z WWW: http://cs.wikipedia.org/wiki/Willem_Janszoon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Knižní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50072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BAAR, Vladimír. Hospodářský zeměpis: regionální aspekty světového hospodářství : učebnice pro obchodní akademie a jiné střední školy. 1. </a:t>
            </a:r>
            <a:r>
              <a:rPr lang="cs-CZ" dirty="0" err="1" smtClean="0"/>
              <a:t>vyd</a:t>
            </a:r>
            <a:r>
              <a:rPr lang="cs-CZ" dirty="0" smtClean="0"/>
              <a:t>. Praha: Nakladatelství České geografické společnosti, 2002, 111 s. ISBN 80-860-3450-X..</a:t>
            </a:r>
          </a:p>
          <a:p>
            <a:endParaRPr lang="cs-CZ" dirty="0" smtClean="0"/>
          </a:p>
          <a:p>
            <a:r>
              <a:rPr lang="cs-CZ" dirty="0" smtClean="0"/>
              <a:t>KAŠPAROVSKÝ, Karel. Zeměpis II. v kostce: pro střední školy : [regionální geografie]. 1. </a:t>
            </a:r>
            <a:r>
              <a:rPr lang="cs-CZ" dirty="0" err="1" smtClean="0"/>
              <a:t>vyd</a:t>
            </a:r>
            <a:r>
              <a:rPr lang="cs-CZ" dirty="0" smtClean="0"/>
              <a:t>. Praha: Fragment, 2008, 184 s. Maturita v kostce. ISBN 978-802-5305-850..</a:t>
            </a:r>
          </a:p>
          <a:p>
            <a:endParaRPr lang="cs-CZ" dirty="0" smtClean="0"/>
          </a:p>
          <a:p>
            <a:r>
              <a:rPr lang="cs-CZ" dirty="0" smtClean="0"/>
              <a:t>[RED. CLP, [</a:t>
            </a:r>
            <a:r>
              <a:rPr lang="cs-CZ" dirty="0" err="1" smtClean="0"/>
              <a:t>Red.Carlo</a:t>
            </a:r>
            <a:r>
              <a:rPr lang="cs-CZ" dirty="0" smtClean="0"/>
              <a:t> </a:t>
            </a:r>
            <a:r>
              <a:rPr lang="cs-CZ" dirty="0" err="1" smtClean="0"/>
              <a:t>Lauer</a:t>
            </a:r>
            <a:r>
              <a:rPr lang="cs-CZ" dirty="0" smtClean="0"/>
              <a:t>, Milan BURSA a Jana PEŠTOVÁ. Encyklopedie Světa pro střední školy : [regionální geografie]. 1. </a:t>
            </a:r>
            <a:r>
              <a:rPr lang="cs-CZ" dirty="0" err="1" smtClean="0"/>
              <a:t>vyd</a:t>
            </a:r>
            <a:r>
              <a:rPr lang="cs-CZ" dirty="0" smtClean="0"/>
              <a:t>. Mnichov. </a:t>
            </a:r>
            <a:r>
              <a:rPr lang="cs-CZ" dirty="0" err="1" smtClean="0"/>
              <a:t>Marco</a:t>
            </a:r>
            <a:r>
              <a:rPr lang="cs-CZ" dirty="0" smtClean="0"/>
              <a:t> Polo, 2005, 207. ISBN 38-279-0006-9.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5">
      <a:dk1>
        <a:srgbClr val="FFFFFF"/>
      </a:dk1>
      <a:lt1>
        <a:sysClr val="window" lastClr="FFFFFF"/>
      </a:lt1>
      <a:dk2>
        <a:srgbClr val="FFFF00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298</TotalTime>
  <Words>1544</Words>
  <Application>Microsoft Office PowerPoint</Application>
  <PresentationFormat>Předvádění na obrazovce (4:3)</PresentationFormat>
  <Paragraphs>356</Paragraphs>
  <Slides>34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Motiv sady Office</vt:lpstr>
      <vt:lpstr>Snímek 1</vt:lpstr>
      <vt:lpstr>AUSTRÁLIE</vt:lpstr>
      <vt:lpstr>AUSTRÁLIE (Australský svaz)</vt:lpstr>
      <vt:lpstr>Vlajka                       Znak</vt:lpstr>
      <vt:lpstr>Státní zřízení</vt:lpstr>
      <vt:lpstr>Poloha</vt:lpstr>
      <vt:lpstr>Vyberte hodnoty, které náleží Austrálii</vt:lpstr>
      <vt:lpstr>Snímek 8</vt:lpstr>
      <vt:lpstr>Členství v organizacích</vt:lpstr>
      <vt:lpstr>Administrativní členění</vt:lpstr>
      <vt:lpstr>Utvořte správné dvojice:</vt:lpstr>
      <vt:lpstr>Přírodní poměry</vt:lpstr>
      <vt:lpstr>Snímek 13</vt:lpstr>
      <vt:lpstr>Snímek 14</vt:lpstr>
      <vt:lpstr>Vodstvo</vt:lpstr>
      <vt:lpstr>Podnebí</vt:lpstr>
      <vt:lpstr>Vegetace</vt:lpstr>
      <vt:lpstr>Snímek 18</vt:lpstr>
      <vt:lpstr>Hospodářství</vt:lpstr>
      <vt:lpstr>Snímek 20</vt:lpstr>
      <vt:lpstr>Doprava</vt:lpstr>
      <vt:lpstr>Obyvatelstvo</vt:lpstr>
      <vt:lpstr>Snímek 23</vt:lpstr>
      <vt:lpstr>                Města</vt:lpstr>
      <vt:lpstr>Snímek 25</vt:lpstr>
      <vt:lpstr>Snímek 26</vt:lpstr>
      <vt:lpstr>Snímek 27</vt:lpstr>
      <vt:lpstr>Snímek 28</vt:lpstr>
      <vt:lpstr>                Dějiny</vt:lpstr>
      <vt:lpstr>Snímek 30</vt:lpstr>
      <vt:lpstr>Použité zdroje</vt:lpstr>
      <vt:lpstr>Snímek 32</vt:lpstr>
      <vt:lpstr>Snímek 33</vt:lpstr>
      <vt:lpstr>Knižní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AUSTRÁLIE</dc:title>
  <dc:creator>Martina Tesařová</dc:creator>
  <cp:lastModifiedBy>Dum</cp:lastModifiedBy>
  <cp:revision>61</cp:revision>
  <dcterms:created xsi:type="dcterms:W3CDTF">2014-07-06T09:08:49Z</dcterms:created>
  <dcterms:modified xsi:type="dcterms:W3CDTF">2014-11-12T10:22:56Z</dcterms:modified>
</cp:coreProperties>
</file>