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58" r:id="rId3"/>
    <p:sldId id="256" r:id="rId4"/>
    <p:sldId id="260" r:id="rId5"/>
    <p:sldId id="257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23DA9A-75BB-4E08-B16D-113D64F38C4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63640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63B6DB-EF88-411B-88C3-40A51F9A9E24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191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492626-CCBA-402A-8DA7-64927F7186C5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8525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A1351-E5CA-4784-92BC-099DAD5CF042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88166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AA17B2-C60D-4C87-B5AA-C9868582316B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18992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0C180C-7DAA-455C-BA81-D81E4A615D4F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07702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CF56CF-0065-40B3-8FEA-0F87F1E4342B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11941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5C5A4-232C-44A4-BE9C-91CEB1B99AD1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60656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DED06F-4FEE-4C16-B8F4-5C59792FECD9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08148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A987F5-D846-4047-844E-9E590BF538D0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66164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1EFA83-1F30-4541-A54B-F696E89B6556}" type="slidenum">
              <a:rPr lang="cs-CZ" altLang="cs-CZ">
                <a:solidFill>
                  <a:srgbClr val="000000"/>
                </a:solidFill>
              </a:rPr>
              <a:pPr/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0417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49BC457-4800-49C9-BB4B-E7CB19325859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2CE1AD1-24B2-4CA2-890D-599DE221EB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B0F2993-86BF-4570-9A95-39A9EA7254D4}" type="slidenum">
              <a:rPr lang="cs-CZ" alt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4258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5845098"/>
              </p:ext>
            </p:extLst>
          </p:nvPr>
        </p:nvGraphicFramePr>
        <p:xfrm>
          <a:off x="665163" y="836613"/>
          <a:ext cx="7813675" cy="466026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Hlavní obranné mechanismy při zátěžových situacích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– Člověk ve společnosti a jako jedinec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30. 3. 2014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 je poskytnout žákům jednoduchý přehled informací o hlavních obranných mechanismech při zátěžových situacích a následně je zopakovat.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charset="0"/>
                          <a:cs typeface="Arial" charset="0"/>
                        </a:rPr>
                        <a:t>DUM je ve formátu PowerPoint 2010. Žák může pracovat s vytištěnou 16. a 17. stranou prezentace, na které jsou otázky, a vpisovat  do nich správné odpovědi ze spuštěné prezentace, nebo s učitelem  na závěr pomocí otázek opakuje předchozí informace. Prezentace obsahuje interaktivní odkazy k řešení.  Není potřeba připojení k internetu, DUM neobsahuje zvukové soubory.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1" y="5428722"/>
            <a:ext cx="5849961" cy="142927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720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obranné mechanismy </a:t>
            </a:r>
            <a:br>
              <a:rPr lang="cs-CZ" sz="3200" dirty="0" smtClean="0"/>
            </a:br>
            <a:r>
              <a:rPr lang="cs-CZ" sz="3200" dirty="0" smtClean="0"/>
              <a:t>při zátěžových situacích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97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Nejdříve malé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Které tři základní zátěžové situace rozeznáváme?</a:t>
            </a:r>
          </a:p>
          <a:p>
            <a:pPr marL="0" indent="0">
              <a:buNone/>
            </a:pPr>
            <a:r>
              <a:rPr lang="cs-CZ" dirty="0" smtClean="0"/>
              <a:t>  FRUSTRACE</a:t>
            </a:r>
          </a:p>
          <a:p>
            <a:pPr marL="0" indent="0">
              <a:buNone/>
            </a:pPr>
            <a:r>
              <a:rPr lang="cs-CZ" dirty="0" smtClean="0"/>
              <a:t>  STRES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DEPRIVACE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V čem se odlišují?</a:t>
            </a:r>
            <a:endParaRPr lang="cs-CZ" dirty="0"/>
          </a:p>
        </p:txBody>
      </p:sp>
      <p:pic>
        <p:nvPicPr>
          <p:cNvPr id="1026" name="Picture 2" descr="C:\Users\renata\AppData\Local\Microsoft\Windows\Temporary Internet Files\Content.IE5\C6N9WC9J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9852" y="496343"/>
            <a:ext cx="1404148" cy="187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99317" y="2956790"/>
            <a:ext cx="165618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 smtClean="0"/>
          </a:p>
          <a:p>
            <a:r>
              <a:rPr lang="cs-CZ" b="1" dirty="0" smtClean="0"/>
              <a:t>ZMAŘENÍ</a:t>
            </a:r>
          </a:p>
          <a:p>
            <a:endParaRPr lang="cs-CZ" b="1" dirty="0" smtClean="0"/>
          </a:p>
          <a:p>
            <a:r>
              <a:rPr lang="cs-CZ" b="1" dirty="0" smtClean="0"/>
              <a:t>TLAK, TÍSEŇ</a:t>
            </a:r>
          </a:p>
          <a:p>
            <a:endParaRPr lang="cs-CZ" b="1" dirty="0"/>
          </a:p>
          <a:p>
            <a:r>
              <a:rPr lang="cs-CZ" b="1" dirty="0" smtClean="0"/>
              <a:t>STRÁDÁNÍ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35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Následující reakce ukazují, jak člověk vnímá zátěžovou situaci, nebo jak o ní přemýšlí.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025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Uveďme si dva příklady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ozejde se s ním dívka, </a:t>
            </a:r>
          </a:p>
          <a:p>
            <a:pPr marL="0" indent="0">
              <a:buNone/>
            </a:pPr>
            <a:r>
              <a:rPr lang="cs-CZ" sz="2000" dirty="0" smtClean="0"/>
              <a:t>se kterou plánoval společnou budoucnost.</a:t>
            </a: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09020"/>
            <a:ext cx="172819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679026"/>
            <a:ext cx="1728192" cy="256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745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BAGATELIZACE </a:t>
            </a:r>
            <a:br>
              <a:rPr lang="cs-CZ" dirty="0" smtClean="0"/>
            </a:br>
            <a:r>
              <a:rPr lang="cs-CZ" sz="2700" u="sng" dirty="0" smtClean="0"/>
              <a:t>snižování hodnoty cíle (o cíl jakoby nestojím)</a:t>
            </a:r>
            <a:endParaRPr lang="cs-CZ" sz="27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ozejde s ním dívka, se kterou plánoval společnou budoucnost.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547664" y="3717032"/>
            <a:ext cx="2520280" cy="1368152"/>
          </a:xfrm>
          <a:prstGeom prst="cloudCallout">
            <a:avLst>
              <a:gd name="adj1" fmla="val -64118"/>
              <a:gd name="adj2" fmla="val 1209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Zkouška je od slova zkusit!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4716016" y="4005064"/>
            <a:ext cx="2736304" cy="1368152"/>
          </a:xfrm>
          <a:prstGeom prst="cloudCallout">
            <a:avLst>
              <a:gd name="adj1" fmla="val 63409"/>
              <a:gd name="adj2" fmla="val -1836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63884" y="4335197"/>
            <a:ext cx="18405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Stejně se našim </a:t>
            </a:r>
          </a:p>
          <a:p>
            <a:r>
              <a:rPr lang="cs-CZ" sz="2000" dirty="0" smtClean="0"/>
              <a:t>nelíbila!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4266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RACIONALIZACE</a:t>
            </a:r>
            <a:br>
              <a:rPr lang="cs-CZ" sz="4000" dirty="0" smtClean="0"/>
            </a:br>
            <a:r>
              <a:rPr lang="cs-CZ" sz="2400" u="sng" dirty="0" err="1" smtClean="0"/>
              <a:t>pseudorozumové</a:t>
            </a:r>
            <a:r>
              <a:rPr lang="cs-CZ" sz="2400" u="sng" dirty="0" smtClean="0"/>
              <a:t> vysvětlení („prázdná pravda“)</a:t>
            </a:r>
            <a:endParaRPr lang="cs-CZ" sz="24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ozejde se s ním dívka, se kterou plánoval společnou budoucnost.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547664" y="3717032"/>
            <a:ext cx="2520280" cy="1368152"/>
          </a:xfrm>
          <a:prstGeom prst="cloudCallout">
            <a:avLst>
              <a:gd name="adj1" fmla="val -64118"/>
              <a:gd name="adj2" fmla="val 1209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Ráno mi to tak dobře nemyslí!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 rot="471837">
            <a:off x="4716016" y="4005064"/>
            <a:ext cx="2520280" cy="1368152"/>
          </a:xfrm>
          <a:prstGeom prst="cloudCallout">
            <a:avLst>
              <a:gd name="adj1" fmla="val 73012"/>
              <a:gd name="adj2" fmla="val -4075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Teď toho je na ni moc, později si to rozmyslí!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119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VYTĚSNĚNÍ, POPŘENÍ</a:t>
            </a:r>
            <a:r>
              <a:rPr lang="cs-CZ" sz="2700" u="sng" dirty="0" smtClean="0"/>
              <a:t/>
            </a:r>
            <a:br>
              <a:rPr lang="cs-CZ" sz="2700" u="sng" dirty="0" smtClean="0"/>
            </a:br>
            <a:r>
              <a:rPr lang="cs-CZ" sz="2400" u="sng" dirty="0" smtClean="0"/>
              <a:t>odstranění z vědomí</a:t>
            </a:r>
            <a:endParaRPr lang="cs-CZ" sz="24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…přijde domů jakoby nic…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ozejde se s ním dívka, se kterou plánoval společnou budoucnost.</a:t>
            </a:r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láček 11"/>
          <p:cNvSpPr/>
          <p:nvPr/>
        </p:nvSpPr>
        <p:spPr>
          <a:xfrm>
            <a:off x="4716016" y="4005064"/>
            <a:ext cx="2520280" cy="1368152"/>
          </a:xfrm>
          <a:prstGeom prst="cloudCallout">
            <a:avLst>
              <a:gd name="adj1" fmla="val 75947"/>
              <a:gd name="adj2" fmla="val -2075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Nic mi neřekla, 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ebyla tady, nic se nestalo!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181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SOMATIZACE</a:t>
            </a:r>
            <a:br>
              <a:rPr lang="cs-CZ" dirty="0" smtClean="0"/>
            </a:br>
            <a:r>
              <a:rPr lang="cs-CZ" sz="2700" u="sng" dirty="0" smtClean="0"/>
              <a:t>přenesení psychického napětí do tělesné oblasti (útěk do nemoci)</a:t>
            </a:r>
            <a:endParaRPr lang="cs-CZ" sz="27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……bolesti břicha, hlavy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Rozejde s ním dívka, se kterou plánoval společnou budoucnost.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….bolesti žaludku…</a:t>
            </a:r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181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KOMPENZACE</a:t>
            </a:r>
            <a:r>
              <a:rPr lang="cs-CZ" sz="2700" u="sng" dirty="0" smtClean="0"/>
              <a:t/>
            </a:r>
            <a:br>
              <a:rPr lang="cs-CZ" sz="2700" u="sng" dirty="0" smtClean="0"/>
            </a:br>
            <a:r>
              <a:rPr lang="cs-CZ" sz="2700" u="sng" dirty="0" smtClean="0"/>
              <a:t>snaha vyvážit neúspěch úspěchem v jiné oblasti</a:t>
            </a:r>
            <a:endParaRPr lang="cs-CZ" sz="27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Rozejde se s ním dívka, se kterou plánoval společnou budoucnost.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547664" y="3717032"/>
            <a:ext cx="2520280" cy="1368152"/>
          </a:xfrm>
          <a:prstGeom prst="cloudCallout">
            <a:avLst>
              <a:gd name="adj1" fmla="val -64118"/>
              <a:gd name="adj2" fmla="val 1209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Budu dobrý v hokeji!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4716016" y="4005064"/>
            <a:ext cx="2520280" cy="1368152"/>
          </a:xfrm>
          <a:prstGeom prst="cloudCallout">
            <a:avLst>
              <a:gd name="adj1" fmla="val 76379"/>
              <a:gd name="adj2" fmla="val -2871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Budu se teď soustředit jen na práci!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475656" y="5650359"/>
            <a:ext cx="6552728" cy="6589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Nemusí být účelná, prožitky prázdnoty se často kompenzují jídlem, drogami atd.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181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PROJEKCE</a:t>
            </a:r>
            <a:r>
              <a:rPr lang="cs-CZ" sz="2700" u="sng" dirty="0" smtClean="0"/>
              <a:t/>
            </a:r>
            <a:br>
              <a:rPr lang="cs-CZ" sz="2700" u="sng" dirty="0" smtClean="0"/>
            </a:br>
            <a:r>
              <a:rPr lang="cs-CZ" sz="2700" u="sng" dirty="0" smtClean="0"/>
              <a:t>svalování viny za neúspěch na někoho jiného</a:t>
            </a:r>
            <a:endParaRPr lang="cs-CZ" sz="27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>
          <a:xfrm>
            <a:off x="4660940" y="2870583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ozejde se s ním dívka, se kterou plánoval společnou budoucnost.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547664" y="3717032"/>
            <a:ext cx="2520280" cy="1368152"/>
          </a:xfrm>
          <a:prstGeom prst="cloudCallout">
            <a:avLst>
              <a:gd name="adj1" fmla="val -64118"/>
              <a:gd name="adj2" fmla="val 1209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 komise proti mně byla od začátku zaujatá!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4716016" y="4005064"/>
            <a:ext cx="2520280" cy="1368152"/>
          </a:xfrm>
          <a:prstGeom prst="cloudCallout">
            <a:avLst>
              <a:gd name="adj1" fmla="val 73672"/>
              <a:gd name="adj2" fmla="val -4777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Ona se toho vztahu bojí!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181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REGRESE</a:t>
            </a:r>
            <a:r>
              <a:rPr lang="cs-CZ" sz="2700" u="sng" dirty="0" smtClean="0"/>
              <a:t/>
            </a:r>
            <a:br>
              <a:rPr lang="cs-CZ" sz="2700" u="sng" dirty="0" smtClean="0"/>
            </a:br>
            <a:r>
              <a:rPr lang="cs-CZ" sz="2700" u="sng" dirty="0" smtClean="0"/>
              <a:t>únik z napjatých situací méně zralými </a:t>
            </a:r>
            <a:br>
              <a:rPr lang="cs-CZ" sz="2700" u="sng" dirty="0" smtClean="0"/>
            </a:br>
            <a:r>
              <a:rPr lang="cs-CZ" sz="2700" u="sng" dirty="0" smtClean="0"/>
              <a:t>vzorci chování</a:t>
            </a:r>
            <a:endParaRPr lang="cs-CZ" sz="27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Usedavý pláč…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Rozejde se s ním dívka, se kterou plánoval společnou budoucnost.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Nespoutaný smích…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enata\AppData\Local\Microsoft\Windows\Temporary Internet Files\Content.IE5\GE1ZYA50\MC900425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62" y="4189104"/>
            <a:ext cx="1111374" cy="117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enata\AppData\Local\Microsoft\Windows\Temporary Internet Files\Content.IE5\C6N9WC9J\MC90043382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77485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181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OBRÁCENÍ, REAKTIVNÍ VÝTVOR</a:t>
            </a:r>
            <a:r>
              <a:rPr lang="cs-CZ" sz="3600" u="sng" dirty="0" smtClean="0"/>
              <a:t/>
            </a:r>
            <a:br>
              <a:rPr lang="cs-CZ" sz="3600" u="sng" dirty="0" smtClean="0"/>
            </a:br>
            <a:r>
              <a:rPr lang="cs-CZ" sz="2700" u="sng" dirty="0" smtClean="0"/>
              <a:t>vznik zcela protikladné emoce k sobě samému (</a:t>
            </a:r>
            <a:r>
              <a:rPr lang="cs-CZ" sz="2700" u="sng" dirty="0" err="1" smtClean="0"/>
              <a:t>autoagrese</a:t>
            </a:r>
            <a:r>
              <a:rPr lang="cs-CZ" sz="2700" u="sng" dirty="0" smtClean="0"/>
              <a:t>)</a:t>
            </a:r>
            <a:endParaRPr lang="cs-CZ" sz="2700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MAREK</a:t>
            </a:r>
            <a:endParaRPr lang="cs-CZ" sz="4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PAVEL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331640" y="2924944"/>
            <a:ext cx="3227832" cy="2779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Připravoval se k maturitní zkoušce, přesto ji nesložil.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ozejde se s ním dívka, se kterou plánoval společnou budoucnost.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8" name="Picture 4" descr="C:\Users\renata\AppData\Local\Microsoft\Windows\Temporary Internet Files\Content.IE5\PKF92C9V\MP9004423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192874" cy="17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P8E4ELXE\MP900289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3836" y="3861048"/>
            <a:ext cx="111792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1547664" y="3717032"/>
            <a:ext cx="2520280" cy="1368152"/>
          </a:xfrm>
          <a:prstGeom prst="cloudCallout">
            <a:avLst>
              <a:gd name="adj1" fmla="val -64118"/>
              <a:gd name="adj2" fmla="val 1209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Nikdy jsem na tu školu neměl chodit, nestačím na to!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4716016" y="4005064"/>
            <a:ext cx="2520280" cy="1368152"/>
          </a:xfrm>
          <a:prstGeom prst="cloudCallout">
            <a:avLst>
              <a:gd name="adj1" fmla="val 78538"/>
              <a:gd name="adj2" fmla="val -2314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Nenávidím ji, je to ta nejhorší holka, co znám!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181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475656" y="1340768"/>
            <a:ext cx="6183789" cy="4382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 zátěžové situace člověk odpovídá obrannými reakcemi, které vycházejí z tendence k: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ÚNIKU</a:t>
            </a:r>
          </a:p>
          <a:p>
            <a:pPr marL="0" indent="0">
              <a:buNone/>
            </a:pPr>
            <a:r>
              <a:rPr lang="cs-CZ" sz="2800" b="1" dirty="0" smtClean="0"/>
              <a:t>ÚTOKU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FLIGHT – OR – FIGHT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12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>
              <a:spcBef>
                <a:spcPct val="20000"/>
              </a:spcBef>
            </a:pPr>
            <a:r>
              <a:rPr lang="cs-CZ" sz="2800" dirty="0">
                <a:solidFill>
                  <a:prstClr val="black"/>
                </a:solidFill>
                <a:latin typeface="Times New Roman"/>
              </a:rPr>
              <a:t>Stresem nahromaděná energie by měla být spotřebována přirozenou cestou!</a:t>
            </a:r>
            <a:br>
              <a:rPr lang="cs-CZ" sz="2800" dirty="0">
                <a:solidFill>
                  <a:prstClr val="black"/>
                </a:solidFill>
                <a:latin typeface="Times New Roman"/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renata\AppData\Local\Microsoft\Windows\Temporary Internet Files\Content.IE5\GE1ZYA50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3256" y="980728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enata\AppData\Local\Microsoft\Windows\Temporary Internet Files\Content.IE5\P8E4ELXE\MC900429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473" y="2105440"/>
            <a:ext cx="13874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enata\AppData\Local\Microsoft\Windows\Temporary Internet Files\Content.IE5\GE1ZYA50\MP9004010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6323" y="1906825"/>
            <a:ext cx="2081147" cy="138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enata\AppData\Local\Microsoft\Windows\Temporary Internet Files\Content.IE5\PKF92C9V\MP9004065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35168"/>
            <a:ext cx="2395607" cy="158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enata\AppData\Local\Microsoft\Windows\Temporary Internet Files\Content.IE5\C6N9WC9J\MP9004265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4707" y="3154484"/>
            <a:ext cx="1591261" cy="159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renata\AppData\Local\Microsoft\Windows\Temporary Internet Files\Content.IE5\PKF92C9V\MP9003997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931" y="4437112"/>
            <a:ext cx="2454776" cy="163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99992" y="4941168"/>
            <a:ext cx="3851920" cy="99105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Místo útěku nebo úniku by to mělo být pohybovými aktivitami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včetně práce!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700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 Petr dostal v chemii ze zkoušení pětku. Při příchodu do lavice roztrhá sešit. O jakou reakci se jedná?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REGRESE</a:t>
            </a:r>
          </a:p>
          <a:p>
            <a:pPr marL="0" indent="0">
              <a:buNone/>
            </a:pPr>
            <a:r>
              <a:rPr lang="cs-CZ" dirty="0" smtClean="0"/>
              <a:t> 2. Janu trápí obavy ze ztráty zaměstnání. Každé ráno vstává s bolestmi břicha. Jedná se o 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SOMATIZACI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3. Paní Nováková se nedávno rozvedla a je z toho velmi nešťastná. Po příchodu z práce domů míří k ledničce a pořádně se nají. Pak je jí lépe. Jde o…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KOMPENZACI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renata\AppData\Local\Microsoft\Windows\Temporary Internet Files\Content.IE5\P8E4ELXE\MC900434859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42729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516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 Co je to  FLIGHT - OR - FIGHT 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OBRANNÁ REAKCE S TENDENCÍ K ÚNIKU NEBO ÚTOKU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5. Uveďte příklad regrese.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TŘÍSKNUTÍ </a:t>
            </a:r>
            <a:r>
              <a:rPr lang="cs-CZ" dirty="0" smtClean="0">
                <a:solidFill>
                  <a:srgbClr val="FF0000"/>
                </a:solidFill>
              </a:rPr>
              <a:t>DVEŘMI…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6. Co znamená bagatelizace?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SNIŽOVÁNÍ HODNOTY CÍLE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397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Použitá literatura: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</a:rPr>
              <a:t>DOLEŽALOVÁ, Ladislava a Marie VLKOVÁ. </a:t>
            </a:r>
            <a:r>
              <a:rPr lang="cs-CZ" sz="1400" i="1" dirty="0">
                <a:solidFill>
                  <a:prstClr val="black"/>
                </a:solidFill>
              </a:rPr>
              <a:t>Občanský a společenskovědní základ: cvičebnice : řešení</a:t>
            </a:r>
            <a:r>
              <a:rPr lang="cs-CZ" sz="1400" dirty="0">
                <a:solidFill>
                  <a:prstClr val="black"/>
                </a:solidFill>
              </a:rPr>
              <a:t>. Vyd. 1. Kralice na Hané: </a:t>
            </a:r>
            <a:r>
              <a:rPr lang="cs-CZ" sz="1400" dirty="0" err="1">
                <a:solidFill>
                  <a:prstClr val="black"/>
                </a:solidFill>
              </a:rPr>
              <a:t>Computer</a:t>
            </a:r>
            <a:r>
              <a:rPr lang="cs-CZ" sz="1400" dirty="0">
                <a:solidFill>
                  <a:prstClr val="black"/>
                </a:solidFill>
              </a:rPr>
              <a:t> Media, 2012, 112 s. ISBN 978-807-4020-896. </a:t>
            </a:r>
          </a:p>
          <a:p>
            <a:pPr marL="0" lvl="0" indent="0">
              <a:buClrTx/>
              <a:buSzTx/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</a:rPr>
              <a:t>DOLEŽALOVÁ, Ladislava a Marie VLKOVÁ. </a:t>
            </a:r>
            <a:r>
              <a:rPr lang="cs-CZ" sz="1400" i="1" dirty="0">
                <a:solidFill>
                  <a:prstClr val="black"/>
                </a:solidFill>
              </a:rPr>
              <a:t>Občanský a společenskovědní základ</a:t>
            </a:r>
            <a:r>
              <a:rPr lang="cs-CZ" sz="1400" dirty="0">
                <a:solidFill>
                  <a:prstClr val="black"/>
                </a:solidFill>
              </a:rPr>
              <a:t>. Vyd. 1. Kralice na Hané: </a:t>
            </a:r>
            <a:r>
              <a:rPr lang="cs-CZ" sz="1400" dirty="0" err="1">
                <a:solidFill>
                  <a:prstClr val="black"/>
                </a:solidFill>
              </a:rPr>
              <a:t>Computer</a:t>
            </a:r>
            <a:r>
              <a:rPr lang="cs-CZ" sz="1400" dirty="0">
                <a:solidFill>
                  <a:prstClr val="black"/>
                </a:solidFill>
              </a:rPr>
              <a:t> Media, 2010, 72 s. ISBN 978-807-4020-605. </a:t>
            </a:r>
          </a:p>
          <a:p>
            <a:pPr marL="0" lvl="0" indent="0">
              <a:buClrTx/>
              <a:buSzTx/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ClrTx/>
              <a:buSzTx/>
              <a:buNone/>
            </a:pPr>
            <a:r>
              <a:rPr lang="cs-CZ" sz="1400" dirty="0">
                <a:solidFill>
                  <a:prstClr val="black"/>
                </a:solidFill>
              </a:rPr>
              <a:t>EMMERT, František. </a:t>
            </a:r>
            <a:r>
              <a:rPr lang="cs-CZ" sz="1400" i="1" dirty="0">
                <a:solidFill>
                  <a:prstClr val="black"/>
                </a:solidFill>
              </a:rPr>
              <a:t>Odmaturuj! ze společenských věd</a:t>
            </a:r>
            <a:r>
              <a:rPr lang="cs-CZ" sz="1400" dirty="0">
                <a:solidFill>
                  <a:prstClr val="black"/>
                </a:solidFill>
              </a:rPr>
              <a:t>. Vyd. 1. Brno: </a:t>
            </a:r>
            <a:r>
              <a:rPr lang="cs-CZ" sz="1400" dirty="0" err="1">
                <a:solidFill>
                  <a:prstClr val="black"/>
                </a:solidFill>
              </a:rPr>
              <a:t>Didaktis</a:t>
            </a:r>
            <a:r>
              <a:rPr lang="cs-CZ" sz="1400" dirty="0">
                <a:solidFill>
                  <a:prstClr val="black"/>
                </a:solidFill>
              </a:rPr>
              <a:t>, 2003, 224 s. Odmaturuj!. ISBN 80-862-8568-5</a:t>
            </a:r>
            <a:r>
              <a:rPr lang="cs-CZ" sz="1400" dirty="0" smtClean="0">
                <a:solidFill>
                  <a:prstClr val="black"/>
                </a:solidFill>
              </a:rPr>
              <a:t>.</a:t>
            </a:r>
            <a:endParaRPr lang="cs-CZ" sz="1400" smtClean="0">
              <a:solidFill>
                <a:prstClr val="black"/>
              </a:solidFill>
            </a:endParaRPr>
          </a:p>
          <a:p>
            <a:pPr marL="0" lvl="0" indent="0">
              <a:buClrTx/>
              <a:buSzTx/>
              <a:buNone/>
            </a:pP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buClrTx/>
              <a:buSzTx/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www.office.</a:t>
            </a:r>
            <a:r>
              <a:rPr lang="cs-CZ" sz="1400" dirty="0" err="1" smtClean="0">
                <a:solidFill>
                  <a:prstClr val="black"/>
                </a:solidFill>
              </a:rPr>
              <a:t>microsoft.com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361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252</TotalTime>
  <Words>833</Words>
  <Application>Microsoft Office PowerPoint</Application>
  <PresentationFormat>Předvádění na obrazovce (4:3)</PresentationFormat>
  <Paragraphs>166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Špendlík</vt:lpstr>
      <vt:lpstr>Výchozí návrh</vt:lpstr>
      <vt:lpstr>Snímek 1</vt:lpstr>
      <vt:lpstr>Hlavní obranné mechanismy  při zátěžových situacích</vt:lpstr>
      <vt:lpstr>Nejdříve malé opakování</vt:lpstr>
      <vt:lpstr> </vt:lpstr>
      <vt:lpstr>Uveďme si dva příklady</vt:lpstr>
      <vt:lpstr>BAGATELIZACE  snižování hodnoty cíle (o cíl jakoby nestojím)</vt:lpstr>
      <vt:lpstr>RACIONALIZACE pseudorozumové vysvětlení („prázdná pravda“)</vt:lpstr>
      <vt:lpstr>VYTĚSNĚNÍ, POPŘENÍ odstranění z vědomí</vt:lpstr>
      <vt:lpstr>SOMATIZACE přenesení psychického napětí do tělesné oblasti (útěk do nemoci)</vt:lpstr>
      <vt:lpstr>KOMPENZACE snaha vyvážit neúspěch úspěchem v jiné oblasti</vt:lpstr>
      <vt:lpstr>PROJEKCE svalování viny za neúspěch na někoho jiného</vt:lpstr>
      <vt:lpstr>REGRESE únik z napjatých situací méně zralými  vzorci chování</vt:lpstr>
      <vt:lpstr>OBRÁCENÍ, REAKTIVNÍ VÝTVOR vznik zcela protikladné emoce k sobě samému (autoagrese)</vt:lpstr>
      <vt:lpstr>Snímek 14</vt:lpstr>
      <vt:lpstr>Stresem nahromaděná energie by měla být spotřebována přirozenou cestou! </vt:lpstr>
      <vt:lpstr>Odpovězte</vt:lpstr>
      <vt:lpstr>Snímek 17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Dum</cp:lastModifiedBy>
  <cp:revision>23</cp:revision>
  <dcterms:created xsi:type="dcterms:W3CDTF">2014-03-30T15:41:12Z</dcterms:created>
  <dcterms:modified xsi:type="dcterms:W3CDTF">2014-11-12T10:41:34Z</dcterms:modified>
</cp:coreProperties>
</file>