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59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C27CFC-8D30-49A0-A7C5-F6C35E7AE2E1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1742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85A18B-2862-46BC-88E5-AC27919532A1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0865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A026C0-4C31-4364-9C86-EC994EBDDA2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2197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ACE4D1-F40D-4302-AB70-1A3C056CC93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45430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6408C-E00E-461B-A9B6-F83D5789A3FB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78927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F2A419-3D5F-43DC-A7E1-589B763D4C29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1348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726825-B916-4355-8806-AFF31EA4471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32468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1B5D2B-B985-4083-9F7B-BE53D8444F5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47447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6DEF91-44C9-4560-A0A8-AD3EE37CB8AA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0480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F5B6DC-3D85-4430-BB50-62F90D28D478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39637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53098C-86DE-4C7B-B488-2389C826C5EE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2911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CA15681-9476-401D-8BC9-1CAB81748BB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EFD628D-AE30-4A5D-A31F-4023E1C31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30C887F-8B6C-45D2-9DC6-FA8F65BBC479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5191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5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a/a8/Erik_Erikson.pn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0063958"/>
              </p:ext>
            </p:extLst>
          </p:nvPr>
        </p:nvGraphicFramePr>
        <p:xfrm>
          <a:off x="665163" y="836613"/>
          <a:ext cx="7813675" cy="45688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 Dr. Šmerala 25/2565, 728 04, Ostrava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Eriksonovo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pojetí vývoje osobnosti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20. 4. 2014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je poskytnutí základních informací o pojetí vývoje osobnosti podle Erika H.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Eriksona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následně je zopakovat.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 je ve formátu PowerPoint 2010. V průběhu prezentace jsou uvedeny otázky a úkoly k zopakování předchozích informací. Prezentace obsahuje interaktivní odkazy k řešení. Není potřeba připojení k internetu, DUM neobsahuje zvukové soubory.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7059" y="5604654"/>
            <a:ext cx="5129882" cy="125334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892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Eriksonovo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pojetí vývoje osobnosti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98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ERIK H. ERIKSON</a:t>
            </a:r>
            <a:b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(1902 – 1994)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1988840"/>
            <a:ext cx="3672408" cy="4248472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Vychází z psychoanalýzy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rozdíl od ní bere v potaz také sociálně kulturní vlivy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Život člověka člení do 8 stadií („8 věků“). Každé z nich znamená pro člověka nový konflikt (nové téma)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03496" y="1988840"/>
            <a:ext cx="3412919" cy="4277135"/>
          </a:xfrm>
        </p:spPr>
      </p:pic>
      <p:sp>
        <p:nvSpPr>
          <p:cNvPr id="9" name="TextovéPole 8"/>
          <p:cNvSpPr txBox="1"/>
          <p:nvPr/>
        </p:nvSpPr>
        <p:spPr>
          <a:xfrm>
            <a:off x="8244408" y="6056610"/>
            <a:ext cx="3193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1)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809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 patří k představitelům psychoanalýzy?</a:t>
            </a: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Sigmund Freud</a:t>
            </a: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Jaké kritérium zohledňuje v pojetí vývoje osobnosti psychoanalýza?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Vztah k erotogenním zónám lidského těla (uspokojení libida)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renata\AppData\Local\Microsoft\Windows\Temporary Internet Files\Content.IE5\P8E4ELXE\MC900434859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08720"/>
            <a:ext cx="1145282" cy="114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950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95023" y="817582"/>
            <a:ext cx="7077377" cy="1202485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Uveďte, prosím, </a:t>
            </a:r>
            <a: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některé sociálně kulturní vlivy:</a:t>
            </a:r>
            <a:b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Rodina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Škola a vzdělání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Tradice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Náboženství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Móda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Zájmy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Kultura…</a:t>
            </a: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renata\AppData\Local\Microsoft\Windows\Temporary Internet Files\Content.IE5\P8E4ELXE\MC900434859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443" y="1124744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966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Vlastnosti fází vývoje podle </a:t>
            </a:r>
            <a:r>
              <a:rPr lang="cs-CZ" sz="32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Eriksona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Každá má svůj specifický význam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Odehrává se  v ní něco, pro co jsme psychicky zralí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Zralí svými zkušenostmi, postavením,     možnostmi    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To, jak zvládneme fázi nastávající, závisí značnou měrou na předchozí etapě</a:t>
            </a:r>
          </a:p>
        </p:txBody>
      </p:sp>
    </p:spTree>
    <p:extLst>
      <p:ext uri="{BB962C8B-B14F-4D97-AF65-F5344CB8AC3E}">
        <p14:creationId xmlns:p14="http://schemas.microsoft.com/office/powerpoint/2010/main" xmlns="" val="226175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12776"/>
            <a:ext cx="6399813" cy="431029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Směřování dalšího rozvoje závisí na vyřešení příslušného konfliktu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jedinec konflikt nevyřešil, jeho vývoj by i přes věkový postup do dalšího stadia stagnoval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Časová rozmezí nejsou ostře ohraničena, záleží na specifických okolnostech daných vztahem okolí k jedinci i jeho vlastní způsobilosti zvládnout svůj rozvoj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473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Téma bazální důvěry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důvěřovat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Důležité je vytvořit pro dítě pocit bezpečí: jistota ochrany a péče, pravidelný spánek, strava atd.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Klíčový je vztah k matce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NEDŮVĚRA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491880" y="1916832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0 do 1 roku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6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autonomie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 přes stálou závislost na okolí začíná dítě zkoušet nové činnosti: chůze a mluvení, pokouší se ovládnout vyměšování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Důležitý je počátek vymezování „já“ vůči ostatním – </a:t>
            </a:r>
            <a:r>
              <a:rPr lang="cs-CZ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sebeuvědomování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s-CZ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Prvotní vzdor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(musíme ho chápat, odvádět pozornost jinam, aby v dalších etapách nevytvářel nežádoucí pocity – hněv, úzkost…)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 A POCHYBNOSTI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64804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1 do 3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949280"/>
            <a:ext cx="1584176" cy="412624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z</a:t>
            </a:r>
            <a:r>
              <a:rPr lang="cs-CZ" sz="1400" dirty="0" smtClean="0">
                <a:solidFill>
                  <a:schemeClr val="tx1"/>
                </a:solidFill>
              </a:rPr>
              <a:t>pět k otázkám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iniciativy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zkouší nové činnosti, je nadšeno z vlastní obratnosti a pohyblivosti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Vytváří si pocit odpovědnosti za své činy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slovní zásobě se objevují spojení jako „já umím, chci, nechci, dovedu“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POCIT VINY  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89178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do 6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pracovité snaživosti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Začíná vstupem do školy a znamená vyšší realizaci ve vztazích s okolním světem</a:t>
            </a: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Přechod od hry k produktivní činnosti, zvládání úkolů (manuálních i intelektuálních)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tomto období mohou vzniknout pocity: „jsem horší než ostatní, nestačím“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vznikají 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POCITY MÉNĚCENNOSTI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64804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do 12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identity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68860"/>
            <a:ext cx="6196405" cy="3603812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Přichází v průběhu adolescence – psychofyzické dozrávání související s dozráváním pohlavních orgánů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Ustanovení si vlastního sebepojetí, místa a smyslu v životě, klíčových hodnot a názorů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Ukazuje se, že důležitým činitelem jsou vzory a ideály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ZMATENÍ ROLÍ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01143" y="1664804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 do 19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intimity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Schopnost jedince spojit se citově s někým jiným, schopnost sdílení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Spojení dvou identit bez strachu, že ztratím svou vlastní identitu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IZOLACE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64804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 do 25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</a:t>
            </a:r>
            <a:r>
              <a:rPr lang="cs-CZ" sz="32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generativity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Představuje životní vrchol, jedinec je generativní neboli produktivní (stává se rodičem, dosahuje postavení v zaměstnání…)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Jedincův život je naplněn, pokud vytváří něco hodnotného, přispívá či pomáhá druhým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STAGNACE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664804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do 50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Téma integrity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10851"/>
            <a:ext cx="6196405" cy="3603812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Ohlédne-li se člověk za svým životem s pocitem dobře vykonaného díla, zažívá pocit naplnění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Snáze se pak vyrovnává s příchodem smrti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Pokud není dobře zvládnuto, nastává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ZOUFALSTVÍ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obava z blížícího se konce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18722" y="1678293"/>
            <a:ext cx="2592288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 </a:t>
            </a:r>
            <a:r>
              <a:rPr lang="cs-CZ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let</a:t>
            </a:r>
            <a:endParaRPr lang="cs-CZ" sz="2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754690"/>
            <a:ext cx="1573425" cy="484632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z</a:t>
            </a:r>
            <a:r>
              <a:rPr lang="cs-CZ" sz="1400" dirty="0" smtClean="0">
                <a:solidFill>
                  <a:schemeClr val="tx1"/>
                </a:solidFill>
              </a:rPr>
              <a:t>pět k otázkám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o který z „osmi věků“ se jedná: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Téma životního vrcholu – jedinec přetváří a tvoří. Stává se rodičem, dosahuje vrcholného postavení v zaměstnání. Zároveň se však zvyšuje riziko pocitů prázdnoty a chudosti vztahů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(„krize středního věku“). 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FÁZE GENERATIVITY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 descr="C:\Users\renata\AppData\Local\Microsoft\Windows\Temporary Internet Files\Content.IE5\PKF92C9V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834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o který z „osmi věků“ se jedná: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Základní důvěra proti základní nedůvěře. Období od narození do jednoho roku. Důvěru představuje jistota ochrany a péče, pravidelné uspokojování základních biologických potřeb (jídlo, nerušený spánek, konejšivé doteky blízkých osob…).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FÁZE BAZÁLNÍ DŮVĚRY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 descr="C:\Users\renata\AppData\Local\Microsoft\Windows\Temporary Internet Files\Content.IE5\PKF92C9V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55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o který z „osmi věků“ se jedná: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Předškolní věk – objevování nadšení z vlastní pohyblivosti. Pokračuje rozvoj sebedůvěry a uvědomování si svých dovedností.  Zároveň se objevuje snaha včlenit se do skupiny dětí a navázat bližší kontakty.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FÁZE INICIATIVY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 descr="C:\Users\renata\AppData\Local\Microsoft\Windows\Temporary Internet Files\Content.IE5\PKF92C9V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55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o který z „osmi věků“ se jedná: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Období vstupu do školy je ve znamení zvládání úkolů, intenzivnějších vztahů s okolním světem.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Upevňuje se vědomí vlastních dovedností, ale při selhání snadno vzniknou hlubší pocity méněcennosti či negativního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sebeobrazu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(„jsem horší než ostatní..“).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FÁZE PRACOVITÉ SNAŽIVOSTI 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 descr="C:\Users\renata\AppData\Local\Microsoft\Windows\Temporary Internet Files\Content.IE5\PKF92C9V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55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byste popsali: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ázi autonomie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fázi integrity             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renata\AppData\Local\Microsoft\Windows\Temporary Internet Files\Content.IE5\PKF92C9V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nata\AppData\Local\Microsoft\Windows\Temporary Internet Files\Content.IE5\GE1ZYA50\MP900442417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788030" cy="11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renata\AppData\Local\Microsoft\Windows\Temporary Internet Files\Content.IE5\GE1ZYA50\MP900442417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349" y="4077072"/>
            <a:ext cx="788030" cy="11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273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Zdroje: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6399813" cy="4022261"/>
          </a:xfrm>
        </p:spPr>
        <p:txBody>
          <a:bodyPr>
            <a:normAutofit lnSpcReduction="10000"/>
          </a:bodyPr>
          <a:lstStyle/>
          <a:p>
            <a:pPr marL="342900" indent="-342900">
              <a:buAutoNum type="arabicParenR"/>
            </a:pP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://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upload.wikimedia.org/wikipedia/commons/a/a8/Erik_Erikson.png?uselang=cs</a:t>
            </a:r>
            <a:endParaRPr lang="cs-CZ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arenR"/>
            </a:pP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www.office.</a:t>
            </a:r>
            <a:r>
              <a:rPr lang="cs-CZ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microsoft.com</a:t>
            </a:r>
            <a:endParaRPr lang="cs-CZ" sz="14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None/>
            </a:pPr>
            <a:endParaRPr lang="cs-CZ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Použitá literatura:</a:t>
            </a:r>
          </a:p>
          <a:p>
            <a:pPr marL="0" lvl="0" indent="0">
              <a:buClrTx/>
              <a:buSzTx/>
              <a:buNone/>
            </a:pPr>
            <a:endParaRPr lang="cs-CZ" sz="1400" dirty="0" smtClean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4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DOLEŽALOVÁ</a:t>
            </a: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Ladislava a Marie VLKOVÁ. </a:t>
            </a:r>
            <a:r>
              <a:rPr lang="cs-CZ" sz="14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Občanský a společenskovědní základ: cvičebnice : řešení</a:t>
            </a: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Vyd. 1. Kralice na Hané: </a:t>
            </a:r>
            <a:r>
              <a:rPr lang="cs-CZ" sz="14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Computer</a:t>
            </a: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Media, 2012, 112 s. ISBN 978-807-4020-896. </a:t>
            </a:r>
          </a:p>
          <a:p>
            <a:pPr marL="0" lvl="0" indent="0">
              <a:buClrTx/>
              <a:buSzTx/>
              <a:buNone/>
            </a:pPr>
            <a:endParaRPr lang="cs-CZ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DOLEŽALOVÁ, Ladislava a Marie VLKOVÁ. </a:t>
            </a:r>
            <a:r>
              <a:rPr lang="cs-CZ" sz="14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Občanský a společenskovědní základ</a:t>
            </a: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Vyd. 1. Kralice na Hané: </a:t>
            </a:r>
            <a:r>
              <a:rPr lang="cs-CZ" sz="14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Computer</a:t>
            </a:r>
            <a:r>
              <a:rPr lang="cs-CZ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Media, 2010, 72 s. ISBN 978-807-4020-605. </a:t>
            </a:r>
          </a:p>
          <a:p>
            <a:pPr marL="0" indent="0">
              <a:buNone/>
            </a:pPr>
            <a:endParaRPr lang="cs-CZ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BARTONÍČKOVÁ, Klára. </a:t>
            </a:r>
            <a:r>
              <a:rPr lang="cs-CZ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Občanský a společenskovědní základ - přehled středoškolského učiva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Vyd. 1. Brno: </a:t>
            </a:r>
            <a:r>
              <a:rPr lang="cs-CZ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Computer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Press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2009, 272 s. Maturity. ISBN 978-80-251-2631-8. </a:t>
            </a:r>
          </a:p>
        </p:txBody>
      </p:sp>
    </p:spTree>
    <p:extLst>
      <p:ext uri="{BB962C8B-B14F-4D97-AF65-F5344CB8AC3E}">
        <p14:creationId xmlns:p14="http://schemas.microsoft.com/office/powerpoint/2010/main" xmlns="" val="412251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186</TotalTime>
  <Words>1064</Words>
  <Application>Microsoft Office PowerPoint</Application>
  <PresentationFormat>Předvádění na obrazovce (4:3)</PresentationFormat>
  <Paragraphs>174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Špendlík</vt:lpstr>
      <vt:lpstr>Výchozí návrh</vt:lpstr>
      <vt:lpstr>Snímek 1</vt:lpstr>
      <vt:lpstr>Eriksonovo pojetí vývoje osobnosti</vt:lpstr>
      <vt:lpstr>ERIK H. ERIKSON (1902 – 1994)</vt:lpstr>
      <vt:lpstr>Snímek 4</vt:lpstr>
      <vt:lpstr>Uveďte, prosím, některé sociálně kulturní vlivy: </vt:lpstr>
      <vt:lpstr>Vlastnosti fází vývoje podle Eriksona </vt:lpstr>
      <vt:lpstr>Snímek 7</vt:lpstr>
      <vt:lpstr>1. Téma bazální důvěry</vt:lpstr>
      <vt:lpstr>2. Téma autonomie</vt:lpstr>
      <vt:lpstr>3. Téma iniciativy</vt:lpstr>
      <vt:lpstr>4. Téma pracovité snaživosti</vt:lpstr>
      <vt:lpstr>5. Téma identity</vt:lpstr>
      <vt:lpstr>6. Téma intimity</vt:lpstr>
      <vt:lpstr>7. Téma generativity</vt:lpstr>
      <vt:lpstr>8. Téma integrity</vt:lpstr>
      <vt:lpstr>Rozhodněte, o který z „osmi věků“ se jedná:</vt:lpstr>
      <vt:lpstr>Rozhodněte, o který z „osmi věků“ se jedná:</vt:lpstr>
      <vt:lpstr>Rozhodněte, o který z „osmi věků“ se jedná:</vt:lpstr>
      <vt:lpstr>Rozhodněte, o který z „osmi věků“ se jedná:</vt:lpstr>
      <vt:lpstr>Jak byste popsali:</vt:lpstr>
      <vt:lpstr>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Dum</cp:lastModifiedBy>
  <cp:revision>21</cp:revision>
  <dcterms:created xsi:type="dcterms:W3CDTF">2014-04-20T07:13:52Z</dcterms:created>
  <dcterms:modified xsi:type="dcterms:W3CDTF">2014-11-12T10:48:17Z</dcterms:modified>
</cp:coreProperties>
</file>