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0" r:id="rId1"/>
  </p:sldMasterIdLst>
  <p:sldIdLst>
    <p:sldId id="257" r:id="rId2"/>
    <p:sldId id="258" r:id="rId3"/>
    <p:sldId id="261" r:id="rId4"/>
    <p:sldId id="260" r:id="rId5"/>
    <p:sldId id="262" r:id="rId6"/>
    <p:sldId id="272" r:id="rId7"/>
    <p:sldId id="266" r:id="rId8"/>
    <p:sldId id="264" r:id="rId9"/>
    <p:sldId id="265" r:id="rId10"/>
    <p:sldId id="267" r:id="rId11"/>
    <p:sldId id="268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69" r:id="rId25"/>
    <p:sldId id="270" r:id="rId26"/>
    <p:sldId id="273" r:id="rId27"/>
    <p:sldId id="271" r:id="rId28"/>
    <p:sldId id="286" r:id="rId29"/>
    <p:sldId id="287" r:id="rId30"/>
    <p:sldId id="259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02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EDFEAA-8B45-44E9-98C6-050AE2F7051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EFA952B-02A6-49B1-B44F-23371F95EB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  <p:sldLayoutId id="2147483912" r:id="rId2"/>
    <p:sldLayoutId id="2147483913" r:id="rId3"/>
    <p:sldLayoutId id="2147483914" r:id="rId4"/>
    <p:sldLayoutId id="2147483915" r:id="rId5"/>
    <p:sldLayoutId id="2147483916" r:id="rId6"/>
    <p:sldLayoutId id="2147483917" r:id="rId7"/>
    <p:sldLayoutId id="2147483918" r:id="rId8"/>
    <p:sldLayoutId id="2147483919" r:id="rId9"/>
    <p:sldLayoutId id="2147483920" r:id="rId10"/>
    <p:sldLayoutId id="214748392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ttawa" TargetMode="External"/><Relationship Id="rId13" Type="http://schemas.openxmlformats.org/officeDocument/2006/relationships/hyperlink" Target="http://en.wikipedia.org/wiki/File:Buildings_in_Downtown_Regina_as_seen_from_Victoria_Park.jpg" TargetMode="External"/><Relationship Id="rId18" Type="http://schemas.openxmlformats.org/officeDocument/2006/relationships/hyperlink" Target="http://commons.wikimedia.org/wiki/File:Eastbound_over_SCB.jpg" TargetMode="External"/><Relationship Id="rId3" Type="http://schemas.openxmlformats.org/officeDocument/2006/relationships/hyperlink" Target="http://commons.wikimedia.org/wiki/File:Coat_of_arms_of_Canada_rendition.svg" TargetMode="External"/><Relationship Id="rId21" Type="http://schemas.openxmlformats.org/officeDocument/2006/relationships/hyperlink" Target="http://commons.wikimedia.org/wiki/File:Cartier.png" TargetMode="External"/><Relationship Id="rId7" Type="http://schemas.openxmlformats.org/officeDocument/2006/relationships/hyperlink" Target="http://commons.wikimedia.org/wiki/File:Niagara_watervallen_canada.jpg" TargetMode="External"/><Relationship Id="rId12" Type="http://schemas.openxmlformats.org/officeDocument/2006/relationships/hyperlink" Target="http://en.wikipedia.org/wiki/Regina,_Saskatchewan" TargetMode="External"/><Relationship Id="rId17" Type="http://schemas.openxmlformats.org/officeDocument/2006/relationships/hyperlink" Target="http://en.wikipedia.org/wiki/File:Glacier_np_canada.JPG" TargetMode="External"/><Relationship Id="rId2" Type="http://schemas.openxmlformats.org/officeDocument/2006/relationships/hyperlink" Target="http://commons.wikimedia.org/wiki/File:Flag_of_Canada.svg" TargetMode="External"/><Relationship Id="rId16" Type="http://schemas.openxmlformats.org/officeDocument/2006/relationships/hyperlink" Target="http://www.kanadaweb.cz/narodni-parky-24" TargetMode="External"/><Relationship Id="rId20" Type="http://schemas.openxmlformats.org/officeDocument/2006/relationships/hyperlink" Target="http://www.stoplusjednicka.cz/kanadsky-narodni-park-yoho-raj-mezi-skalam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eopolitical_map_of_Canada.png" TargetMode="External"/><Relationship Id="rId11" Type="http://schemas.openxmlformats.org/officeDocument/2006/relationships/hyperlink" Target="http://commons.wikimedia.org/wiki/File:Main_Street,_Winnipeg,_MB,_1887.jpg" TargetMode="External"/><Relationship Id="rId5" Type="http://schemas.openxmlformats.org/officeDocument/2006/relationships/hyperlink" Target="http://commons.wikimedia.org/wiki/File:Canada-satellite.jpg" TargetMode="External"/><Relationship Id="rId15" Type="http://schemas.openxmlformats.org/officeDocument/2006/relationships/hyperlink" Target="http://cs.wikipedia.org/wiki/Vancouver" TargetMode="External"/><Relationship Id="rId10" Type="http://schemas.openxmlformats.org/officeDocument/2006/relationships/hyperlink" Target="http://commons.wikimedia.org/wiki/File:Winnipeg-Skyline-feb18-2008.jpg" TargetMode="External"/><Relationship Id="rId19" Type="http://schemas.openxmlformats.org/officeDocument/2006/relationships/hyperlink" Target="http://www.turisimo.cz/kanada/mesta-a-mista/narodni-park-jasper/" TargetMode="External"/><Relationship Id="rId4" Type="http://schemas.openxmlformats.org/officeDocument/2006/relationships/hyperlink" Target="http://commons.wikimedia.org/wiki/File:Canada_(orthographic_projection).svg" TargetMode="External"/><Relationship Id="rId9" Type="http://schemas.openxmlformats.org/officeDocument/2006/relationships/hyperlink" Target="http://en.wikipedia.org/wiki/Quebec_City" TargetMode="External"/><Relationship Id="rId14" Type="http://schemas.openxmlformats.org/officeDocument/2006/relationships/hyperlink" Target="http://cs.wikipedia.org/wiki/Toronto" TargetMode="External"/><Relationship Id="rId22" Type="http://schemas.openxmlformats.org/officeDocument/2006/relationships/hyperlink" Target="http://commons.wikimedia.org/wiki/File:Throat_singing_1995-06-1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351121"/>
              </p:ext>
            </p:extLst>
          </p:nvPr>
        </p:nvGraphicFramePr>
        <p:xfrm>
          <a:off x="2048456" y="1628802"/>
          <a:ext cx="5075635" cy="4733611"/>
        </p:xfrm>
        <a:graphic>
          <a:graphicData uri="http://schemas.openxmlformats.org/drawingml/2006/table">
            <a:tbl>
              <a:tblPr/>
              <a:tblGrid>
                <a:gridCol w="1646635"/>
                <a:gridCol w="1143000"/>
                <a:gridCol w="1143000"/>
                <a:gridCol w="1143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6., 7., 8.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VY_32_INOVACE_18_10Z-Kanada</a:t>
                      </a: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Říjen 2014</a:t>
                      </a: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4.11.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2014</a:t>
                      </a: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Kanadě. Snímky lze použít i jako zápis do sešitu, případně k opakování.</a:t>
                      </a:r>
                    </a:p>
                  </a:txBody>
                  <a:tcPr marL="68580" marR="6858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995" y="197597"/>
            <a:ext cx="57531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889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652" y="4509122"/>
            <a:ext cx="6343650" cy="1222375"/>
          </a:xfrm>
        </p:spPr>
        <p:txBody>
          <a:bodyPr>
            <a:normAutofit/>
          </a:bodyPr>
          <a:lstStyle/>
          <a:p>
            <a:r>
              <a:rPr lang="cs-CZ" sz="6600" dirty="0" smtClean="0"/>
              <a:t>KANADA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425821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036658" cy="402983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8566" y="3160008"/>
            <a:ext cx="3115434" cy="369799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0" y="4070327"/>
            <a:ext cx="2105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5" name="TextBox 4"/>
          <p:cNvSpPr txBox="1"/>
          <p:nvPr/>
        </p:nvSpPr>
        <p:spPr>
          <a:xfrm>
            <a:off x="5224173" y="6488668"/>
            <a:ext cx="815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znak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0348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Federace (parlamentní konstituční monarchie)</a:t>
            </a:r>
          </a:p>
          <a:p>
            <a:r>
              <a:rPr lang="cs-CZ" dirty="0" smtClean="0"/>
              <a:t>10 provincií, 3 spolková teritoria</a:t>
            </a:r>
          </a:p>
          <a:p>
            <a:r>
              <a:rPr lang="cs-CZ" dirty="0" smtClean="0"/>
              <a:t>Hranice pouze s 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4411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6692" y="590719"/>
            <a:ext cx="5143500" cy="558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34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Ottawa</a:t>
            </a:r>
          </a:p>
          <a:p>
            <a:r>
              <a:rPr lang="cs-CZ" dirty="0" smtClean="0"/>
              <a:t>Rozloha: </a:t>
            </a:r>
            <a:r>
              <a:rPr lang="cs-CZ" dirty="0"/>
              <a:t>9 984 670 km²</a:t>
            </a:r>
            <a:endParaRPr lang="cs-CZ" dirty="0" smtClean="0"/>
          </a:p>
          <a:p>
            <a:r>
              <a:rPr lang="cs-CZ" dirty="0" smtClean="0"/>
              <a:t>Počet obyvatel: </a:t>
            </a:r>
            <a:r>
              <a:rPr lang="cs-CZ" dirty="0"/>
              <a:t>33 476 688</a:t>
            </a:r>
            <a:endParaRPr lang="cs-CZ" dirty="0" smtClean="0"/>
          </a:p>
          <a:p>
            <a:r>
              <a:rPr lang="cs-CZ" dirty="0" smtClean="0"/>
              <a:t>Úřední jazyk: angličtina, francouzština</a:t>
            </a:r>
          </a:p>
          <a:p>
            <a:r>
              <a:rPr lang="cs-CZ" dirty="0" smtClean="0"/>
              <a:t>Měna: kanadský dolar CAD</a:t>
            </a:r>
          </a:p>
          <a:p>
            <a:r>
              <a:rPr lang="cs-CZ" dirty="0" smtClean="0"/>
              <a:t>Královna: Alžběta II., zastupovaná generálním guvernérem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5053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3703" y="0"/>
            <a:ext cx="6489319" cy="686453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07726" y="6488668"/>
            <a:ext cx="9267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643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055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144000" cy="687023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6211669"/>
            <a:ext cx="18226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Niagárské vodopády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413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Velká města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Ottawa</a:t>
            </a:r>
          </a:p>
          <a:p>
            <a:r>
              <a:rPr lang="cs-CZ" dirty="0" smtClean="0"/>
              <a:t>Quebeck</a:t>
            </a:r>
          </a:p>
          <a:p>
            <a:r>
              <a:rPr lang="cs-CZ" dirty="0" smtClean="0"/>
              <a:t>Winnipeg</a:t>
            </a:r>
          </a:p>
          <a:p>
            <a:r>
              <a:rPr lang="cs-CZ" dirty="0" smtClean="0"/>
              <a:t>Montreal</a:t>
            </a:r>
          </a:p>
          <a:p>
            <a:r>
              <a:rPr lang="cs-CZ" dirty="0" smtClean="0"/>
              <a:t>Toronto</a:t>
            </a:r>
          </a:p>
          <a:p>
            <a:r>
              <a:rPr lang="cs-CZ" dirty="0" smtClean="0"/>
              <a:t>Vancouver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0205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8004" y="0"/>
            <a:ext cx="4199766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736612" y="6488668"/>
            <a:ext cx="1390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Ottawa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2109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upload.wikimedia.org/wikipedia/commons/thumb/2/24/Quebec_City_Montage.png/640px-Quebec_City_Montage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0831" y="0"/>
            <a:ext cx="4111749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72750" y="6481720"/>
            <a:ext cx="1165254" cy="3762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Quebec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http://upload.wikimedia.org/wikipedia/commons/7/7a/Winnipeg_montage_20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10797" y="-1"/>
            <a:ext cx="5075238" cy="6858001"/>
          </a:xfrm>
          <a:prstGeom prst="rect">
            <a:avLst/>
          </a:prstGeom>
          <a:noFill/>
        </p:spPr>
      </p:pic>
      <p:pic>
        <p:nvPicPr>
          <p:cNvPr id="6146" name="Picture 2" descr="File:Winnipeg-Skyline-feb18-2008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32888" cy="270827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21120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Winnipeg</a:t>
            </a:r>
            <a:endParaRPr lang="cs-CZ" dirty="0"/>
          </a:p>
        </p:txBody>
      </p:sp>
      <p:pic>
        <p:nvPicPr>
          <p:cNvPr id="6148" name="Picture 4" descr="http://upload.wikimedia.org/wikipedia/commons/7/7a/Winnipeg_montage_20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721495"/>
            <a:ext cx="5017062" cy="6779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c/c2/Main_Street%2C_Winnipeg%2C_MB%2C_188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6037"/>
            <a:ext cx="9144000" cy="6811963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45657" y="169933"/>
            <a:ext cx="26865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Winnipeg v roce 1887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a/a4/11th_Avenue_looking_east%2C_2008.jpg/1280px-11th_Avenue_looking_east%2C_200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51274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61013" y="6488668"/>
            <a:ext cx="5033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Typická ulice v Regina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Buildings in Downtown Regina as seen from Victoria Par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2427611" cy="372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Regina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5/50/Montage_of_Toronto_7.jpg/800px-Montage_of_Toronto_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" y="0"/>
            <a:ext cx="5737253" cy="687088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818173" y="6408892"/>
            <a:ext cx="18449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Toronto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1/13/Vancouver_i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853412"/>
            <a:ext cx="9144000" cy="413984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5081798"/>
            <a:ext cx="2006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Vancouver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www.kanadaweb.cz/wp-content/gallery/narodni-parky/narodni-park-kanada-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7402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2775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kanadské NP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2" descr="File:Glacier np canad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1150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6141854"/>
            <a:ext cx="2775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kanadské NP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File:Eastbound over SC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60573" y="11112"/>
            <a:ext cx="4572000" cy="684688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82626" y="6488668"/>
            <a:ext cx="2775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kanadské NP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http://www.turisimo.cz/assets/country/kanada/upload/photo/large_Narodni%20park%20Jasper,%20Alaskan%20Dud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0"/>
            <a:ext cx="6858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62045" y="6488668"/>
            <a:ext cx="2775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kanadské NP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493225" y="5218218"/>
            <a:ext cx="2775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kanadské NP</a:t>
            </a:r>
            <a:endParaRPr lang="cs-CZ" dirty="0"/>
          </a:p>
        </p:txBody>
      </p:sp>
      <p:pic>
        <p:nvPicPr>
          <p:cNvPr id="40962" name="Picture 2" descr="http://www.stoplusjednicka.cz/sites/default/files/clanky/2013/09/01-lakeohara-canada_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1270450"/>
            <a:ext cx="9143999" cy="38436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473" y="0"/>
            <a:ext cx="4639493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0" y="5934670"/>
            <a:ext cx="16372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Jacques</a:t>
            </a:r>
            <a:r>
              <a:rPr lang="cs-CZ" dirty="0" smtClean="0"/>
              <a:t> </a:t>
            </a:r>
            <a:r>
              <a:rPr lang="cs-CZ" dirty="0" err="1" smtClean="0"/>
              <a:t>Cartier</a:t>
            </a:r>
            <a:endParaRPr lang="cs-CZ" dirty="0" smtClean="0"/>
          </a:p>
          <a:p>
            <a:r>
              <a:rPr lang="cs-CZ" dirty="0" smtClean="0"/>
              <a:t>(mořeplavec)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84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Přistěhovalci:</a:t>
            </a:r>
          </a:p>
          <a:p>
            <a:r>
              <a:rPr lang="cs-CZ" dirty="0" smtClean="0"/>
              <a:t>Evropští (76,7 %)</a:t>
            </a:r>
          </a:p>
          <a:p>
            <a:r>
              <a:rPr lang="cs-CZ" dirty="0" smtClean="0"/>
              <a:t>Asijští (14,2 %)</a:t>
            </a:r>
          </a:p>
          <a:p>
            <a:r>
              <a:rPr lang="cs-CZ" dirty="0" smtClean="0"/>
              <a:t>Aboridžinci (4,3 %)</a:t>
            </a:r>
          </a:p>
          <a:p>
            <a:r>
              <a:rPr lang="cs-CZ" dirty="0" smtClean="0"/>
              <a:t>Afričané (2,9 %)</a:t>
            </a:r>
          </a:p>
          <a:p>
            <a:r>
              <a:rPr lang="cs-CZ" dirty="0" smtClean="0"/>
              <a:t>Latinští Američané (1,2 %)</a:t>
            </a:r>
          </a:p>
        </p:txBody>
      </p:sp>
    </p:spTree>
    <p:extLst>
      <p:ext uri="{BB962C8B-B14F-4D97-AF65-F5344CB8AC3E}">
        <p14:creationId xmlns:p14="http://schemas.microsoft.com/office/powerpoint/2010/main" val="1154569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Náboženství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Křesťanství (77,1 %)</a:t>
            </a:r>
          </a:p>
          <a:p>
            <a:r>
              <a:rPr lang="cs-CZ" dirty="0" smtClean="0"/>
              <a:t>Římskokatolická církev (43,6 %)</a:t>
            </a:r>
          </a:p>
          <a:p>
            <a:r>
              <a:rPr lang="cs-CZ" dirty="0" smtClean="0"/>
              <a:t>Sjednocená církev Kanady (9,6 %)</a:t>
            </a:r>
          </a:p>
          <a:p>
            <a:r>
              <a:rPr lang="cs-CZ" dirty="0" smtClean="0"/>
              <a:t>Anglikánská církev (6,9 %)</a:t>
            </a:r>
          </a:p>
          <a:p>
            <a:pPr marL="0" indent="0">
              <a:buNone/>
            </a:pPr>
            <a:r>
              <a:rPr lang="cs-CZ" dirty="0" smtClean="0"/>
              <a:t>Islám (2 %)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Bez vyznání (16,2 %)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2828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7610" y="-12285"/>
            <a:ext cx="4612854" cy="687028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822911" y="6488668"/>
            <a:ext cx="1192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Inuité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1681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Jak se jmenuje hlavní </a:t>
            </a:r>
            <a:r>
              <a:rPr lang="cs-CZ" dirty="0"/>
              <a:t>město </a:t>
            </a:r>
            <a:r>
              <a:rPr lang="cs-CZ" dirty="0" smtClean="0"/>
              <a:t>Kanady?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Napiš </a:t>
            </a:r>
            <a:r>
              <a:rPr lang="cs-CZ" dirty="0" smtClean="0"/>
              <a:t>jména 5 velkých měst v</a:t>
            </a:r>
            <a:r>
              <a:rPr lang="cs-CZ" dirty="0"/>
              <a:t> Kanadě.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Jaké </a:t>
            </a:r>
            <a:r>
              <a:rPr lang="cs-CZ" dirty="0"/>
              <a:t>2 úřední jazyky </a:t>
            </a:r>
            <a:r>
              <a:rPr lang="cs-CZ" dirty="0" smtClean="0"/>
              <a:t>mají v Kanadě?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Je Kanada federací?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Kdo stojí v čele Kanady?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22417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Jak se jmenuje hlavní </a:t>
            </a:r>
            <a:r>
              <a:rPr lang="cs-CZ" dirty="0"/>
              <a:t>město </a:t>
            </a:r>
            <a:r>
              <a:rPr lang="cs-CZ" dirty="0" smtClean="0"/>
              <a:t>Kanady? </a:t>
            </a:r>
            <a:r>
              <a:rPr lang="cs-CZ" dirty="0" smtClean="0">
                <a:solidFill>
                  <a:srgbClr val="FF0000"/>
                </a:solidFill>
              </a:rPr>
              <a:t>Ottawa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Napiš </a:t>
            </a:r>
            <a:r>
              <a:rPr lang="cs-CZ" dirty="0" smtClean="0"/>
              <a:t>jména 5 velkých měst v</a:t>
            </a:r>
            <a:r>
              <a:rPr lang="cs-CZ" dirty="0"/>
              <a:t> Kanadě</a:t>
            </a:r>
            <a:r>
              <a:rPr lang="cs-CZ" dirty="0" smtClean="0"/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Quebeck</a:t>
            </a:r>
            <a:r>
              <a:rPr lang="cs-CZ" dirty="0" smtClean="0">
                <a:solidFill>
                  <a:srgbClr val="FF0000"/>
                </a:solidFill>
              </a:rPr>
              <a:t>, Winnipeg, Montreal, Toronto, Vancouver, Regina, …</a:t>
            </a:r>
            <a:endParaRPr lang="cs-CZ" dirty="0">
              <a:solidFill>
                <a:srgbClr val="FF000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Jaké </a:t>
            </a:r>
            <a:r>
              <a:rPr lang="cs-CZ" dirty="0"/>
              <a:t>2 úřední jazyky </a:t>
            </a:r>
            <a:r>
              <a:rPr lang="cs-CZ" dirty="0" smtClean="0"/>
              <a:t>mají v Kanadě? </a:t>
            </a:r>
            <a:r>
              <a:rPr lang="cs-CZ" dirty="0" smtClean="0">
                <a:solidFill>
                  <a:srgbClr val="FF0000"/>
                </a:solidFill>
              </a:rPr>
              <a:t>angličtina, francouzština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Je Kanada federací?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stojí v čele Kanady? </a:t>
            </a:r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>
                <a:solidFill>
                  <a:srgbClr val="FF0000"/>
                </a:solidFill>
              </a:rPr>
              <a:t>rálovna </a:t>
            </a:r>
            <a:r>
              <a:rPr lang="cs-CZ" dirty="0">
                <a:solidFill>
                  <a:srgbClr val="FF0000"/>
                </a:solidFill>
              </a:rPr>
              <a:t>Alžběta II., zastupovaná generálním guvernérem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5177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846" y="1627794"/>
            <a:ext cx="7543800" cy="4050792"/>
          </a:xfrm>
        </p:spPr>
        <p:txBody>
          <a:bodyPr>
            <a:noAutofit/>
          </a:bodyPr>
          <a:lstStyle/>
          <a:p>
            <a:r>
              <a:rPr lang="cs-CZ" sz="500" dirty="0"/>
              <a:t>WIKIPEDIA COMMONS. </a:t>
            </a:r>
            <a:r>
              <a:rPr lang="cs-CZ" sz="500" i="1" dirty="0"/>
              <a:t>Flag of Canada</a:t>
            </a:r>
            <a:r>
              <a:rPr lang="cs-CZ" sz="500" dirty="0"/>
              <a:t> [online]. [cit. 3.10.2014]. Dostupný na WWW: </a:t>
            </a:r>
            <a:r>
              <a:rPr lang="cs-CZ" sz="500" dirty="0">
                <a:hlinkClick r:id="rId2"/>
              </a:rPr>
              <a:t>http://</a:t>
            </a:r>
            <a:r>
              <a:rPr lang="cs-CZ" sz="500" dirty="0" smtClean="0">
                <a:hlinkClick r:id="rId2"/>
              </a:rPr>
              <a:t>commons.wikimedia.org/wiki/File:Flag_of_Canada.svg</a:t>
            </a:r>
            <a:endParaRPr lang="cs-CZ" sz="500" dirty="0" smtClean="0"/>
          </a:p>
          <a:p>
            <a:r>
              <a:rPr lang="en-US" sz="500" dirty="0"/>
              <a:t>COMPASSIO, Jorge. </a:t>
            </a:r>
            <a:r>
              <a:rPr lang="en-US" sz="500" i="1" dirty="0"/>
              <a:t>Coat of arms of Canada rendition</a:t>
            </a:r>
            <a:r>
              <a:rPr lang="en-US" sz="500" dirty="0"/>
              <a:t> [online]. [cit. 3.10.2014]. </a:t>
            </a:r>
            <a:r>
              <a:rPr lang="en-US" sz="500" dirty="0" err="1"/>
              <a:t>Dostupný</a:t>
            </a:r>
            <a:r>
              <a:rPr lang="en-US" sz="500" dirty="0"/>
              <a:t> </a:t>
            </a:r>
            <a:r>
              <a:rPr lang="en-US" sz="500" dirty="0" err="1"/>
              <a:t>na</a:t>
            </a:r>
            <a:r>
              <a:rPr lang="en-US" sz="500" dirty="0"/>
              <a:t> WWW: </a:t>
            </a:r>
            <a:r>
              <a:rPr lang="en-US" sz="500" dirty="0">
                <a:hlinkClick r:id="rId3"/>
              </a:rPr>
              <a:t>http://</a:t>
            </a:r>
            <a:r>
              <a:rPr lang="en-US" sz="500" dirty="0" smtClean="0">
                <a:hlinkClick r:id="rId3"/>
              </a:rPr>
              <a:t>commons.wikimedia.org/wiki/File:Coat_of_arms_of_Canada_rendition.svg</a:t>
            </a:r>
            <a:endParaRPr lang="cs-CZ" sz="500" dirty="0" smtClean="0"/>
          </a:p>
          <a:p>
            <a:r>
              <a:rPr lang="cs-CZ" sz="500" dirty="0"/>
              <a:t>WIKIPEDIA COMMONS. </a:t>
            </a:r>
            <a:r>
              <a:rPr lang="cs-CZ" sz="500" i="1" dirty="0"/>
              <a:t>Canada (orthographic projection)</a:t>
            </a:r>
            <a:r>
              <a:rPr lang="cs-CZ" sz="500" dirty="0"/>
              <a:t> [online]. [cit. 3.10.2014]. Dostupný na WWW: </a:t>
            </a:r>
            <a:r>
              <a:rPr lang="cs-CZ" sz="500" dirty="0">
                <a:hlinkClick r:id="rId4"/>
              </a:rPr>
              <a:t>http://commons.wikimedia.org/wiki/File:Canada_(orthographic_projection).</a:t>
            </a:r>
            <a:r>
              <a:rPr lang="cs-CZ" sz="500" dirty="0" smtClean="0">
                <a:hlinkClick r:id="rId4"/>
              </a:rPr>
              <a:t>svg</a:t>
            </a:r>
            <a:endParaRPr lang="cs-CZ" sz="500" dirty="0" smtClean="0"/>
          </a:p>
          <a:p>
            <a:r>
              <a:rPr lang="cs-CZ" sz="500" dirty="0"/>
              <a:t>WIKIPEDIA COMMONS. </a:t>
            </a:r>
            <a:r>
              <a:rPr lang="cs-CZ" sz="500" i="1" dirty="0"/>
              <a:t>Canada-satellite</a:t>
            </a:r>
            <a:r>
              <a:rPr lang="cs-CZ" sz="500" dirty="0"/>
              <a:t> [online]. [cit. 3.10.2014]. Dostupný na WWW: </a:t>
            </a:r>
            <a:r>
              <a:rPr lang="cs-CZ" sz="500" dirty="0">
                <a:hlinkClick r:id="rId5"/>
              </a:rPr>
              <a:t>http://</a:t>
            </a:r>
            <a:r>
              <a:rPr lang="cs-CZ" sz="500" dirty="0" smtClean="0">
                <a:hlinkClick r:id="rId5"/>
              </a:rPr>
              <a:t>commons.wikimedia.org/wiki/File:Canada-satellite.jpg</a:t>
            </a:r>
            <a:endParaRPr lang="cs-CZ" sz="500" dirty="0" smtClean="0"/>
          </a:p>
          <a:p>
            <a:r>
              <a:rPr lang="cs-CZ" sz="500" dirty="0"/>
              <a:t>WIKIPEDIA COMMONS. </a:t>
            </a:r>
            <a:r>
              <a:rPr lang="cs-CZ" sz="500" i="1" dirty="0"/>
              <a:t>Geopolitical map of Canada</a:t>
            </a:r>
            <a:r>
              <a:rPr lang="cs-CZ" sz="500" dirty="0"/>
              <a:t> [online]. [cit. 3.10.2014]. Dostupný na WWW: </a:t>
            </a:r>
            <a:r>
              <a:rPr lang="cs-CZ" sz="500" dirty="0">
                <a:hlinkClick r:id="rId6"/>
              </a:rPr>
              <a:t>http://</a:t>
            </a:r>
            <a:r>
              <a:rPr lang="cs-CZ" sz="500" dirty="0" smtClean="0">
                <a:hlinkClick r:id="rId6"/>
              </a:rPr>
              <a:t>commons.wikimedia.org/wiki/File:Geopolitical_map_of_Canada.png</a:t>
            </a:r>
            <a:endParaRPr lang="cs-CZ" sz="500" dirty="0" smtClean="0"/>
          </a:p>
          <a:p>
            <a:r>
              <a:rPr lang="cs-CZ" sz="500" dirty="0"/>
              <a:t>WIKIPEDIA COMMONS. </a:t>
            </a:r>
            <a:r>
              <a:rPr lang="cs-CZ" sz="500" i="1" dirty="0"/>
              <a:t>Niagara watervallen canada</a:t>
            </a:r>
            <a:r>
              <a:rPr lang="cs-CZ" sz="500" dirty="0"/>
              <a:t> [online]. [cit. 3.10.2014]. Dostupný na WWW: </a:t>
            </a:r>
            <a:r>
              <a:rPr lang="cs-CZ" sz="500" dirty="0">
                <a:hlinkClick r:id="rId7"/>
              </a:rPr>
              <a:t>http://</a:t>
            </a:r>
            <a:r>
              <a:rPr lang="cs-CZ" sz="500" dirty="0" smtClean="0">
                <a:hlinkClick r:id="rId7"/>
              </a:rPr>
              <a:t>commons.wikimedia.org/wiki/File:Niagara_watervallen_canada.jpg</a:t>
            </a:r>
            <a:endParaRPr lang="cs-CZ" sz="500" dirty="0" smtClean="0"/>
          </a:p>
          <a:p>
            <a:r>
              <a:rPr lang="cs-CZ" sz="500" dirty="0"/>
              <a:t>WIKIPEDIA COMMONS. </a:t>
            </a:r>
            <a:r>
              <a:rPr lang="cs-CZ" sz="500" i="1" dirty="0"/>
              <a:t>Ottawa Collage</a:t>
            </a:r>
            <a:r>
              <a:rPr lang="cs-CZ" sz="500" dirty="0"/>
              <a:t> [online]. [cit. 3.10.2014]. Dostupný na WWW: </a:t>
            </a:r>
            <a:r>
              <a:rPr lang="cs-CZ" sz="500" dirty="0">
                <a:hlinkClick r:id="rId8"/>
              </a:rPr>
              <a:t>http://</a:t>
            </a:r>
            <a:r>
              <a:rPr lang="cs-CZ" sz="500" dirty="0" smtClean="0">
                <a:hlinkClick r:id="rId8"/>
              </a:rPr>
              <a:t>cs.wikipedia.org/wiki/Ottawa#mediaviewer/File:OttawaCollage.png</a:t>
            </a:r>
            <a:endParaRPr lang="cs-CZ" sz="500" dirty="0" smtClean="0"/>
          </a:p>
          <a:p>
            <a:r>
              <a:rPr lang="cs-CZ" sz="500" dirty="0" smtClean="0"/>
              <a:t>WIKIPEDIA COMMONS. </a:t>
            </a:r>
            <a:r>
              <a:rPr lang="cs-CZ" sz="500" i="1" dirty="0" err="1" smtClean="0"/>
              <a:t>Quebec</a:t>
            </a:r>
            <a:r>
              <a:rPr lang="cs-CZ" sz="500" i="1" dirty="0" smtClean="0"/>
              <a:t> City </a:t>
            </a:r>
            <a:r>
              <a:rPr lang="cs-CZ" sz="500" i="1" dirty="0" err="1" smtClean="0"/>
              <a:t>Montage</a:t>
            </a:r>
            <a:r>
              <a:rPr lang="cs-CZ" sz="500" dirty="0" smtClean="0"/>
              <a:t> [online]. [cit. 6.10.2014]. Dostupný na WWW: </a:t>
            </a:r>
            <a:r>
              <a:rPr lang="cs-CZ" sz="500" dirty="0" smtClean="0">
                <a:hlinkClick r:id="rId9"/>
              </a:rPr>
              <a:t>http://en.wikipedia.org/wiki/Quebec_City#mediaviewer/File:Quebec_City_Montage.png</a:t>
            </a:r>
            <a:endParaRPr lang="cs-CZ" sz="500" dirty="0" smtClean="0"/>
          </a:p>
          <a:p>
            <a:r>
              <a:rPr lang="en-US" sz="500" dirty="0" smtClean="0"/>
              <a:t>WIKIPEDIA COMMONS. </a:t>
            </a:r>
            <a:r>
              <a:rPr lang="en-US" sz="500" i="1" dirty="0" smtClean="0"/>
              <a:t>Winnipeg Skyline</a:t>
            </a:r>
            <a:r>
              <a:rPr lang="en-US" sz="500" dirty="0" smtClean="0"/>
              <a:t> [online]. [cit. 6.10.2014]. </a:t>
            </a:r>
            <a:r>
              <a:rPr lang="en-US" sz="500" dirty="0" err="1" smtClean="0"/>
              <a:t>Dostupný</a:t>
            </a:r>
            <a:r>
              <a:rPr lang="en-US" sz="500" dirty="0" smtClean="0"/>
              <a:t> </a:t>
            </a:r>
            <a:r>
              <a:rPr lang="en-US" sz="500" dirty="0" err="1" smtClean="0"/>
              <a:t>na</a:t>
            </a:r>
            <a:r>
              <a:rPr lang="en-US" sz="500" dirty="0" smtClean="0"/>
              <a:t> WWW: </a:t>
            </a:r>
            <a:r>
              <a:rPr lang="en-US" sz="500" dirty="0" smtClean="0">
                <a:hlinkClick r:id="rId10"/>
              </a:rPr>
              <a:t>http://commons.wikimedia.org/wiki/File:Winnipeg-Skyline-feb18-2008.jpg</a:t>
            </a:r>
            <a:endParaRPr lang="cs-CZ" sz="500" dirty="0" smtClean="0"/>
          </a:p>
          <a:p>
            <a:r>
              <a:rPr lang="cs-CZ" sz="500" dirty="0" smtClean="0"/>
              <a:t>MCFARLANE NOTMAN, William. </a:t>
            </a:r>
            <a:r>
              <a:rPr lang="cs-CZ" sz="500" i="1" dirty="0" err="1" smtClean="0"/>
              <a:t>Main</a:t>
            </a:r>
            <a:r>
              <a:rPr lang="cs-CZ" sz="500" i="1" dirty="0" smtClean="0"/>
              <a:t> </a:t>
            </a:r>
            <a:r>
              <a:rPr lang="cs-CZ" sz="500" i="1" dirty="0" err="1" smtClean="0"/>
              <a:t>Street</a:t>
            </a:r>
            <a:r>
              <a:rPr lang="cs-CZ" sz="500" i="1" dirty="0" smtClean="0"/>
              <a:t>, Winnipeg</a:t>
            </a:r>
            <a:r>
              <a:rPr lang="cs-CZ" sz="500" dirty="0" smtClean="0"/>
              <a:t> [online]. [cit. 6.10.2014]. Dostupný na WWW: </a:t>
            </a:r>
            <a:r>
              <a:rPr lang="cs-CZ" sz="500" dirty="0" smtClean="0">
                <a:hlinkClick r:id="rId11"/>
              </a:rPr>
              <a:t>http://commons.wikimedia.org/wiki/File:Main_Street,_Winnipeg,_MB,_1887.jpg</a:t>
            </a:r>
            <a:endParaRPr lang="cs-CZ" sz="500" dirty="0" smtClean="0"/>
          </a:p>
          <a:p>
            <a:r>
              <a:rPr lang="en-US" sz="600" dirty="0" smtClean="0"/>
              <a:t>WIKIPEDIA COMMONS. </a:t>
            </a:r>
            <a:r>
              <a:rPr lang="en-US" sz="600" i="1" dirty="0" smtClean="0"/>
              <a:t>11th Avenue looking east, 2008</a:t>
            </a:r>
            <a:r>
              <a:rPr lang="en-US" sz="600" dirty="0" smtClean="0"/>
              <a:t> [online]. [cit. 6.10.2014]. </a:t>
            </a:r>
            <a:r>
              <a:rPr lang="en-US" sz="600" dirty="0" err="1" smtClean="0"/>
              <a:t>Dostupný</a:t>
            </a:r>
            <a:r>
              <a:rPr lang="en-US" sz="600" dirty="0" smtClean="0"/>
              <a:t> </a:t>
            </a:r>
            <a:r>
              <a:rPr lang="en-US" sz="600" dirty="0" err="1" smtClean="0"/>
              <a:t>na</a:t>
            </a:r>
            <a:r>
              <a:rPr lang="en-US" sz="600" dirty="0" smtClean="0"/>
              <a:t> WWW: </a:t>
            </a:r>
            <a:r>
              <a:rPr lang="en-US" sz="600" dirty="0" smtClean="0">
                <a:hlinkClick r:id="rId12"/>
              </a:rPr>
              <a:t>http://en.wikipedia.org/wiki/Regina,_Saskatchewan#mediaviewer/File:11th_Avenue_looking_east,_2008.jpg</a:t>
            </a:r>
            <a:endParaRPr lang="cs-CZ" sz="600" dirty="0" smtClean="0"/>
          </a:p>
          <a:p>
            <a:r>
              <a:rPr lang="en-US" sz="600" dirty="0" smtClean="0"/>
              <a:t>WIKIPEDIA COMMONS. </a:t>
            </a:r>
            <a:r>
              <a:rPr lang="en-US" sz="600" i="1" dirty="0" smtClean="0"/>
              <a:t>Buildings in Downtown Regina as seen from Victoria Park</a:t>
            </a:r>
            <a:r>
              <a:rPr lang="en-US" sz="600" dirty="0" smtClean="0"/>
              <a:t> [online]. [cit. 6.10.2014]. </a:t>
            </a:r>
            <a:r>
              <a:rPr lang="en-US" sz="600" dirty="0" err="1" smtClean="0"/>
              <a:t>Dostupný</a:t>
            </a:r>
            <a:r>
              <a:rPr lang="en-US" sz="600" dirty="0" smtClean="0"/>
              <a:t> </a:t>
            </a:r>
            <a:r>
              <a:rPr lang="en-US" sz="600" dirty="0" err="1" smtClean="0"/>
              <a:t>na</a:t>
            </a:r>
            <a:r>
              <a:rPr lang="en-US" sz="600" dirty="0" smtClean="0"/>
              <a:t> WWW: </a:t>
            </a:r>
            <a:r>
              <a:rPr lang="en-US" sz="600" dirty="0" smtClean="0">
                <a:hlinkClick r:id="rId13"/>
              </a:rPr>
              <a:t>http://en.wikipedia.org/wiki/File:Buildings_in_Downtown_Regina_as_seen_from_Victoria_Park.jpg</a:t>
            </a:r>
            <a:endParaRPr lang="cs-CZ" sz="600" dirty="0" smtClean="0"/>
          </a:p>
          <a:p>
            <a:r>
              <a:rPr lang="en-US" sz="600" dirty="0" smtClean="0"/>
              <a:t>WIKIPEDIA COMMONS. </a:t>
            </a:r>
            <a:r>
              <a:rPr lang="en-US" sz="600" i="1" dirty="0" smtClean="0"/>
              <a:t>Montage of Toronto</a:t>
            </a:r>
            <a:r>
              <a:rPr lang="en-US" sz="600" dirty="0" smtClean="0"/>
              <a:t> [online]. [cit. 6.10.2014]. </a:t>
            </a:r>
            <a:r>
              <a:rPr lang="en-US" sz="600" dirty="0" err="1" smtClean="0"/>
              <a:t>Dostupný</a:t>
            </a:r>
            <a:r>
              <a:rPr lang="en-US" sz="600" dirty="0" smtClean="0"/>
              <a:t> </a:t>
            </a:r>
            <a:r>
              <a:rPr lang="en-US" sz="600" dirty="0" err="1" smtClean="0"/>
              <a:t>na</a:t>
            </a:r>
            <a:r>
              <a:rPr lang="en-US" sz="600" dirty="0" smtClean="0"/>
              <a:t> WWW: </a:t>
            </a:r>
            <a:r>
              <a:rPr lang="en-US" sz="600" dirty="0" smtClean="0">
                <a:hlinkClick r:id="rId14"/>
              </a:rPr>
              <a:t>http://cs.wikipedia.org/wiki/Toronto#mediaviewer/File:Montage_of_Toronto_7.jpg</a:t>
            </a:r>
            <a:endParaRPr lang="cs-CZ" sz="600" dirty="0" smtClean="0"/>
          </a:p>
          <a:p>
            <a:r>
              <a:rPr lang="cs-CZ" sz="600" dirty="0" smtClean="0"/>
              <a:t>QUINE, </a:t>
            </a:r>
            <a:r>
              <a:rPr lang="cs-CZ" sz="600" dirty="0" err="1" smtClean="0"/>
              <a:t>Thom</a:t>
            </a:r>
            <a:r>
              <a:rPr lang="cs-CZ" sz="600" dirty="0" smtClean="0"/>
              <a:t>. </a:t>
            </a:r>
            <a:r>
              <a:rPr lang="cs-CZ" sz="600" i="1" dirty="0" smtClean="0"/>
              <a:t>Vancouver </a:t>
            </a:r>
            <a:r>
              <a:rPr lang="cs-CZ" sz="600" i="1" dirty="0" err="1" smtClean="0"/>
              <a:t>ib</a:t>
            </a:r>
            <a:r>
              <a:rPr lang="cs-CZ" sz="600" dirty="0" smtClean="0"/>
              <a:t> [online]. [cit. 6.10.2014]. Dostupný na WWW: </a:t>
            </a:r>
            <a:r>
              <a:rPr lang="cs-CZ" sz="600" dirty="0" smtClean="0">
                <a:hlinkClick r:id="rId15"/>
              </a:rPr>
              <a:t>http://cs.wikipedia.org/wiki/Vancouver#mediaviewer/File:Vancouver_ib.jpg</a:t>
            </a:r>
            <a:endParaRPr lang="cs-CZ" sz="600" dirty="0" smtClean="0"/>
          </a:p>
          <a:p>
            <a:r>
              <a:rPr lang="cs-CZ" sz="600" dirty="0" smtClean="0"/>
              <a:t>KANADAWEB.CZ. </a:t>
            </a:r>
            <a:r>
              <a:rPr lang="cs-CZ" sz="600" i="1" dirty="0" smtClean="0"/>
              <a:t>Národní parky</a:t>
            </a:r>
            <a:r>
              <a:rPr lang="cs-CZ" sz="600" dirty="0" smtClean="0"/>
              <a:t> [online]. [cit. 6.10.2014]. Dostupný na WWW: </a:t>
            </a:r>
            <a:r>
              <a:rPr lang="cs-CZ" sz="600" dirty="0" smtClean="0">
                <a:hlinkClick r:id="rId16"/>
              </a:rPr>
              <a:t>http://www.</a:t>
            </a:r>
            <a:r>
              <a:rPr lang="cs-CZ" sz="600" dirty="0" err="1" smtClean="0">
                <a:hlinkClick r:id="rId16"/>
              </a:rPr>
              <a:t>kanadaweb.cz</a:t>
            </a:r>
            <a:r>
              <a:rPr lang="cs-CZ" sz="600" dirty="0" smtClean="0">
                <a:hlinkClick r:id="rId16"/>
              </a:rPr>
              <a:t>/</a:t>
            </a:r>
            <a:r>
              <a:rPr lang="cs-CZ" sz="600" dirty="0" err="1" smtClean="0">
                <a:hlinkClick r:id="rId16"/>
              </a:rPr>
              <a:t>narodni</a:t>
            </a:r>
            <a:r>
              <a:rPr lang="cs-CZ" sz="600" dirty="0" smtClean="0">
                <a:hlinkClick r:id="rId16"/>
              </a:rPr>
              <a:t>-parky-24</a:t>
            </a:r>
            <a:endParaRPr lang="cs-CZ" sz="600" dirty="0" smtClean="0"/>
          </a:p>
          <a:p>
            <a:r>
              <a:rPr lang="cs-CZ" sz="600" dirty="0" smtClean="0"/>
              <a:t>EISCHMANN, </a:t>
            </a:r>
            <a:r>
              <a:rPr lang="cs-CZ" sz="600" dirty="0" err="1" smtClean="0"/>
              <a:t>Jiri</a:t>
            </a:r>
            <a:r>
              <a:rPr lang="cs-CZ" sz="600" dirty="0" smtClean="0"/>
              <a:t>. </a:t>
            </a:r>
            <a:r>
              <a:rPr lang="cs-CZ" sz="600" i="1" dirty="0" err="1" smtClean="0"/>
              <a:t>Glacier</a:t>
            </a:r>
            <a:r>
              <a:rPr lang="cs-CZ" sz="600" i="1" dirty="0" smtClean="0"/>
              <a:t> </a:t>
            </a:r>
            <a:r>
              <a:rPr lang="cs-CZ" sz="600" i="1" dirty="0" err="1" smtClean="0"/>
              <a:t>np</a:t>
            </a:r>
            <a:r>
              <a:rPr lang="cs-CZ" sz="600" i="1" dirty="0" smtClean="0"/>
              <a:t> </a:t>
            </a:r>
            <a:r>
              <a:rPr lang="cs-CZ" sz="600" i="1" dirty="0" err="1" smtClean="0"/>
              <a:t>canada</a:t>
            </a:r>
            <a:r>
              <a:rPr lang="cs-CZ" sz="600" dirty="0" smtClean="0"/>
              <a:t> [online]. [cit. 6.10.2014]. Dostupný na WWW: </a:t>
            </a:r>
            <a:r>
              <a:rPr lang="cs-CZ" sz="600" dirty="0" smtClean="0">
                <a:hlinkClick r:id="rId17"/>
              </a:rPr>
              <a:t>http://en.wikipedia.org/wiki/File:Glacier_np_canada.JPG</a:t>
            </a:r>
            <a:endParaRPr lang="cs-CZ" sz="600" dirty="0" smtClean="0"/>
          </a:p>
          <a:p>
            <a:r>
              <a:rPr lang="cs-CZ" sz="600" dirty="0" smtClean="0"/>
              <a:t>SPENCER, David R.. </a:t>
            </a:r>
            <a:r>
              <a:rPr lang="cs-CZ" sz="600" i="1" dirty="0" err="1" smtClean="0"/>
              <a:t>Eastbound</a:t>
            </a:r>
            <a:r>
              <a:rPr lang="cs-CZ" sz="600" i="1" dirty="0" smtClean="0"/>
              <a:t> </a:t>
            </a:r>
            <a:r>
              <a:rPr lang="cs-CZ" sz="600" i="1" dirty="0" err="1" smtClean="0"/>
              <a:t>over</a:t>
            </a:r>
            <a:r>
              <a:rPr lang="cs-CZ" sz="600" i="1" dirty="0" smtClean="0"/>
              <a:t> SCB</a:t>
            </a:r>
            <a:r>
              <a:rPr lang="cs-CZ" sz="600" dirty="0" smtClean="0"/>
              <a:t> [online]. [cit. 6.10.2014]. Dostupný na WWW: </a:t>
            </a:r>
            <a:r>
              <a:rPr lang="cs-CZ" sz="600" dirty="0" smtClean="0">
                <a:hlinkClick r:id="rId18"/>
              </a:rPr>
              <a:t>http://commons.wikimedia.org/wiki/File:Eastbound_over_SCB.jpg</a:t>
            </a:r>
            <a:endParaRPr lang="cs-CZ" sz="600" dirty="0" smtClean="0"/>
          </a:p>
          <a:p>
            <a:r>
              <a:rPr lang="cs-CZ" sz="600" dirty="0" smtClean="0"/>
              <a:t>TURISIMO.CZ. </a:t>
            </a:r>
            <a:r>
              <a:rPr lang="cs-CZ" sz="600" i="1" dirty="0" smtClean="0"/>
              <a:t>Národní park </a:t>
            </a:r>
            <a:r>
              <a:rPr lang="cs-CZ" sz="600" i="1" dirty="0" err="1" smtClean="0"/>
              <a:t>Jasper</a:t>
            </a:r>
            <a:r>
              <a:rPr lang="cs-CZ" sz="600" dirty="0" smtClean="0"/>
              <a:t> [online]. [cit. 6.10.2014]. Dostupný na WWW: </a:t>
            </a:r>
            <a:r>
              <a:rPr lang="cs-CZ" sz="600" dirty="0" smtClean="0">
                <a:hlinkClick r:id="rId19"/>
              </a:rPr>
              <a:t>http://www.</a:t>
            </a:r>
            <a:r>
              <a:rPr lang="cs-CZ" sz="600" dirty="0" err="1" smtClean="0">
                <a:hlinkClick r:id="rId19"/>
              </a:rPr>
              <a:t>turisimo.cz</a:t>
            </a:r>
            <a:r>
              <a:rPr lang="cs-CZ" sz="600" dirty="0" smtClean="0">
                <a:hlinkClick r:id="rId19"/>
              </a:rPr>
              <a:t>/kanada/</a:t>
            </a:r>
            <a:r>
              <a:rPr lang="cs-CZ" sz="600" dirty="0" err="1" smtClean="0">
                <a:hlinkClick r:id="rId19"/>
              </a:rPr>
              <a:t>mesta</a:t>
            </a:r>
            <a:r>
              <a:rPr lang="cs-CZ" sz="600" dirty="0" smtClean="0">
                <a:hlinkClick r:id="rId19"/>
              </a:rPr>
              <a:t>-a-</a:t>
            </a:r>
            <a:r>
              <a:rPr lang="cs-CZ" sz="600" dirty="0" err="1" smtClean="0">
                <a:hlinkClick r:id="rId19"/>
              </a:rPr>
              <a:t>mista</a:t>
            </a:r>
            <a:r>
              <a:rPr lang="cs-CZ" sz="600" dirty="0" smtClean="0">
                <a:hlinkClick r:id="rId19"/>
              </a:rPr>
              <a:t>/</a:t>
            </a:r>
            <a:r>
              <a:rPr lang="cs-CZ" sz="600" dirty="0" err="1" smtClean="0">
                <a:hlinkClick r:id="rId19"/>
              </a:rPr>
              <a:t>narodni</a:t>
            </a:r>
            <a:r>
              <a:rPr lang="cs-CZ" sz="600" dirty="0" smtClean="0">
                <a:hlinkClick r:id="rId19"/>
              </a:rPr>
              <a:t>-park-</a:t>
            </a:r>
            <a:r>
              <a:rPr lang="cs-CZ" sz="600" dirty="0" err="1" smtClean="0">
                <a:hlinkClick r:id="rId19"/>
              </a:rPr>
              <a:t>jasper</a:t>
            </a:r>
            <a:r>
              <a:rPr lang="cs-CZ" sz="600" dirty="0" smtClean="0">
                <a:hlinkClick r:id="rId19"/>
              </a:rPr>
              <a:t>/</a:t>
            </a:r>
            <a:endParaRPr lang="cs-CZ" sz="600" dirty="0" smtClean="0"/>
          </a:p>
          <a:p>
            <a:r>
              <a:rPr lang="cs-CZ" sz="600" dirty="0" smtClean="0"/>
              <a:t>MATTA, Marian. Kanadský národní park </a:t>
            </a:r>
            <a:r>
              <a:rPr lang="cs-CZ" sz="600" dirty="0" err="1" smtClean="0"/>
              <a:t>Yoho</a:t>
            </a:r>
            <a:r>
              <a:rPr lang="cs-CZ" sz="600" dirty="0" smtClean="0"/>
              <a:t>: Ráj mezi skalami [online]. [cit. 6.10.2014]. Dostupný na WWW: </a:t>
            </a:r>
            <a:r>
              <a:rPr lang="cs-CZ" sz="600" dirty="0" smtClean="0">
                <a:hlinkClick r:id="rId20"/>
              </a:rPr>
              <a:t>http://www.</a:t>
            </a:r>
            <a:r>
              <a:rPr lang="cs-CZ" sz="600" dirty="0" err="1" smtClean="0">
                <a:hlinkClick r:id="rId20"/>
              </a:rPr>
              <a:t>stoplusjednicka.cz</a:t>
            </a:r>
            <a:r>
              <a:rPr lang="cs-CZ" sz="600" dirty="0" smtClean="0">
                <a:hlinkClick r:id="rId20"/>
              </a:rPr>
              <a:t>/kanadsky-</a:t>
            </a:r>
            <a:r>
              <a:rPr lang="cs-CZ" sz="600" dirty="0" err="1" smtClean="0">
                <a:hlinkClick r:id="rId20"/>
              </a:rPr>
              <a:t>narodni</a:t>
            </a:r>
            <a:r>
              <a:rPr lang="cs-CZ" sz="600" dirty="0" smtClean="0">
                <a:hlinkClick r:id="rId20"/>
              </a:rPr>
              <a:t>-park-</a:t>
            </a:r>
            <a:r>
              <a:rPr lang="cs-CZ" sz="600" dirty="0" err="1" smtClean="0">
                <a:hlinkClick r:id="rId20"/>
              </a:rPr>
              <a:t>yoho</a:t>
            </a:r>
            <a:r>
              <a:rPr lang="cs-CZ" sz="600" dirty="0" smtClean="0">
                <a:hlinkClick r:id="rId20"/>
              </a:rPr>
              <a:t>-</a:t>
            </a:r>
            <a:r>
              <a:rPr lang="cs-CZ" sz="600" dirty="0" err="1" smtClean="0">
                <a:hlinkClick r:id="rId20"/>
              </a:rPr>
              <a:t>raj</a:t>
            </a:r>
            <a:r>
              <a:rPr lang="cs-CZ" sz="600" dirty="0" smtClean="0">
                <a:hlinkClick r:id="rId20"/>
              </a:rPr>
              <a:t>-mezi-skalami</a:t>
            </a:r>
            <a:endParaRPr lang="cs-CZ" sz="600" dirty="0" smtClean="0"/>
          </a:p>
          <a:p>
            <a:r>
              <a:rPr lang="cs-CZ" sz="500" dirty="0" smtClean="0"/>
              <a:t>WIKIPEDIA </a:t>
            </a:r>
            <a:r>
              <a:rPr lang="cs-CZ" sz="500" dirty="0"/>
              <a:t>COMMONS. </a:t>
            </a:r>
            <a:r>
              <a:rPr lang="cs-CZ" sz="500" i="1" dirty="0"/>
              <a:t>Cartier</a:t>
            </a:r>
            <a:r>
              <a:rPr lang="cs-CZ" sz="500" dirty="0"/>
              <a:t> [online]. [cit. 3.10.2014]. Dostupný na WWW: </a:t>
            </a:r>
            <a:r>
              <a:rPr lang="cs-CZ" sz="500" dirty="0">
                <a:hlinkClick r:id="rId21"/>
              </a:rPr>
              <a:t>http://</a:t>
            </a:r>
            <a:r>
              <a:rPr lang="cs-CZ" sz="500" dirty="0" smtClean="0">
                <a:hlinkClick r:id="rId21"/>
              </a:rPr>
              <a:t>commons.wikimedia.org/wiki/File:Cartier.png</a:t>
            </a:r>
            <a:endParaRPr lang="cs-CZ" sz="500" dirty="0" smtClean="0"/>
          </a:p>
          <a:p>
            <a:r>
              <a:rPr lang="cs-CZ" sz="500" dirty="0"/>
              <a:t>WALK, Ansgar. </a:t>
            </a:r>
            <a:r>
              <a:rPr lang="cs-CZ" sz="500" i="1" dirty="0"/>
              <a:t>Throat singing 1995-06-18</a:t>
            </a:r>
            <a:r>
              <a:rPr lang="cs-CZ" sz="500" dirty="0"/>
              <a:t> [online]. [cit. 3.10.2014]. Dostupný na WWW: </a:t>
            </a:r>
            <a:r>
              <a:rPr lang="cs-CZ" sz="500" dirty="0">
                <a:hlinkClick r:id="rId22"/>
              </a:rPr>
              <a:t>http://</a:t>
            </a:r>
            <a:r>
              <a:rPr lang="cs-CZ" sz="500" dirty="0" smtClean="0">
                <a:hlinkClick r:id="rId22"/>
              </a:rPr>
              <a:t>commons.wikimedia.org/wiki/File:Throat_singing_1995-06-18.jpg</a:t>
            </a:r>
            <a:endParaRPr lang="cs-CZ" sz="500" dirty="0" smtClean="0"/>
          </a:p>
          <a:p>
            <a:r>
              <a:rPr lang="cs-CZ" sz="500" dirty="0" smtClean="0"/>
              <a:t>Autorem </a:t>
            </a:r>
            <a:r>
              <a:rPr lang="cs-CZ" sz="500" dirty="0"/>
              <a:t>materiálu a všech jeho částí, není-li uvedeno jinak, je Mgr. Dagmar Laštovičková</a:t>
            </a:r>
          </a:p>
        </p:txBody>
      </p:sp>
    </p:spTree>
    <p:extLst>
      <p:ext uri="{BB962C8B-B14F-4D97-AF65-F5344CB8AC3E}">
        <p14:creationId xmlns:p14="http://schemas.microsoft.com/office/powerpoint/2010/main" val="414736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2">
      <a:dk1>
        <a:sysClr val="windowText" lastClr="000000"/>
      </a:dk1>
      <a:lt1>
        <a:srgbClr val="00B0F0"/>
      </a:lt1>
      <a:dk2>
        <a:srgbClr val="646B86"/>
      </a:dk2>
      <a:lt2>
        <a:srgbClr val="C5D1D7"/>
      </a:lt2>
      <a:accent1>
        <a:srgbClr val="0070C0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1310</TotalTime>
  <Words>240</Words>
  <Application>Microsoft Office PowerPoint</Application>
  <PresentationFormat>Předvádění na obrazovce (4:3)</PresentationFormat>
  <Paragraphs>109</Paragraphs>
  <Slides>30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5" baseType="lpstr">
      <vt:lpstr>Franklin Gothic Book</vt:lpstr>
      <vt:lpstr>Franklin Gothic Medium</vt:lpstr>
      <vt:lpstr>Times New Roman</vt:lpstr>
      <vt:lpstr>Wingdings 2</vt:lpstr>
      <vt:lpstr>Cesta</vt:lpstr>
      <vt:lpstr>Prezentace aplikace PowerPoint</vt:lpstr>
      <vt:lpstr>KANADA</vt:lpstr>
      <vt:lpstr>Prezentace aplikace PowerPoint</vt:lpstr>
      <vt:lpstr>Základní info</vt:lpstr>
      <vt:lpstr>Prezentace aplikace PowerPoint</vt:lpstr>
      <vt:lpstr>Základní info</vt:lpstr>
      <vt:lpstr>Prezentace aplikace PowerPoint</vt:lpstr>
      <vt:lpstr>Prezentace aplikace PowerPoint</vt:lpstr>
      <vt:lpstr>Prezentace aplikace PowerPoint</vt:lpstr>
      <vt:lpstr>Velká města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Obyvatelstvo</vt:lpstr>
      <vt:lpstr>Náboženství</vt:lpstr>
      <vt:lpstr>Prezentace aplikace PowerPoint</vt:lpstr>
      <vt:lpstr>Odpověz na otázky:</vt:lpstr>
      <vt:lpstr>Řešení:</vt:lpstr>
      <vt:lpstr>Citace a zdroje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Laštovička Josef</dc:creator>
  <cp:lastModifiedBy>Reditelna</cp:lastModifiedBy>
  <cp:revision>63</cp:revision>
  <dcterms:created xsi:type="dcterms:W3CDTF">2014-10-03T11:24:53Z</dcterms:created>
  <dcterms:modified xsi:type="dcterms:W3CDTF">2014-11-26T10:44:55Z</dcterms:modified>
</cp:coreProperties>
</file>