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3" r:id="rId7"/>
    <p:sldId id="261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2.12.2014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2.12.2014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2.12.2014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2.12.2014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2.12.2014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2.12.2014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2.12.2014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2.12.2014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2.12.2014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2.12.2014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2.12.2014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2.12.2014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500533" y="163271"/>
            <a:ext cx="4509775" cy="1046551"/>
          </a:xfrm>
          <a:prstGeom prst="rect">
            <a:avLst/>
          </a:prstGeom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90260612"/>
              </p:ext>
            </p:extLst>
          </p:nvPr>
        </p:nvGraphicFramePr>
        <p:xfrm>
          <a:off x="1288088" y="1715024"/>
          <a:ext cx="6281220" cy="5026344"/>
        </p:xfrm>
        <a:graphic>
          <a:graphicData uri="http://schemas.openxmlformats.org/drawingml/2006/table">
            <a:tbl>
              <a:tblPr/>
              <a:tblGrid>
                <a:gridCol w="3140610"/>
                <a:gridCol w="3140610"/>
              </a:tblGrid>
              <a:tr h="263993">
                <a:tc>
                  <a:txBody>
                    <a:bodyPr/>
                    <a:lstStyle/>
                    <a:p>
                      <a:pPr rtl="0"/>
                      <a:r>
                        <a:rPr lang="cs-CZ" sz="1600" b="1" dirty="0">
                          <a:effectLst/>
                          <a:latin typeface="Times New Roman, serif"/>
                        </a:rPr>
                        <a:t>Název</a:t>
                      </a:r>
                      <a:endParaRPr lang="cs-CZ" sz="1600" dirty="0">
                        <a:effectLst/>
                      </a:endParaRPr>
                    </a:p>
                  </a:txBody>
                  <a:tcPr marL="17069" marR="17069" marT="22758" marB="22758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rtl="0"/>
                      <a:r>
                        <a:rPr lang="cs-CZ" sz="1600">
                          <a:effectLst/>
                          <a:latin typeface="Times New Roman, serif"/>
                        </a:rPr>
                        <a:t>Bříza bělokorá</a:t>
                      </a:r>
                      <a:endParaRPr lang="cs-CZ" sz="1600">
                        <a:effectLst/>
                      </a:endParaRPr>
                    </a:p>
                  </a:txBody>
                  <a:tcPr marL="17069" marR="17069" marT="22758" marB="22758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700948">
                <a:tc>
                  <a:txBody>
                    <a:bodyPr/>
                    <a:lstStyle/>
                    <a:p>
                      <a:pPr rtl="0"/>
                      <a:r>
                        <a:rPr lang="cs-CZ" sz="1600" b="1">
                          <a:effectLst/>
                          <a:latin typeface="Times New Roman, serif"/>
                        </a:rPr>
                        <a:t>Anotace</a:t>
                      </a:r>
                      <a:endParaRPr lang="cs-CZ" sz="1600">
                        <a:effectLst/>
                      </a:endParaRPr>
                    </a:p>
                    <a:p>
                      <a:pPr rtl="0"/>
                      <a:r>
                        <a:rPr lang="cs-CZ" sz="1600">
                          <a:effectLst/>
                        </a:rPr>
                        <a:t/>
                      </a:r>
                      <a:br>
                        <a:rPr lang="cs-CZ" sz="1600">
                          <a:effectLst/>
                        </a:rPr>
                      </a:br>
                      <a:endParaRPr lang="cs-CZ" sz="1600">
                        <a:effectLst/>
                      </a:endParaRPr>
                    </a:p>
                  </a:txBody>
                  <a:tcPr marL="17069" marR="17069" marT="22758" marB="22758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rtl="0"/>
                      <a:r>
                        <a:rPr lang="cs-CZ" sz="1600">
                          <a:effectLst/>
                          <a:latin typeface="Times New Roman, serif"/>
                        </a:rPr>
                        <a:t>Nové učivo</a:t>
                      </a:r>
                      <a:endParaRPr lang="cs-CZ" sz="1600">
                        <a:effectLst/>
                      </a:endParaRPr>
                    </a:p>
                  </a:txBody>
                  <a:tcPr marL="17069" marR="17069" marT="22758" marB="22758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263993">
                <a:tc>
                  <a:txBody>
                    <a:bodyPr/>
                    <a:lstStyle/>
                    <a:p>
                      <a:pPr rtl="0"/>
                      <a:r>
                        <a:rPr lang="cs-CZ" sz="1600" b="1">
                          <a:effectLst/>
                          <a:latin typeface="Times New Roman, serif"/>
                        </a:rPr>
                        <a:t>Autor</a:t>
                      </a:r>
                      <a:endParaRPr lang="cs-CZ" sz="1600">
                        <a:effectLst/>
                      </a:endParaRPr>
                    </a:p>
                  </a:txBody>
                  <a:tcPr marL="17069" marR="17069" marT="22758" marB="22758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rtl="0"/>
                      <a:r>
                        <a:rPr lang="cs-CZ" sz="1600">
                          <a:effectLst/>
                          <a:latin typeface="Times New Roman, serif"/>
                        </a:rPr>
                        <a:t>Mgr. Zuzana Šmerdová</a:t>
                      </a:r>
                      <a:endParaRPr lang="cs-CZ" sz="1600">
                        <a:effectLst/>
                      </a:endParaRPr>
                    </a:p>
                  </a:txBody>
                  <a:tcPr marL="17069" marR="17069" marT="22758" marB="22758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482471">
                <a:tc>
                  <a:txBody>
                    <a:bodyPr/>
                    <a:lstStyle/>
                    <a:p>
                      <a:pPr rtl="0"/>
                      <a:r>
                        <a:rPr lang="cs-CZ" sz="1600" b="1">
                          <a:effectLst/>
                          <a:latin typeface="Times New Roman, serif"/>
                        </a:rPr>
                        <a:t>Očekávaný výstup</a:t>
                      </a:r>
                      <a:endParaRPr lang="cs-CZ" sz="1600">
                        <a:effectLst/>
                      </a:endParaRPr>
                    </a:p>
                  </a:txBody>
                  <a:tcPr marL="17069" marR="17069" marT="22758" marB="22758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rtl="0"/>
                      <a:r>
                        <a:rPr lang="cs-CZ" sz="1600" dirty="0">
                          <a:effectLst/>
                          <a:latin typeface="Times New Roman, serif"/>
                        </a:rPr>
                        <a:t>Žák pozná břízu bělokorou a její základní znaky, zná základní informace</a:t>
                      </a:r>
                      <a:endParaRPr lang="cs-CZ" sz="1600" dirty="0">
                        <a:effectLst/>
                      </a:endParaRPr>
                    </a:p>
                  </a:txBody>
                  <a:tcPr marL="17069" marR="17069" marT="22758" marB="22758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263993">
                <a:tc>
                  <a:txBody>
                    <a:bodyPr/>
                    <a:lstStyle/>
                    <a:p>
                      <a:pPr rtl="0"/>
                      <a:r>
                        <a:rPr lang="cs-CZ" sz="1600" b="1">
                          <a:effectLst/>
                          <a:latin typeface="Times New Roman, serif"/>
                        </a:rPr>
                        <a:t>Speciální vzdělávací potřeby</a:t>
                      </a:r>
                      <a:endParaRPr lang="cs-CZ" sz="1600">
                        <a:effectLst/>
                      </a:endParaRPr>
                    </a:p>
                  </a:txBody>
                  <a:tcPr marL="17069" marR="17069" marT="22758" marB="22758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rtl="0"/>
                      <a:r>
                        <a:rPr lang="cs-CZ" sz="1600">
                          <a:effectLst/>
                          <a:latin typeface="Times New Roman, serif"/>
                        </a:rPr>
                        <a:t>Ne</a:t>
                      </a:r>
                      <a:endParaRPr lang="cs-CZ" sz="1600">
                        <a:effectLst/>
                      </a:endParaRPr>
                    </a:p>
                  </a:txBody>
                  <a:tcPr marL="17069" marR="17069" marT="22758" marB="22758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263993">
                <a:tc>
                  <a:txBody>
                    <a:bodyPr/>
                    <a:lstStyle/>
                    <a:p>
                      <a:pPr rtl="0"/>
                      <a:r>
                        <a:rPr lang="cs-CZ" sz="1600" b="1">
                          <a:effectLst/>
                          <a:latin typeface="Times New Roman, serif"/>
                        </a:rPr>
                        <a:t>Klíčová slova, pojmy</a:t>
                      </a:r>
                      <a:endParaRPr lang="cs-CZ" sz="1600">
                        <a:effectLst/>
                      </a:endParaRPr>
                    </a:p>
                  </a:txBody>
                  <a:tcPr marL="17069" marR="17069" marT="22758" marB="22758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rtl="0"/>
                      <a:r>
                        <a:rPr lang="cs-CZ" sz="1600">
                          <a:effectLst/>
                          <a:latin typeface="Times New Roman, serif"/>
                        </a:rPr>
                        <a:t>Bříza, jehnědy</a:t>
                      </a:r>
                      <a:endParaRPr lang="cs-CZ" sz="1600">
                        <a:effectLst/>
                      </a:endParaRPr>
                    </a:p>
                  </a:txBody>
                  <a:tcPr marL="17069" marR="17069" marT="22758" marB="22758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263993">
                <a:tc>
                  <a:txBody>
                    <a:bodyPr/>
                    <a:lstStyle/>
                    <a:p>
                      <a:pPr rtl="0"/>
                      <a:r>
                        <a:rPr lang="cs-CZ" sz="1600" b="1">
                          <a:effectLst/>
                          <a:latin typeface="Times New Roman, serif"/>
                        </a:rPr>
                        <a:t>Vzdělávací oblast</a:t>
                      </a:r>
                      <a:endParaRPr lang="cs-CZ" sz="1600">
                        <a:effectLst/>
                      </a:endParaRPr>
                    </a:p>
                  </a:txBody>
                  <a:tcPr marL="17069" marR="17069" marT="22758" marB="22758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rtl="0"/>
                      <a:r>
                        <a:rPr lang="cs-CZ" sz="1600">
                          <a:effectLst/>
                          <a:latin typeface="Times New Roman, serif"/>
                        </a:rPr>
                        <a:t>Člověk a jeho svět</a:t>
                      </a:r>
                      <a:endParaRPr lang="cs-CZ" sz="1600">
                        <a:effectLst/>
                      </a:endParaRPr>
                    </a:p>
                  </a:txBody>
                  <a:tcPr marL="17069" marR="17069" marT="22758" marB="22758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263993">
                <a:tc>
                  <a:txBody>
                    <a:bodyPr/>
                    <a:lstStyle/>
                    <a:p>
                      <a:pPr rtl="0"/>
                      <a:r>
                        <a:rPr lang="cs-CZ" sz="1600" b="1">
                          <a:effectLst/>
                          <a:latin typeface="Times New Roman, serif"/>
                        </a:rPr>
                        <a:t>Druh učebního materiálu</a:t>
                      </a:r>
                      <a:endParaRPr lang="cs-CZ" sz="1600">
                        <a:effectLst/>
                      </a:endParaRPr>
                    </a:p>
                  </a:txBody>
                  <a:tcPr marL="17069" marR="17069" marT="22758" marB="22758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rtl="0"/>
                      <a:r>
                        <a:rPr lang="cs-CZ" sz="1600">
                          <a:effectLst/>
                          <a:latin typeface="Times New Roman, serif"/>
                        </a:rPr>
                        <a:t>DUM</a:t>
                      </a:r>
                      <a:endParaRPr lang="cs-CZ" sz="1600">
                        <a:effectLst/>
                      </a:endParaRPr>
                    </a:p>
                  </a:txBody>
                  <a:tcPr marL="17069" marR="17069" marT="22758" marB="22758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263993">
                <a:tc>
                  <a:txBody>
                    <a:bodyPr/>
                    <a:lstStyle/>
                    <a:p>
                      <a:pPr rtl="0"/>
                      <a:r>
                        <a:rPr lang="cs-CZ" sz="1600" b="1">
                          <a:effectLst/>
                          <a:latin typeface="Times New Roman, serif"/>
                        </a:rPr>
                        <a:t>Cílová skupina</a:t>
                      </a:r>
                      <a:endParaRPr lang="cs-CZ" sz="1600">
                        <a:effectLst/>
                      </a:endParaRPr>
                    </a:p>
                  </a:txBody>
                  <a:tcPr marL="17069" marR="17069" marT="22758" marB="22758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rtl="0"/>
                      <a:r>
                        <a:rPr lang="cs-CZ" sz="1600">
                          <a:effectLst/>
                          <a:latin typeface="Times New Roman, serif"/>
                        </a:rPr>
                        <a:t>Žáci</a:t>
                      </a:r>
                      <a:endParaRPr lang="cs-CZ" sz="1600">
                        <a:effectLst/>
                      </a:endParaRPr>
                    </a:p>
                  </a:txBody>
                  <a:tcPr marL="17069" marR="17069" marT="22758" marB="22758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263993">
                <a:tc>
                  <a:txBody>
                    <a:bodyPr/>
                    <a:lstStyle/>
                    <a:p>
                      <a:pPr rtl="0"/>
                      <a:r>
                        <a:rPr lang="cs-CZ" sz="1600" b="1">
                          <a:effectLst/>
                          <a:latin typeface="Times New Roman, serif"/>
                        </a:rPr>
                        <a:t>Stupeň a typ vzdělávání</a:t>
                      </a:r>
                      <a:endParaRPr lang="cs-CZ" sz="1600">
                        <a:effectLst/>
                      </a:endParaRPr>
                    </a:p>
                  </a:txBody>
                  <a:tcPr marL="17069" marR="17069" marT="22758" marB="22758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rtl="0"/>
                      <a:r>
                        <a:rPr lang="cs-CZ" sz="1600">
                          <a:effectLst/>
                          <a:latin typeface="Times New Roman, serif"/>
                        </a:rPr>
                        <a:t>I. stupeň, základní vzdělávání</a:t>
                      </a:r>
                      <a:endParaRPr lang="cs-CZ" sz="1600">
                        <a:effectLst/>
                      </a:endParaRPr>
                    </a:p>
                  </a:txBody>
                  <a:tcPr marL="17069" marR="17069" marT="22758" marB="22758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263993">
                <a:tc>
                  <a:txBody>
                    <a:bodyPr/>
                    <a:lstStyle/>
                    <a:p>
                      <a:pPr rtl="0"/>
                      <a:r>
                        <a:rPr lang="cs-CZ" sz="1600" b="1">
                          <a:effectLst/>
                          <a:latin typeface="Times New Roman, serif"/>
                        </a:rPr>
                        <a:t>Ověřeno dne</a:t>
                      </a:r>
                      <a:endParaRPr lang="cs-CZ" sz="1600">
                        <a:effectLst/>
                      </a:endParaRPr>
                    </a:p>
                  </a:txBody>
                  <a:tcPr marL="17069" marR="17069" marT="22758" marB="22758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rtl="0"/>
                      <a:r>
                        <a:rPr lang="cs-CZ" sz="1600">
                          <a:effectLst/>
                          <a:latin typeface="Times New Roman, serif"/>
                        </a:rPr>
                        <a:t>8.1.2014</a:t>
                      </a:r>
                      <a:endParaRPr lang="cs-CZ" sz="1600">
                        <a:effectLst/>
                      </a:endParaRPr>
                    </a:p>
                  </a:txBody>
                  <a:tcPr marL="17069" marR="17069" marT="22758" marB="22758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263993">
                <a:tc>
                  <a:txBody>
                    <a:bodyPr/>
                    <a:lstStyle/>
                    <a:p>
                      <a:pPr rtl="0"/>
                      <a:r>
                        <a:rPr lang="cs-CZ" sz="1600" b="1">
                          <a:effectLst/>
                          <a:latin typeface="Times New Roman, serif"/>
                        </a:rPr>
                        <a:t>Třída</a:t>
                      </a:r>
                      <a:endParaRPr lang="cs-CZ" sz="1600">
                        <a:effectLst/>
                      </a:endParaRPr>
                    </a:p>
                  </a:txBody>
                  <a:tcPr marL="17069" marR="17069" marT="22758" marB="22758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rtl="0"/>
                      <a:r>
                        <a:rPr lang="cs-CZ" sz="1600">
                          <a:effectLst/>
                          <a:latin typeface="Times New Roman, serif"/>
                        </a:rPr>
                        <a:t>4. ročník</a:t>
                      </a:r>
                      <a:endParaRPr lang="cs-CZ" sz="1600">
                        <a:effectLst/>
                      </a:endParaRPr>
                    </a:p>
                  </a:txBody>
                  <a:tcPr marL="17069" marR="17069" marT="22758" marB="22758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263993">
                <a:tc>
                  <a:txBody>
                    <a:bodyPr/>
                    <a:lstStyle/>
                    <a:p>
                      <a:pPr rtl="0"/>
                      <a:r>
                        <a:rPr lang="cs-CZ" sz="1600" b="1">
                          <a:effectLst/>
                          <a:latin typeface="Times New Roman, serif"/>
                        </a:rPr>
                        <a:t>Předmět</a:t>
                      </a:r>
                      <a:endParaRPr lang="cs-CZ" sz="1600">
                        <a:effectLst/>
                      </a:endParaRPr>
                    </a:p>
                  </a:txBody>
                  <a:tcPr marL="17069" marR="17069" marT="22758" marB="22758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rtl="0"/>
                      <a:r>
                        <a:rPr lang="cs-CZ" sz="1600">
                          <a:effectLst/>
                          <a:latin typeface="Times New Roman, serif"/>
                        </a:rPr>
                        <a:t>Přírodověda</a:t>
                      </a:r>
                      <a:endParaRPr lang="cs-CZ" sz="1600">
                        <a:effectLst/>
                      </a:endParaRPr>
                    </a:p>
                  </a:txBody>
                  <a:tcPr marL="17069" marR="17069" marT="22758" marB="22758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83220">
                <a:tc>
                  <a:txBody>
                    <a:bodyPr/>
                    <a:lstStyle/>
                    <a:p>
                      <a:pPr rtl="0"/>
                      <a:r>
                        <a:rPr lang="cs-CZ" sz="1600" b="1" dirty="0">
                          <a:effectLst/>
                          <a:latin typeface="Times New Roman, serif"/>
                        </a:rPr>
                        <a:t>Učitel</a:t>
                      </a:r>
                      <a:endParaRPr lang="cs-CZ" sz="1600" dirty="0">
                        <a:effectLst/>
                      </a:endParaRPr>
                    </a:p>
                  </a:txBody>
                  <a:tcPr marL="17069" marR="17069" marT="22758" marB="22758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rtl="0"/>
                      <a:r>
                        <a:rPr lang="cs-CZ" sz="1600" dirty="0">
                          <a:effectLst/>
                          <a:latin typeface="Times New Roman, serif"/>
                        </a:rPr>
                        <a:t>Mgr. Zuzana Šmerdová</a:t>
                      </a:r>
                      <a:endParaRPr lang="cs-CZ" sz="1600" dirty="0">
                        <a:effectLst/>
                      </a:endParaRPr>
                    </a:p>
                  </a:txBody>
                  <a:tcPr marL="17069" marR="17069" marT="22758" marB="22758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sp>
        <p:nvSpPr>
          <p:cNvPr id="6" name="Obdélník 5"/>
          <p:cNvSpPr/>
          <p:nvPr/>
        </p:nvSpPr>
        <p:spPr>
          <a:xfrm>
            <a:off x="1190534" y="1347296"/>
            <a:ext cx="349332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effectLst/>
                <a:latin typeface="Times New Roman, serif"/>
              </a:rPr>
              <a:t>VZDĚLÁVACÍ MATERIÁL kód: </a:t>
            </a:r>
            <a:endParaRPr lang="cs-CZ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40304235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28248" y="286604"/>
            <a:ext cx="459888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002060"/>
                </a:solidFill>
              </a:rPr>
              <a:t>BŘÍZA BĚLOKORÁ</a:t>
            </a:r>
            <a:endParaRPr lang="cs-CZ" sz="4800" b="1" dirty="0">
              <a:solidFill>
                <a:srgbClr val="00206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927445" y="1815153"/>
            <a:ext cx="3197222" cy="45243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3600" b="1" dirty="0" smtClean="0"/>
              <a:t>Dřevina</a:t>
            </a:r>
          </a:p>
          <a:p>
            <a:pPr marL="285750" indent="-285750">
              <a:buFontTx/>
              <a:buChar char="-"/>
            </a:pPr>
            <a:endParaRPr lang="cs-CZ" sz="3600" b="1" dirty="0"/>
          </a:p>
          <a:p>
            <a:pPr marL="285750" indent="-285750">
              <a:buFontTx/>
              <a:buChar char="-"/>
            </a:pPr>
            <a:r>
              <a:rPr lang="cs-CZ" sz="3600" b="1" dirty="0" smtClean="0"/>
              <a:t>Listnatý strom</a:t>
            </a:r>
          </a:p>
          <a:p>
            <a:pPr marL="285750" indent="-285750">
              <a:buFontTx/>
              <a:buChar char="-"/>
            </a:pPr>
            <a:endParaRPr lang="cs-CZ" sz="3600" b="1" dirty="0"/>
          </a:p>
          <a:p>
            <a:pPr marL="285750" indent="-285750">
              <a:buFontTx/>
              <a:buChar char="-"/>
            </a:pPr>
            <a:r>
              <a:rPr lang="cs-CZ" sz="3600" b="1" dirty="0" smtClean="0"/>
              <a:t>Kvetoucí</a:t>
            </a:r>
          </a:p>
          <a:p>
            <a:pPr marL="285750" indent="-285750">
              <a:buFontTx/>
              <a:buChar char="-"/>
            </a:pPr>
            <a:endParaRPr lang="cs-CZ" sz="3600" b="1" dirty="0"/>
          </a:p>
          <a:p>
            <a:pPr marL="285750" indent="-285750">
              <a:buFontTx/>
              <a:buChar char="-"/>
            </a:pPr>
            <a:r>
              <a:rPr lang="cs-CZ" sz="3600" b="1" dirty="0" smtClean="0"/>
              <a:t>Vytrvalá</a:t>
            </a:r>
          </a:p>
          <a:p>
            <a:pPr marL="285750" indent="-285750">
              <a:buFontTx/>
              <a:buChar char="-"/>
            </a:pPr>
            <a:endParaRPr lang="cs-CZ" sz="3600" b="1" dirty="0" smtClean="0"/>
          </a:p>
        </p:txBody>
      </p:sp>
    </p:spTree>
    <p:extLst>
      <p:ext uri="{BB962C8B-B14F-4D97-AF65-F5344CB8AC3E}">
        <p14:creationId xmlns:p14="http://schemas.microsoft.com/office/powerpoint/2010/main" xmlns="" val="181468252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50625" y="925733"/>
            <a:ext cx="6926240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u="sng" dirty="0" smtClean="0">
                <a:effectLst/>
              </a:rPr>
              <a:t> </a:t>
            </a:r>
            <a:r>
              <a:rPr lang="cs-CZ" sz="3200" b="1" u="sng" dirty="0" smtClean="0">
                <a:effectLst/>
              </a:rPr>
              <a:t>Stavba těla:</a:t>
            </a:r>
          </a:p>
          <a:p>
            <a:endParaRPr lang="cs-CZ" sz="3200" dirty="0" smtClean="0">
              <a:effectLst/>
            </a:endParaRPr>
          </a:p>
          <a:p>
            <a:r>
              <a:rPr lang="cs-CZ" sz="3200" b="1" dirty="0" smtClean="0">
                <a:effectLst/>
              </a:rPr>
              <a:t>a) </a:t>
            </a:r>
            <a:r>
              <a:rPr lang="cs-CZ" sz="3200" b="1" dirty="0" smtClean="0">
                <a:solidFill>
                  <a:srgbClr val="002060"/>
                </a:solidFill>
                <a:effectLst/>
              </a:rPr>
              <a:t>kořeny</a:t>
            </a:r>
          </a:p>
          <a:p>
            <a:r>
              <a:rPr lang="cs-CZ" sz="3200" b="1" dirty="0" smtClean="0">
                <a:effectLst/>
              </a:rPr>
              <a:t>b) </a:t>
            </a:r>
            <a:r>
              <a:rPr lang="cs-CZ" sz="3200" b="1" dirty="0" smtClean="0">
                <a:solidFill>
                  <a:srgbClr val="002060"/>
                </a:solidFill>
                <a:effectLst/>
              </a:rPr>
              <a:t>kmen</a:t>
            </a:r>
            <a:r>
              <a:rPr lang="cs-CZ" sz="3200" b="1" dirty="0" smtClean="0">
                <a:effectLst/>
              </a:rPr>
              <a:t> – kůra je bílá, tenká</a:t>
            </a:r>
          </a:p>
          <a:p>
            <a:r>
              <a:rPr lang="cs-CZ" sz="3200" b="1" dirty="0" smtClean="0">
                <a:effectLst/>
              </a:rPr>
              <a:t>c) </a:t>
            </a:r>
            <a:r>
              <a:rPr lang="cs-CZ" sz="3200" b="1" dirty="0" smtClean="0">
                <a:solidFill>
                  <a:srgbClr val="002060"/>
                </a:solidFill>
                <a:effectLst/>
              </a:rPr>
              <a:t>větve</a:t>
            </a:r>
            <a:r>
              <a:rPr lang="cs-CZ" sz="3200" b="1" dirty="0" smtClean="0">
                <a:effectLst/>
              </a:rPr>
              <a:t> – tvoří korunu</a:t>
            </a:r>
          </a:p>
          <a:p>
            <a:r>
              <a:rPr lang="cs-CZ" sz="3200" b="1" dirty="0" smtClean="0">
                <a:effectLst/>
              </a:rPr>
              <a:t>d) </a:t>
            </a:r>
            <a:r>
              <a:rPr lang="cs-CZ" sz="3200" b="1" dirty="0" smtClean="0">
                <a:solidFill>
                  <a:srgbClr val="002060"/>
                </a:solidFill>
                <a:effectLst/>
              </a:rPr>
              <a:t>listy</a:t>
            </a:r>
            <a:r>
              <a:rPr lang="cs-CZ" sz="3200" b="1" dirty="0" smtClean="0">
                <a:effectLst/>
              </a:rPr>
              <a:t> – jednoduché, mají léčivé účinky (sbírají se)</a:t>
            </a:r>
          </a:p>
          <a:p>
            <a:r>
              <a:rPr lang="cs-CZ" sz="3200" b="1" dirty="0" smtClean="0">
                <a:effectLst/>
              </a:rPr>
              <a:t>e) </a:t>
            </a:r>
            <a:r>
              <a:rPr lang="cs-CZ" sz="3200" b="1" dirty="0" smtClean="0">
                <a:solidFill>
                  <a:srgbClr val="002060"/>
                </a:solidFill>
                <a:effectLst/>
              </a:rPr>
              <a:t>květy</a:t>
            </a:r>
            <a:r>
              <a:rPr lang="cs-CZ" sz="3200" b="1" dirty="0" smtClean="0">
                <a:effectLst/>
              </a:rPr>
              <a:t> – tvoří jehnědy</a:t>
            </a:r>
          </a:p>
          <a:p>
            <a:r>
              <a:rPr lang="cs-CZ" sz="3200" b="1" dirty="0" smtClean="0">
                <a:effectLst/>
              </a:rPr>
              <a:t>f)  </a:t>
            </a:r>
            <a:r>
              <a:rPr lang="cs-CZ" sz="3200" b="1" dirty="0" smtClean="0">
                <a:solidFill>
                  <a:srgbClr val="002060"/>
                </a:solidFill>
                <a:effectLst/>
              </a:rPr>
              <a:t>plody</a:t>
            </a:r>
            <a:r>
              <a:rPr lang="cs-CZ" sz="3200" b="1" dirty="0" smtClean="0">
                <a:effectLst/>
              </a:rPr>
              <a:t> – jsou okřídlené, roznáší je vítr</a:t>
            </a:r>
            <a:endParaRPr lang="cs-CZ" sz="3200" b="1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07447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592774" y="204717"/>
            <a:ext cx="260981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2060"/>
                </a:solidFill>
              </a:rPr>
              <a:t>Bříza bělokorá</a:t>
            </a:r>
            <a:endParaRPr lang="cs-CZ" sz="3200" b="1" dirty="0">
              <a:solidFill>
                <a:srgbClr val="002060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907704" y="1052736"/>
            <a:ext cx="5616624" cy="53285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06259937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987824" y="260648"/>
            <a:ext cx="192110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2060"/>
                </a:solidFill>
              </a:rPr>
              <a:t>Části břízy</a:t>
            </a:r>
            <a:endParaRPr lang="cs-CZ" sz="3200" b="1" dirty="0">
              <a:solidFill>
                <a:srgbClr val="002060"/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195736" y="1124744"/>
            <a:ext cx="3960440" cy="55446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37087240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411760" y="1124744"/>
            <a:ext cx="4320480" cy="561662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468364" y="332656"/>
            <a:ext cx="220727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2060"/>
                </a:solidFill>
              </a:rPr>
              <a:t>Bříza v zimě</a:t>
            </a:r>
            <a:endParaRPr lang="cs-CZ" sz="32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408486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03914" y="832220"/>
            <a:ext cx="8106770" cy="50167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u="sng" dirty="0" smtClean="0">
                <a:solidFill>
                  <a:srgbClr val="002060"/>
                </a:solidFill>
              </a:rPr>
              <a:t>Význam:</a:t>
            </a:r>
          </a:p>
          <a:p>
            <a:r>
              <a:rPr lang="cs-CZ" sz="3200" dirty="0" smtClean="0"/>
              <a:t> a) listy mají léčivé účinky – do čajů, ke koupelím</a:t>
            </a:r>
          </a:p>
          <a:p>
            <a:r>
              <a:rPr lang="cs-CZ" sz="3200" dirty="0" smtClean="0"/>
              <a:t> b) dřevo – v dřevařském průmyslu</a:t>
            </a:r>
          </a:p>
          <a:p>
            <a:r>
              <a:rPr lang="cs-CZ" sz="3200" dirty="0" smtClean="0"/>
              <a:t> c) větve – na košťata</a:t>
            </a:r>
          </a:p>
          <a:p>
            <a:endParaRPr lang="cs-CZ" sz="3200" dirty="0"/>
          </a:p>
          <a:p>
            <a:endParaRPr lang="cs-CZ" sz="3200" dirty="0" smtClean="0"/>
          </a:p>
          <a:p>
            <a:r>
              <a:rPr lang="cs-CZ" sz="3200" b="1" u="sng" dirty="0" smtClean="0">
                <a:solidFill>
                  <a:srgbClr val="002060"/>
                </a:solidFill>
              </a:rPr>
              <a:t>Výskyt</a:t>
            </a:r>
            <a:r>
              <a:rPr lang="cs-CZ" sz="3200" dirty="0"/>
              <a:t> </a:t>
            </a:r>
            <a:r>
              <a:rPr lang="cs-CZ" sz="3200" dirty="0" smtClean="0"/>
              <a:t>:</a:t>
            </a:r>
          </a:p>
          <a:p>
            <a:r>
              <a:rPr lang="cs-CZ" sz="3200" dirty="0" smtClean="0"/>
              <a:t>bříza je nenáročná</a:t>
            </a:r>
          </a:p>
          <a:p>
            <a:r>
              <a:rPr lang="cs-CZ" sz="3200" dirty="0" smtClean="0"/>
              <a:t>roste v </a:t>
            </a:r>
            <a:r>
              <a:rPr lang="cs-CZ" sz="3200" dirty="0" smtClean="0"/>
              <a:t>parcích, </a:t>
            </a:r>
            <a:r>
              <a:rPr lang="cs-CZ" sz="3200" dirty="0" smtClean="0"/>
              <a:t>ale i na neúrodných půdách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142706163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586853" y="668740"/>
            <a:ext cx="16209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Použité zdroje :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586853" y="1196752"/>
            <a:ext cx="6462464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https://upload.wikimedia.org/wikipedia/commons/thumb/5/5e/Betula_Pendula_at_Stockholm_University_2005-07-01.jpg/1024px-Betula_Pendula_at_Stockholm_University_2005-07-01.jpg</a:t>
            </a:r>
          </a:p>
        </p:txBody>
      </p:sp>
      <p:sp>
        <p:nvSpPr>
          <p:cNvPr id="7" name="Obdélník 6"/>
          <p:cNvSpPr/>
          <p:nvPr/>
        </p:nvSpPr>
        <p:spPr>
          <a:xfrm>
            <a:off x="586853" y="2564904"/>
            <a:ext cx="552636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https://upload.wikimedia.org/wikipedia/commons/thumb/d/d0/B%C5%99%C3%ADza_obecn%C3%A1_v_zim%C4%9B.jpg/640px-B%C5%99%C3%ADza_obecn%C3%A1_v_zim%C4%9B.jpg</a:t>
            </a:r>
          </a:p>
        </p:txBody>
      </p:sp>
      <p:sp>
        <p:nvSpPr>
          <p:cNvPr id="8" name="Obdélník 7"/>
          <p:cNvSpPr/>
          <p:nvPr/>
        </p:nvSpPr>
        <p:spPr>
          <a:xfrm>
            <a:off x="586852" y="4005064"/>
            <a:ext cx="7369523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https://upload.wikimedia.org/wikipedia/commons/thumb/7/78/Illustration_Betula_pendula0.jpg/640px-Illustration_Betula_pendula0.jpg</a:t>
            </a:r>
          </a:p>
        </p:txBody>
      </p:sp>
    </p:spTree>
    <p:extLst>
      <p:ext uri="{BB962C8B-B14F-4D97-AF65-F5344CB8AC3E}">
        <p14:creationId xmlns:p14="http://schemas.microsoft.com/office/powerpoint/2010/main" xmlns="" val="2775867396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</TotalTime>
  <Words>175</Words>
  <Application>Microsoft Office PowerPoint</Application>
  <PresentationFormat>Předvádění na obrazovce (4:3)</PresentationFormat>
  <Paragraphs>62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Suzz</dc:creator>
  <cp:lastModifiedBy>Dum</cp:lastModifiedBy>
  <cp:revision>4</cp:revision>
  <dcterms:created xsi:type="dcterms:W3CDTF">2013-10-08T19:03:30Z</dcterms:created>
  <dcterms:modified xsi:type="dcterms:W3CDTF">2014-12-02T12:28:28Z</dcterms:modified>
</cp:coreProperties>
</file>