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63" r:id="rId6"/>
    <p:sldId id="259" r:id="rId7"/>
    <p:sldId id="264" r:id="rId8"/>
    <p:sldId id="260" r:id="rId9"/>
    <p:sldId id="261" r:id="rId10"/>
    <p:sldId id="262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1454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78330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6085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236052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8994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019834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02560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25920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79613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234131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5894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950FAAB-EDED-47E1-916C-187784FF28B7}" type="datetimeFigureOut">
              <a:rPr lang="cs-CZ" smtClean="0"/>
              <a:t>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CD0B55C-EC66-4D80-8103-5C81654FBCB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06687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cbdb.cz/kniha-58940-rukopis-kralovedvorsky-rukopis-kralovedvorsky" TargetMode="External"/><Relationship Id="rId2" Type="http://schemas.openxmlformats.org/officeDocument/2006/relationships/hyperlink" Target="http://www.voriskovi.cz/index.php/component/content/article/35-zajimavosti/74-josef-hezky-pie-poleme-ho-na-tudie-aneb-rodina-padlatelova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96414" y="4869160"/>
            <a:ext cx="6096000" cy="1495425"/>
          </a:xfrm>
          <a:prstGeom prst="rect">
            <a:avLst/>
          </a:prstGeom>
          <a:noFill/>
          <a:ln>
            <a:noFill/>
          </a:ln>
          <a:effectLst/>
        </p:spPr>
      </p:pic>
      <p:graphicFrame>
        <p:nvGraphicFramePr>
          <p:cNvPr id="9" name="Tabulka 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73649449"/>
              </p:ext>
            </p:extLst>
          </p:nvPr>
        </p:nvGraphicFramePr>
        <p:xfrm>
          <a:off x="1524000" y="1397000"/>
          <a:ext cx="6720408" cy="331724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637024"/>
                <a:gridCol w="5083384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>
                          <a:solidFill>
                            <a:schemeClr val="bg1"/>
                          </a:solidFill>
                        </a:rPr>
                        <a:t>Název školy:</a:t>
                      </a:r>
                      <a:endParaRPr lang="cs-CZ" sz="12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800" b="1" kern="1200" dirty="0" smtClean="0">
                          <a:solidFill>
                            <a:schemeClr val="bg1"/>
                          </a:solidFill>
                        </a:rPr>
                        <a:t>ZÁKLADNÍ ŠKOLA SADSKÁ</a:t>
                      </a:r>
                      <a:endParaRPr lang="cs-CZ" sz="18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pPr marL="0" algn="l" defTabSz="914400" rtl="0" eaLnBrk="1" latinLnBrk="0" hangingPunct="1"/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Autor: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Michaela Blažková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Název DUM: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VY_32_Inovace_10.1.17 </a:t>
                      </a:r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Rukopisy</a:t>
                      </a:r>
                      <a:r>
                        <a:rPr lang="cs-CZ" baseline="0" smtClean="0">
                          <a:solidFill>
                            <a:schemeClr val="bg1"/>
                          </a:solidFill>
                        </a:rPr>
                        <a:t> </a:t>
                      </a:r>
                      <a:r>
                        <a:rPr lang="cs-CZ" smtClean="0">
                          <a:solidFill>
                            <a:schemeClr val="bg1"/>
                          </a:solidFill>
                        </a:rPr>
                        <a:t>RKZ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b="0" kern="1200" dirty="0" smtClean="0">
                          <a:solidFill>
                            <a:schemeClr val="bg1"/>
                          </a:solidFill>
                          <a:latin typeface="+mn-lt"/>
                          <a:ea typeface="+mn-ea"/>
                          <a:cs typeface="+mn-cs"/>
                        </a:rPr>
                        <a:t>Název sady:</a:t>
                      </a:r>
                      <a:endParaRPr lang="cs-CZ" sz="1200" b="0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Český jazyk 8. ročník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Číslo projektu: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600" dirty="0" smtClean="0">
                          <a:solidFill>
                            <a:schemeClr val="bg1"/>
                          </a:solidFill>
                          <a:effectLst/>
                        </a:rPr>
                        <a:t>CZ.1.07/1.4.00/21.3577</a:t>
                      </a:r>
                      <a:endParaRPr lang="cs-CZ" sz="1600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kern="1200" dirty="0" smtClean="0">
                          <a:solidFill>
                            <a:schemeClr val="bg1"/>
                          </a:solidFill>
                        </a:rPr>
                        <a:t>Anotace:</a:t>
                      </a:r>
                      <a:endParaRPr lang="cs-CZ" sz="1200" b="1" kern="1200" dirty="0">
                        <a:solidFill>
                          <a:schemeClr val="bg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Prezentace je určena žákům 8. ročníku. Seznamuje je Rukopisy královédvorským a zelenohorským,</a:t>
                      </a:r>
                      <a:r>
                        <a:rPr lang="cs-CZ" baseline="0" dirty="0" smtClean="0">
                          <a:solidFill>
                            <a:schemeClr val="bg1"/>
                          </a:solidFill>
                        </a:rPr>
                        <a:t> s jejich významem v době NO a se sporem, který se kolem jejich existence odehrál.</a:t>
                      </a:r>
                      <a:endParaRPr lang="cs-CZ" dirty="0" smtClean="0">
                        <a:solidFill>
                          <a:schemeClr val="bg1"/>
                        </a:solidFill>
                      </a:endParaRPr>
                    </a:p>
                    <a:p>
                      <a:pPr algn="l"/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 anchor="ctr"/>
                </a:tc>
              </a:tr>
            </a:tbl>
          </a:graphicData>
        </a:graphic>
      </p:graphicFrame>
      <p:pic>
        <p:nvPicPr>
          <p:cNvPr id="14" name="Obrázek 1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1196752"/>
            <a:ext cx="1043608" cy="1440327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</p:spPr>
      </p:pic>
    </p:spTree>
    <p:extLst>
      <p:ext uri="{BB962C8B-B14F-4D97-AF65-F5344CB8AC3E}">
        <p14:creationId xmlns:p14="http://schemas.microsoft.com/office/powerpoint/2010/main" val="405985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764704"/>
            <a:ext cx="7772400" cy="1470025"/>
          </a:xfrm>
        </p:spPr>
        <p:txBody>
          <a:bodyPr>
            <a:noAutofit/>
          </a:bodyPr>
          <a:lstStyle/>
          <a:p>
            <a:r>
              <a:rPr lang="cs-CZ" sz="8800" i="1" u="sng" dirty="0" smtClean="0">
                <a:solidFill>
                  <a:schemeClr val="bg1"/>
                </a:solidFill>
              </a:rPr>
              <a:t>Rukopisy</a:t>
            </a:r>
            <a:br>
              <a:rPr lang="cs-CZ" sz="8800" i="1" u="sng" dirty="0" smtClean="0">
                <a:solidFill>
                  <a:schemeClr val="bg1"/>
                </a:solidFill>
              </a:rPr>
            </a:br>
            <a:r>
              <a:rPr lang="cs-CZ" sz="8800" i="1" u="sng" dirty="0" smtClean="0">
                <a:solidFill>
                  <a:schemeClr val="bg1"/>
                </a:solidFill>
              </a:rPr>
              <a:t>(RKZ)</a:t>
            </a:r>
            <a:endParaRPr lang="cs-CZ" sz="8800" i="1" u="sng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Picture 8" descr="http://upload.wikimedia.org/wikipedia/commons/thumb/e/e8/Rukopis_Zelenohorsk%C3%BD.jpg/220px-Rukopis_Zelenohorsk%C3%B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140968"/>
            <a:ext cx="4039716" cy="299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2" descr="http://upload.wikimedia.org/wikipedia/commons/thumb/4/43/Rk14p.jpg/220px-Rk14p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3244" y="3140968"/>
            <a:ext cx="2475468" cy="29930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38804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260648"/>
            <a:ext cx="8784976" cy="6408712"/>
          </a:xfrm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Poč. 19. stol. – vysoce ceněna </a:t>
            </a:r>
            <a:r>
              <a:rPr lang="cs-CZ" b="1" dirty="0" smtClean="0">
                <a:solidFill>
                  <a:schemeClr val="bg1"/>
                </a:solidFill>
              </a:rPr>
              <a:t>hrdinská středověká epika</a:t>
            </a:r>
            <a:r>
              <a:rPr lang="cs-CZ" dirty="0" smtClean="0">
                <a:solidFill>
                  <a:schemeClr val="bg1"/>
                </a:solidFill>
              </a:rPr>
              <a:t> × Češi starou původní hrdinskou epiku doloženou nemají </a:t>
            </a:r>
          </a:p>
          <a:p>
            <a:pPr marL="0" indent="0">
              <a:buNone/>
            </a:pPr>
            <a:r>
              <a:rPr lang="cs-CZ" dirty="0">
                <a:solidFill>
                  <a:schemeClr val="bg1"/>
                </a:solidFill>
              </a:rPr>
              <a:t> </a:t>
            </a:r>
            <a:r>
              <a:rPr lang="cs-CZ" dirty="0" smtClean="0">
                <a:solidFill>
                  <a:schemeClr val="bg1"/>
                </a:solidFill>
              </a:rPr>
              <a:t>   → </a:t>
            </a:r>
            <a:r>
              <a:rPr lang="cs-CZ" u="sng" dirty="0" smtClean="0">
                <a:solidFill>
                  <a:schemeClr val="bg1"/>
                </a:solidFill>
              </a:rPr>
              <a:t>potřeba dokázat, že čeština je rovnoprávný                  jazyk s rovnoprávnou historií, a snaha posílit národní sebevědomí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4" name="Picture 2" descr="Rukopis Královedvorský a Zelenohorský - 187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3645024"/>
            <a:ext cx="2384718" cy="29081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Návrh obálky Rukopisu Královédvorského od J. Mánesa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3616713"/>
            <a:ext cx="2253258" cy="29648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785008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Rukopis královédvorský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052736"/>
            <a:ext cx="8928992" cy="5616624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bjeven v roce 1817 Václavem Hankou ve Dvoře Králové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bsahem je </a:t>
            </a:r>
            <a:r>
              <a:rPr lang="cs-CZ" b="1" dirty="0" smtClean="0">
                <a:solidFill>
                  <a:schemeClr val="bg1"/>
                </a:solidFill>
              </a:rPr>
              <a:t>14 písní </a:t>
            </a:r>
          </a:p>
          <a:p>
            <a:r>
              <a:rPr lang="cs-CZ" dirty="0">
                <a:solidFill>
                  <a:schemeClr val="bg1"/>
                </a:solidFill>
              </a:rPr>
              <a:t>h</a:t>
            </a:r>
            <a:r>
              <a:rPr lang="cs-CZ" dirty="0" smtClean="0">
                <a:solidFill>
                  <a:schemeClr val="bg1"/>
                </a:solidFill>
              </a:rPr>
              <a:t>lásí se do </a:t>
            </a:r>
            <a:r>
              <a:rPr lang="cs-CZ" b="1" dirty="0" smtClean="0">
                <a:solidFill>
                  <a:schemeClr val="bg1"/>
                </a:solidFill>
              </a:rPr>
              <a:t>13. století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Picture 2" descr="http://upload.wikimedia.org/wikipedia/commons/thumb/4/43/Rk14p.jpg/220px-Rk14p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29000"/>
            <a:ext cx="2560886" cy="30963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http://upload.wikimedia.org/wikipedia/commons/thumb/2/21/Kostel_RKZ.jpg/220px-Kostel_RK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44721" y="1627343"/>
            <a:ext cx="2791761" cy="20176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http://upload.wikimedia.org/wikipedia/commons/thumb/3/34/Zaboj_and_Slavoj_Vysehrad_Prague_CZ_817.jpg/300px-Zaboj_and_Slavoj_Vysehrad_Prague_CZ_817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1851" y="4149080"/>
            <a:ext cx="2857500" cy="214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978315" y="3645025"/>
            <a:ext cx="40889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Kostel sv. Jana Křtitele, kde byl nalezen RK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4966127" y="6340678"/>
            <a:ext cx="37087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Sousoší Záboj a Slavoj, inspirované RK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601378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70609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 Rukopisu královédvorského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5688632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Skřivánek  </a:t>
            </a:r>
            <a:r>
              <a:rPr lang="cs-CZ" dirty="0" smtClean="0">
                <a:solidFill>
                  <a:schemeClr val="bg1"/>
                </a:solidFill>
              </a:rPr>
              <a:t>                                          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bg1"/>
                </a:solidFill>
              </a:rPr>
              <a:t>     </a:t>
            </a:r>
            <a:r>
              <a:rPr lang="cs-CZ" sz="2800" i="1" dirty="0" smtClean="0">
                <a:solidFill>
                  <a:schemeClr val="bg1"/>
                </a:solidFill>
              </a:rPr>
              <a:t>Pleje děvče </a:t>
            </a:r>
            <a:r>
              <a:rPr lang="cs-CZ" sz="2800" i="1" dirty="0" err="1" smtClean="0">
                <a:solidFill>
                  <a:schemeClr val="bg1"/>
                </a:solidFill>
              </a:rPr>
              <a:t>konopě</a:t>
            </a:r>
            <a:r>
              <a:rPr lang="cs-CZ" sz="2800" i="1" dirty="0" smtClean="0">
                <a:solidFill>
                  <a:schemeClr val="bg1"/>
                </a:solidFill>
              </a:rPr>
              <a:t>                 	      Kdybych pírečko měla,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u</a:t>
            </a:r>
            <a:r>
              <a:rPr lang="cs-CZ" sz="2800" i="1" dirty="0" smtClean="0">
                <a:solidFill>
                  <a:schemeClr val="bg1"/>
                </a:solidFill>
              </a:rPr>
              <a:t> panského sadu,                          	 psala bych mu lístek,</a:t>
            </a:r>
          </a:p>
          <a:p>
            <a:pPr marL="0" indent="0">
              <a:buNone/>
            </a:pPr>
            <a:r>
              <a:rPr lang="cs-CZ" sz="2800" i="1" dirty="0" err="1">
                <a:solidFill>
                  <a:schemeClr val="bg1"/>
                </a:solidFill>
              </a:rPr>
              <a:t>p</a:t>
            </a:r>
            <a:r>
              <a:rPr lang="cs-CZ" sz="2800" i="1" dirty="0" err="1" smtClean="0">
                <a:solidFill>
                  <a:schemeClr val="bg1"/>
                </a:solidFill>
              </a:rPr>
              <a:t>ytá</a:t>
            </a:r>
            <a:r>
              <a:rPr lang="cs-CZ" sz="2800" i="1" dirty="0" smtClean="0">
                <a:solidFill>
                  <a:schemeClr val="bg1"/>
                </a:solidFill>
              </a:rPr>
              <a:t> se jí skřivánek,		     	 ty, malinký </a:t>
            </a:r>
            <a:r>
              <a:rPr lang="cs-CZ" sz="2800" i="1" dirty="0" err="1" smtClean="0">
                <a:solidFill>
                  <a:schemeClr val="bg1"/>
                </a:solidFill>
              </a:rPr>
              <a:t>skřívánku</a:t>
            </a:r>
            <a:r>
              <a:rPr lang="cs-CZ" sz="2800" i="1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p</a:t>
            </a:r>
            <a:r>
              <a:rPr lang="cs-CZ" sz="2800" i="1" dirty="0" smtClean="0">
                <a:solidFill>
                  <a:schemeClr val="bg1"/>
                </a:solidFill>
              </a:rPr>
              <a:t>roč je </a:t>
            </a:r>
            <a:r>
              <a:rPr lang="cs-CZ" sz="2800" i="1" dirty="0" err="1" smtClean="0">
                <a:solidFill>
                  <a:schemeClr val="bg1"/>
                </a:solidFill>
              </a:rPr>
              <a:t>žalostivo</a:t>
            </a:r>
            <a:r>
              <a:rPr lang="cs-CZ" sz="2800" i="1" dirty="0" smtClean="0">
                <a:solidFill>
                  <a:schemeClr val="bg1"/>
                </a:solidFill>
              </a:rPr>
              <a:t>?                           	 ty bys s ním tam letěl.</a:t>
            </a:r>
          </a:p>
          <a:p>
            <a:pPr marL="0" indent="0">
              <a:buNone/>
            </a:pPr>
            <a:endParaRPr lang="cs-CZ" sz="2800" i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 </a:t>
            </a:r>
            <a:r>
              <a:rPr lang="cs-CZ" sz="2800" i="1" dirty="0" smtClean="0">
                <a:solidFill>
                  <a:schemeClr val="bg1"/>
                </a:solidFill>
              </a:rPr>
              <a:t>   Jak bych mohla ráda být,		      Není pírka, není </a:t>
            </a:r>
            <a:r>
              <a:rPr lang="cs-CZ" sz="2800" i="1" dirty="0" err="1" smtClean="0">
                <a:solidFill>
                  <a:schemeClr val="bg1"/>
                </a:solidFill>
              </a:rPr>
              <a:t>blánky</a:t>
            </a:r>
            <a:r>
              <a:rPr lang="cs-CZ" sz="2800" i="1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m</a:t>
            </a:r>
            <a:r>
              <a:rPr lang="cs-CZ" sz="2800" i="1" dirty="0" smtClean="0">
                <a:solidFill>
                  <a:schemeClr val="bg1"/>
                </a:solidFill>
              </a:rPr>
              <a:t>alinký skřivánku,                          	 bych napsala lístek,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o</a:t>
            </a:r>
            <a:r>
              <a:rPr lang="cs-CZ" sz="2800" i="1" dirty="0" smtClean="0">
                <a:solidFill>
                  <a:schemeClr val="bg1"/>
                </a:solidFill>
              </a:rPr>
              <a:t>dvedli mi milého                          	 pozdravuj drahého pěním,</a:t>
            </a:r>
          </a:p>
          <a:p>
            <a:pPr marL="0" indent="0">
              <a:buNone/>
            </a:pPr>
            <a:r>
              <a:rPr lang="cs-CZ" sz="2800" i="1" dirty="0">
                <a:solidFill>
                  <a:schemeClr val="bg1"/>
                </a:solidFill>
              </a:rPr>
              <a:t>n</a:t>
            </a:r>
            <a:r>
              <a:rPr lang="cs-CZ" sz="2800" i="1" dirty="0" smtClean="0">
                <a:solidFill>
                  <a:schemeClr val="bg1"/>
                </a:solidFill>
              </a:rPr>
              <a:t>a kamenný hrádek.                        	 že zde hořem nyji!</a:t>
            </a:r>
          </a:p>
          <a:p>
            <a:pPr marL="0" indent="0" algn="r"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Převedeno do nové češtiny</a:t>
            </a:r>
          </a:p>
          <a:p>
            <a:pPr marL="0" indent="0"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41435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Rukopis zelenohorský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5544616" cy="5381109"/>
          </a:xfrm>
        </p:spPr>
        <p:txBody>
          <a:bodyPr>
            <a:normAutofit/>
          </a:bodyPr>
          <a:lstStyle/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bjeven v roce 1817 na zámku Zelená Hora u Nepomuku</a:t>
            </a:r>
          </a:p>
          <a:p>
            <a:r>
              <a:rPr lang="cs-CZ" dirty="0">
                <a:solidFill>
                  <a:schemeClr val="bg1"/>
                </a:solidFill>
              </a:rPr>
              <a:t>a</a:t>
            </a:r>
            <a:r>
              <a:rPr lang="cs-CZ" dirty="0" smtClean="0">
                <a:solidFill>
                  <a:schemeClr val="bg1"/>
                </a:solidFill>
              </a:rPr>
              <a:t>nonymně zaslán hraběti </a:t>
            </a:r>
            <a:r>
              <a:rPr lang="cs-CZ" dirty="0" err="1" smtClean="0">
                <a:solidFill>
                  <a:schemeClr val="bg1"/>
                </a:solidFill>
              </a:rPr>
              <a:t>Kolovratovi</a:t>
            </a:r>
            <a:r>
              <a:rPr lang="cs-CZ" dirty="0" smtClean="0">
                <a:solidFill>
                  <a:schemeClr val="bg1"/>
                </a:solidFill>
              </a:rPr>
              <a:t> do Musea království českého</a:t>
            </a:r>
          </a:p>
          <a:p>
            <a:r>
              <a:rPr lang="cs-CZ" dirty="0">
                <a:solidFill>
                  <a:schemeClr val="bg1"/>
                </a:solidFill>
              </a:rPr>
              <a:t>o</a:t>
            </a:r>
            <a:r>
              <a:rPr lang="cs-CZ" dirty="0" smtClean="0">
                <a:solidFill>
                  <a:schemeClr val="bg1"/>
                </a:solidFill>
              </a:rPr>
              <a:t>bsahem – báseň </a:t>
            </a:r>
            <a:r>
              <a:rPr lang="cs-CZ" b="1" i="1" dirty="0" smtClean="0">
                <a:solidFill>
                  <a:schemeClr val="bg1"/>
                </a:solidFill>
              </a:rPr>
              <a:t>Libušin soud </a:t>
            </a:r>
            <a:r>
              <a:rPr lang="cs-CZ" dirty="0" smtClean="0">
                <a:solidFill>
                  <a:schemeClr val="bg1"/>
                </a:solidFill>
              </a:rPr>
              <a:t>– údajně z </a:t>
            </a:r>
            <a:r>
              <a:rPr lang="cs-CZ" b="1" dirty="0" smtClean="0">
                <a:solidFill>
                  <a:schemeClr val="bg1"/>
                </a:solidFill>
              </a:rPr>
              <a:t>10. století</a:t>
            </a:r>
            <a:endParaRPr lang="cs-CZ" b="1" dirty="0">
              <a:solidFill>
                <a:schemeClr val="bg1"/>
              </a:solidFill>
            </a:endParaRPr>
          </a:p>
        </p:txBody>
      </p:sp>
      <p:pic>
        <p:nvPicPr>
          <p:cNvPr id="4" name="Picture 8" descr="http://upload.wikimedia.org/wikipedia/commons/thumb/e/e8/Rukopis_Zelenohorsk%C3%BD.jpg/220px-Rukopis_Zelenohorsk%C3%BD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56960" y="1098054"/>
            <a:ext cx="3046121" cy="2256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1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79436" y="4005064"/>
            <a:ext cx="3249038" cy="208866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579436" y="6144010"/>
            <a:ext cx="13516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Libušin soud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36131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8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16632"/>
            <a:ext cx="8784976" cy="72008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Z Rukopisu zelenohorského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836712"/>
            <a:ext cx="8784976" cy="590465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u="sng" dirty="0" smtClean="0">
                <a:solidFill>
                  <a:schemeClr val="bg1"/>
                </a:solidFill>
              </a:rPr>
              <a:t>Libušin soud</a:t>
            </a: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…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Řekla kněžna se zlatého stolce: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„Moji kmeti, vladyky a </a:t>
            </a:r>
            <a:r>
              <a:rPr lang="cs-CZ" sz="2400" i="1" dirty="0" err="1" smtClean="0">
                <a:solidFill>
                  <a:schemeClr val="bg1"/>
                </a:solidFill>
              </a:rPr>
              <a:t>leši</a:t>
            </a:r>
            <a:r>
              <a:rPr lang="cs-CZ" sz="2400" i="1" dirty="0" smtClean="0">
                <a:solidFill>
                  <a:schemeClr val="bg1"/>
                </a:solidFill>
              </a:rPr>
              <a:t>!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Bratrům těm zde rozhodněte právo,</a:t>
            </a:r>
          </a:p>
          <a:p>
            <a:pPr marL="0" indent="0">
              <a:buNone/>
            </a:pPr>
            <a:r>
              <a:rPr lang="cs-CZ" sz="2400" i="1" dirty="0" err="1" smtClean="0">
                <a:solidFill>
                  <a:schemeClr val="bg1"/>
                </a:solidFill>
              </a:rPr>
              <a:t>Kterížto</a:t>
            </a:r>
            <a:r>
              <a:rPr lang="cs-CZ" sz="2400" i="1" dirty="0" smtClean="0">
                <a:solidFill>
                  <a:schemeClr val="bg1"/>
                </a:solidFill>
              </a:rPr>
              <a:t> se vadí o dědictví,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O otcovské statky mezi sebou.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Po zákoně věčně živých bohů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Budou jim buď oba spolu </a:t>
            </a:r>
            <a:r>
              <a:rPr lang="cs-CZ" sz="2400" i="1" dirty="0" err="1" smtClean="0">
                <a:solidFill>
                  <a:schemeClr val="bg1"/>
                </a:solidFill>
              </a:rPr>
              <a:t>vlásti</a:t>
            </a:r>
            <a:r>
              <a:rPr lang="cs-CZ" sz="2400" i="1" dirty="0" smtClean="0">
                <a:solidFill>
                  <a:schemeClr val="bg1"/>
                </a:solidFill>
              </a:rPr>
              <a:t>,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Neb se rozdělí jim rovnou měrou.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Moji kmeti, vladyky a </a:t>
            </a:r>
            <a:r>
              <a:rPr lang="cs-CZ" sz="2400" i="1" dirty="0" err="1" smtClean="0">
                <a:solidFill>
                  <a:schemeClr val="bg1"/>
                </a:solidFill>
              </a:rPr>
              <a:t>leši</a:t>
            </a:r>
            <a:r>
              <a:rPr lang="cs-CZ" sz="2400" i="1" dirty="0" smtClean="0">
                <a:solidFill>
                  <a:schemeClr val="bg1"/>
                </a:solidFill>
              </a:rPr>
              <a:t>!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Rozhodněte moje výpovědi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Po vašem-</a:t>
            </a:r>
            <a:r>
              <a:rPr lang="cs-CZ" sz="2400" i="1" dirty="0" err="1" smtClean="0">
                <a:solidFill>
                  <a:schemeClr val="bg1"/>
                </a:solidFill>
              </a:rPr>
              <a:t>li</a:t>
            </a:r>
            <a:r>
              <a:rPr lang="cs-CZ" sz="2400" i="1" dirty="0" smtClean="0">
                <a:solidFill>
                  <a:schemeClr val="bg1"/>
                </a:solidFill>
              </a:rPr>
              <a:t> budou po rozumu;</a:t>
            </a:r>
          </a:p>
          <a:p>
            <a:pPr marL="0" indent="0"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…</a:t>
            </a:r>
            <a:endParaRPr lang="cs-CZ" sz="2400" i="1" dirty="0">
              <a:solidFill>
                <a:schemeClr val="bg1"/>
              </a:solidFill>
            </a:endParaRPr>
          </a:p>
        </p:txBody>
      </p:sp>
      <p:pic>
        <p:nvPicPr>
          <p:cNvPr id="2050" name="Picture 2" descr="http://www.rukopisy-rkz.cz/rkz/gagan/jag/rukopisy/dokument/prevody/rkz-61/libusin/ilust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8570" y="1196752"/>
            <a:ext cx="3473714" cy="4968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399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84976" cy="634082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Historie sporu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832648"/>
          </a:xfrm>
        </p:spPr>
        <p:txBody>
          <a:bodyPr>
            <a:normAutofit fontScale="925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Mladá generace byla Rukopisy uchvácena a nadšena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rvní veřejný odpůrce RKZ – </a:t>
            </a:r>
            <a:r>
              <a:rPr lang="cs-CZ" b="1" dirty="0" smtClean="0">
                <a:solidFill>
                  <a:schemeClr val="bg1"/>
                </a:solidFill>
              </a:rPr>
              <a:t>Josef Dobrovský </a:t>
            </a:r>
            <a:r>
              <a:rPr lang="cs-CZ" dirty="0" smtClean="0">
                <a:solidFill>
                  <a:schemeClr val="bg1"/>
                </a:solidFill>
              </a:rPr>
              <a:t>(1824 označil RZ za padělek a neumělou mazanici)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roti Dobrovského názoru např. F. Palacký, P. J. Šafařík; Dobrovský ve svém názoru osamocený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RKZ se staly </a:t>
            </a:r>
            <a:r>
              <a:rPr lang="cs-CZ" b="1" dirty="0" smtClean="0">
                <a:solidFill>
                  <a:schemeClr val="bg1"/>
                </a:solidFill>
              </a:rPr>
              <a:t>inspirací</a:t>
            </a:r>
            <a:r>
              <a:rPr lang="cs-CZ" dirty="0" smtClean="0">
                <a:solidFill>
                  <a:schemeClr val="bg1"/>
                </a:solidFill>
              </a:rPr>
              <a:t> pro české umělce (B. Smetana, J. V. </a:t>
            </a:r>
            <a:r>
              <a:rPr lang="cs-CZ" dirty="0" err="1" smtClean="0">
                <a:solidFill>
                  <a:schemeClr val="bg1"/>
                </a:solidFill>
              </a:rPr>
              <a:t>Myslbek</a:t>
            </a:r>
            <a:r>
              <a:rPr lang="cs-CZ" dirty="0" smtClean="0">
                <a:solidFill>
                  <a:schemeClr val="bg1"/>
                </a:solidFill>
              </a:rPr>
              <a:t>)- pokládány za vizitku české vzdělanosti a starobylosti</a:t>
            </a:r>
          </a:p>
          <a:p>
            <a:r>
              <a:rPr lang="cs-CZ" dirty="0">
                <a:solidFill>
                  <a:schemeClr val="bg1"/>
                </a:solidFill>
              </a:rPr>
              <a:t>p</a:t>
            </a:r>
            <a:r>
              <a:rPr lang="cs-CZ" dirty="0" smtClean="0">
                <a:solidFill>
                  <a:schemeClr val="bg1"/>
                </a:solidFill>
              </a:rPr>
              <a:t>ostupně sílily hlasy proti pravosti RKZ</a:t>
            </a:r>
          </a:p>
          <a:p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alší odpůrci: např. historikové </a:t>
            </a:r>
            <a:r>
              <a:rPr lang="cs-CZ" b="1" dirty="0" smtClean="0">
                <a:solidFill>
                  <a:schemeClr val="bg1"/>
                </a:solidFill>
              </a:rPr>
              <a:t>Jan Gebauer</a:t>
            </a:r>
            <a:r>
              <a:rPr lang="cs-CZ" dirty="0" smtClean="0">
                <a:solidFill>
                  <a:schemeClr val="bg1"/>
                </a:solidFill>
              </a:rPr>
              <a:t>, </a:t>
            </a:r>
            <a:r>
              <a:rPr lang="cs-CZ" b="1" dirty="0" smtClean="0">
                <a:solidFill>
                  <a:schemeClr val="bg1"/>
                </a:solidFill>
              </a:rPr>
              <a:t>Jaroslav Goll, T. G. Masaryk</a:t>
            </a:r>
          </a:p>
        </p:txBody>
      </p:sp>
    </p:spTree>
    <p:extLst>
      <p:ext uri="{BB962C8B-B14F-4D97-AF65-F5344CB8AC3E}">
        <p14:creationId xmlns:p14="http://schemas.microsoft.com/office/powerpoint/2010/main" val="4004825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88640"/>
            <a:ext cx="8856984" cy="720080"/>
          </a:xfrm>
          <a:solidFill>
            <a:schemeClr val="accent2"/>
          </a:solidFill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Důkazy nepravosti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84976" cy="576064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ěkterá slova neodpovídají době vzniku</a:t>
            </a:r>
          </a:p>
          <a:p>
            <a:r>
              <a:rPr lang="cs-CZ" dirty="0">
                <a:solidFill>
                  <a:schemeClr val="bg1"/>
                </a:solidFill>
              </a:rPr>
              <a:t>v</a:t>
            </a:r>
            <a:r>
              <a:rPr lang="cs-CZ" dirty="0" smtClean="0">
                <a:solidFill>
                  <a:schemeClr val="bg1"/>
                </a:solidFill>
              </a:rPr>
              <a:t>erše neobvyklé ve staročeské době</a:t>
            </a:r>
          </a:p>
          <a:p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hybí určení díla</a:t>
            </a:r>
          </a:p>
          <a:p>
            <a:r>
              <a:rPr lang="cs-CZ" dirty="0">
                <a:solidFill>
                  <a:schemeClr val="bg1"/>
                </a:solidFill>
              </a:rPr>
              <a:t>n</a:t>
            </a:r>
            <a:r>
              <a:rPr lang="cs-CZ" dirty="0" smtClean="0">
                <a:solidFill>
                  <a:schemeClr val="bg1"/>
                </a:solidFill>
              </a:rPr>
              <a:t>esrovnalosti v písmu</a:t>
            </a:r>
          </a:p>
          <a:p>
            <a:r>
              <a:rPr lang="cs-CZ" dirty="0">
                <a:solidFill>
                  <a:schemeClr val="bg1"/>
                </a:solidFill>
              </a:rPr>
              <a:t>d</a:t>
            </a:r>
            <a:r>
              <a:rPr lang="cs-CZ" dirty="0" smtClean="0">
                <a:solidFill>
                  <a:schemeClr val="bg1"/>
                </a:solidFill>
              </a:rPr>
              <a:t>ílo je „palimpsest“ = vyškrábaný a znovu použitý pergamen</a:t>
            </a:r>
          </a:p>
          <a:p>
            <a:r>
              <a:rPr lang="cs-CZ" dirty="0">
                <a:solidFill>
                  <a:schemeClr val="bg1"/>
                </a:solidFill>
              </a:rPr>
              <a:t>c</a:t>
            </a:r>
            <a:r>
              <a:rPr lang="cs-CZ" dirty="0" smtClean="0">
                <a:solidFill>
                  <a:schemeClr val="bg1"/>
                </a:solidFill>
              </a:rPr>
              <a:t>hemický rozbor – na iniciále N objevena berlínská modř, známá až od r. 1724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233722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778098"/>
          </a:xfrm>
          <a:solidFill>
            <a:schemeClr val="accent2"/>
          </a:solidFill>
        </p:spPr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Autorství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052736"/>
            <a:ext cx="6048672" cy="5616624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</a:rPr>
              <a:t>o</a:t>
            </a:r>
            <a:r>
              <a:rPr lang="cs-CZ" sz="2800" dirty="0" smtClean="0">
                <a:solidFill>
                  <a:schemeClr val="bg1"/>
                </a:solidFill>
              </a:rPr>
              <a:t> autorství se vedou spory</a:t>
            </a:r>
          </a:p>
          <a:p>
            <a:r>
              <a:rPr lang="cs-CZ" sz="2800" u="sng" dirty="0">
                <a:solidFill>
                  <a:schemeClr val="bg1"/>
                </a:solidFill>
              </a:rPr>
              <a:t>n</a:t>
            </a:r>
            <a:r>
              <a:rPr lang="cs-CZ" sz="2800" u="sng" dirty="0" smtClean="0">
                <a:solidFill>
                  <a:schemeClr val="bg1"/>
                </a:solidFill>
              </a:rPr>
              <a:t>ejpravděpodobnější autoři: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Václav Hanka </a:t>
            </a:r>
            <a:r>
              <a:rPr lang="cs-CZ" sz="2800" dirty="0" smtClean="0">
                <a:solidFill>
                  <a:schemeClr val="bg1"/>
                </a:solidFill>
              </a:rPr>
              <a:t>(1791 – 1861) – spisovatel, jazykovědec</a:t>
            </a:r>
          </a:p>
          <a:p>
            <a:pPr marL="0" indent="0">
              <a:buNone/>
            </a:pPr>
            <a:r>
              <a:rPr lang="cs-CZ" sz="2800" b="1" dirty="0" smtClean="0">
                <a:solidFill>
                  <a:schemeClr val="bg1"/>
                </a:solidFill>
              </a:rPr>
              <a:t>Josef Linda </a:t>
            </a:r>
            <a:r>
              <a:rPr lang="cs-CZ" sz="2800" dirty="0" smtClean="0">
                <a:solidFill>
                  <a:schemeClr val="bg1"/>
                </a:solidFill>
              </a:rPr>
              <a:t>(1789 – 1834) – spisovatel, novinář</a:t>
            </a:r>
          </a:p>
          <a:p>
            <a:r>
              <a:rPr lang="cs-CZ" sz="2800" dirty="0">
                <a:solidFill>
                  <a:schemeClr val="bg1"/>
                </a:solidFill>
              </a:rPr>
              <a:t>o</a:t>
            </a:r>
            <a:r>
              <a:rPr lang="cs-CZ" sz="2800" dirty="0" smtClean="0">
                <a:solidFill>
                  <a:schemeClr val="bg1"/>
                </a:solidFill>
              </a:rPr>
              <a:t>ba autorství odmítli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4" name="Picture 1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1124744"/>
            <a:ext cx="1988815" cy="343099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7944" y="3488198"/>
            <a:ext cx="2102460" cy="284322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512412" y="4570340"/>
            <a:ext cx="14159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Václav Hanka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067944" y="6331421"/>
            <a:ext cx="12117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Josef Linda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901248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7504" y="274638"/>
            <a:ext cx="8856984" cy="681326"/>
          </a:xfrm>
        </p:spPr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bg1"/>
                </a:solidFill>
              </a:rPr>
              <a:t>Použité zdroje</a:t>
            </a:r>
            <a:endParaRPr lang="cs-CZ" u="sng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052737"/>
            <a:ext cx="8229600" cy="5544615"/>
          </a:xfrm>
        </p:spPr>
        <p:txBody>
          <a:bodyPr>
            <a:normAutofit fontScale="25000" lnSpcReduction="20000"/>
          </a:bodyPr>
          <a:lstStyle/>
          <a:p>
            <a:r>
              <a:rPr lang="cs-CZ" sz="6400" dirty="0">
                <a:solidFill>
                  <a:schemeClr val="bg1"/>
                </a:solidFill>
              </a:rPr>
              <a:t>EGG. </a:t>
            </a:r>
            <a:r>
              <a:rPr lang="cs-CZ" sz="6400" i="1" dirty="0">
                <a:solidFill>
                  <a:schemeClr val="bg1"/>
                </a:solidFill>
              </a:rPr>
              <a:t>Wikipedia.cz</a:t>
            </a:r>
            <a:r>
              <a:rPr lang="cs-CZ" sz="6400" dirty="0">
                <a:solidFill>
                  <a:schemeClr val="bg1"/>
                </a:solidFill>
              </a:rPr>
              <a:t> [online]. 3.11.2005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http://cs.wikipedia.org/wiki/Soubor:Rukopis_Zelenohorsk%C3%BD.jpg</a:t>
            </a: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Wikipedia.cz</a:t>
            </a:r>
            <a:r>
              <a:rPr lang="cs-CZ" sz="6400" dirty="0">
                <a:solidFill>
                  <a:schemeClr val="bg1"/>
                </a:solidFill>
              </a:rPr>
              <a:t> [online]. 26.10.2005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http://cs.wikipedia.org/wiki/Soubor:Rk14p.jpg</a:t>
            </a:r>
          </a:p>
          <a:p>
            <a:r>
              <a:rPr lang="cs-CZ" sz="6400" dirty="0">
                <a:solidFill>
                  <a:schemeClr val="bg1"/>
                </a:solidFill>
              </a:rPr>
              <a:t>DANIEL.BARANEK. </a:t>
            </a:r>
            <a:r>
              <a:rPr lang="cs-CZ" sz="6400" i="1" dirty="0">
                <a:solidFill>
                  <a:schemeClr val="bg1"/>
                </a:solidFill>
              </a:rPr>
              <a:t>Wikipedia.cz</a:t>
            </a:r>
            <a:r>
              <a:rPr lang="cs-CZ" sz="6400" dirty="0">
                <a:solidFill>
                  <a:schemeClr val="bg1"/>
                </a:solidFill>
              </a:rPr>
              <a:t> [online]. 25.6.2007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http://cs.wikipedia.org/wiki/Soubor:Kostel_RKZ.jpg</a:t>
            </a:r>
          </a:p>
          <a:p>
            <a:r>
              <a:rPr lang="cs-CZ" sz="6400" dirty="0">
                <a:solidFill>
                  <a:schemeClr val="bg1"/>
                </a:solidFill>
              </a:rPr>
              <a:t>MIAOW </a:t>
            </a:r>
            <a:r>
              <a:rPr lang="cs-CZ" sz="6400" dirty="0" err="1">
                <a:solidFill>
                  <a:schemeClr val="bg1"/>
                </a:solidFill>
              </a:rPr>
              <a:t>MIAOW</a:t>
            </a:r>
            <a:r>
              <a:rPr lang="cs-CZ" sz="6400" dirty="0">
                <a:solidFill>
                  <a:schemeClr val="bg1"/>
                </a:solidFill>
              </a:rPr>
              <a:t>. </a:t>
            </a:r>
            <a:r>
              <a:rPr lang="cs-CZ" sz="6400" i="1" dirty="0">
                <a:solidFill>
                  <a:schemeClr val="bg1"/>
                </a:solidFill>
              </a:rPr>
              <a:t>Wikipedia.cz</a:t>
            </a:r>
            <a:r>
              <a:rPr lang="cs-CZ" sz="6400" dirty="0">
                <a:solidFill>
                  <a:schemeClr val="bg1"/>
                </a:solidFill>
              </a:rPr>
              <a:t> [online]. 28.10.2005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http://cs.wikipedia.org/wiki/Soubor:Zaboj_and_Slavoj_Vysehrad_Prague_CZ_817.jpg</a:t>
            </a: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Malotridka.wz.cz</a:t>
            </a:r>
            <a:r>
              <a:rPr lang="cs-CZ" sz="6400" dirty="0">
                <a:solidFill>
                  <a:schemeClr val="bg1"/>
                </a:solidFill>
              </a:rPr>
              <a:t> [online].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http://malotridka.wz.cz/1-vlastiveda/historicke-obrazky-k-povestem/</a:t>
            </a: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Rukopisy-rkz.cz</a:t>
            </a:r>
            <a:r>
              <a:rPr lang="cs-CZ" sz="6400" dirty="0">
                <a:solidFill>
                  <a:schemeClr val="bg1"/>
                </a:solidFill>
              </a:rPr>
              <a:t> [online].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http://www.rukopisy-rkz.cz/rkz/gagan/jag/rukopisy/dokument/prevody/rkz-61/libusin/libusin.htm</a:t>
            </a: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Wikipedia.cz</a:t>
            </a:r>
            <a:r>
              <a:rPr lang="cs-CZ" sz="6400" dirty="0">
                <a:solidFill>
                  <a:schemeClr val="bg1"/>
                </a:solidFill>
              </a:rPr>
              <a:t> [online]. 26.10.2005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http://cs.wikipedia.org/wiki/Soubor:Vaclav_Hanka.jpg</a:t>
            </a: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Voriskovi.cz</a:t>
            </a:r>
            <a:r>
              <a:rPr lang="cs-CZ" sz="6400" dirty="0">
                <a:solidFill>
                  <a:schemeClr val="bg1"/>
                </a:solidFill>
              </a:rPr>
              <a:t> [online].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</a:t>
            </a:r>
            <a:r>
              <a:rPr lang="cs-CZ" sz="6400" dirty="0">
                <a:solidFill>
                  <a:schemeClr val="bg1"/>
                </a:solidFill>
                <a:hlinkClick r:id="rId2"/>
              </a:rPr>
              <a:t>http://</a:t>
            </a:r>
            <a:r>
              <a:rPr lang="cs-CZ" sz="6400" dirty="0" smtClean="0">
                <a:solidFill>
                  <a:schemeClr val="bg1"/>
                </a:solidFill>
                <a:hlinkClick r:id="rId2"/>
              </a:rPr>
              <a:t>www.voriskovi.cz/index.php/component/content/article/35-zajimavosti/74-josef-hezky-pie-poleme-ho-na-tudie-aneb-rodina-padlatelova</a:t>
            </a:r>
            <a:endParaRPr lang="cs-CZ" sz="6400" dirty="0" smtClean="0">
              <a:solidFill>
                <a:schemeClr val="bg1"/>
              </a:solidFill>
            </a:endParaRP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Cbdb.cz</a:t>
            </a:r>
            <a:r>
              <a:rPr lang="cs-CZ" sz="6400" dirty="0">
                <a:solidFill>
                  <a:schemeClr val="bg1"/>
                </a:solidFill>
              </a:rPr>
              <a:t> [online].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</a:t>
            </a:r>
            <a:r>
              <a:rPr lang="cs-CZ" sz="6400" dirty="0">
                <a:solidFill>
                  <a:schemeClr val="bg1"/>
                </a:solidFill>
                <a:hlinkClick r:id="rId3"/>
              </a:rPr>
              <a:t>http://</a:t>
            </a:r>
            <a:r>
              <a:rPr lang="cs-CZ" sz="6400" dirty="0" smtClean="0">
                <a:solidFill>
                  <a:schemeClr val="bg1"/>
                </a:solidFill>
                <a:hlinkClick r:id="rId3"/>
              </a:rPr>
              <a:t>www.cbdb.cz/kniha-58940-rukopis-kralovedvorsky-rukopis-kralovedvorsky</a:t>
            </a:r>
            <a:endParaRPr lang="cs-CZ" sz="6400" dirty="0" smtClean="0">
              <a:solidFill>
                <a:schemeClr val="bg1"/>
              </a:solidFill>
            </a:endParaRPr>
          </a:p>
          <a:p>
            <a:r>
              <a:rPr lang="cs-CZ" sz="6400" dirty="0">
                <a:solidFill>
                  <a:schemeClr val="bg1"/>
                </a:solidFill>
              </a:rPr>
              <a:t>AUTOR NEUVEDEN. </a:t>
            </a:r>
            <a:r>
              <a:rPr lang="cs-CZ" sz="6400" i="1" dirty="0">
                <a:solidFill>
                  <a:schemeClr val="bg1"/>
                </a:solidFill>
              </a:rPr>
              <a:t>Celemvzad.cz</a:t>
            </a:r>
            <a:r>
              <a:rPr lang="cs-CZ" sz="6400" dirty="0">
                <a:solidFill>
                  <a:schemeClr val="bg1"/>
                </a:solidFill>
              </a:rPr>
              <a:t> [online]. [cit. </a:t>
            </a:r>
            <a:r>
              <a:rPr lang="cs-CZ" sz="6400" dirty="0" smtClean="0">
                <a:solidFill>
                  <a:schemeClr val="bg1"/>
                </a:solidFill>
              </a:rPr>
              <a:t>18.2.2013</a:t>
            </a:r>
            <a:r>
              <a:rPr lang="cs-CZ" sz="6400" dirty="0">
                <a:solidFill>
                  <a:schemeClr val="bg1"/>
                </a:solidFill>
              </a:rPr>
              <a:t>]. Dostupný na WWW: http://www.celemvzad.cz/clanek/masaryk-a-rukopisy</a:t>
            </a:r>
            <a:r>
              <a:rPr lang="cs-CZ" sz="6400" dirty="0" smtClean="0">
                <a:solidFill>
                  <a:schemeClr val="bg1"/>
                </a:solidFill>
              </a:rPr>
              <a:t>/</a:t>
            </a:r>
            <a:endParaRPr lang="cs-CZ" sz="216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7200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79976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Tvrdý obal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103</TotalTime>
  <Words>436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Rukopisy (RKZ)</vt:lpstr>
      <vt:lpstr>Prezentace aplikace PowerPoint</vt:lpstr>
      <vt:lpstr>Rukopis královédvorský</vt:lpstr>
      <vt:lpstr>Z Rukopisu královédvorského</vt:lpstr>
      <vt:lpstr>Rukopis zelenohorský</vt:lpstr>
      <vt:lpstr>Z Rukopisu zelenohorského</vt:lpstr>
      <vt:lpstr>Historie sporu</vt:lpstr>
      <vt:lpstr>Důkazy nepravosti</vt:lpstr>
      <vt:lpstr>Autorství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Rukopisy (RKZ)</dc:title>
  <dc:creator>Michaela Blažková</dc:creator>
  <cp:lastModifiedBy>Michaela Blažková</cp:lastModifiedBy>
  <cp:revision>14</cp:revision>
  <dcterms:created xsi:type="dcterms:W3CDTF">2013-03-13T19:05:03Z</dcterms:created>
  <dcterms:modified xsi:type="dcterms:W3CDTF">2013-04-03T13:14:16Z</dcterms:modified>
</cp:coreProperties>
</file>