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5" r:id="rId2"/>
  </p:sldMasterIdLst>
  <p:notesMasterIdLst>
    <p:notesMasterId r:id="rId18"/>
  </p:notesMasterIdLst>
  <p:handoutMasterIdLst>
    <p:handoutMasterId r:id="rId19"/>
  </p:handoutMasterIdLst>
  <p:sldIdLst>
    <p:sldId id="272" r:id="rId3"/>
    <p:sldId id="273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82" r:id="rId13"/>
    <p:sldId id="283" r:id="rId14"/>
    <p:sldId id="284" r:id="rId15"/>
    <p:sldId id="285" r:id="rId16"/>
    <p:sldId id="28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3897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02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6. 12. 2014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6. 12. 2014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12/6/2014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649" r:id="rId12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1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1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MALÍŘ </a:t>
            </a: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- umělec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734" y="1798819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je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07" y="2533337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EIP5GW6G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315" y="3918052"/>
            <a:ext cx="1424065" cy="13041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94TNLT5O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583" y="40473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nka\AppData\Local\Microsoft\Windows\Temporary Internet Files\Content.IE5\EIP5GW6G\MC90043265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66" y="19908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4067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68" y="2533337"/>
            <a:ext cx="2984917" cy="21248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erunka\AppData\Local\Microsoft\Windows\Temporary Internet Files\Content.IE5\94TNLT5O\MC9002909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4144" y="2021186"/>
            <a:ext cx="1688471" cy="1407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014597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K</a:t>
            </a:r>
            <a:r>
              <a:rPr lang="cs-CZ" dirty="0" smtClean="0"/>
              <a:t>de jsou </a:t>
            </a:r>
            <a:r>
              <a:rPr lang="cs-CZ" dirty="0" smtClean="0"/>
              <a:t>štětce?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07" y="2533337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EIP5GW6G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315" y="3918052"/>
            <a:ext cx="1424065" cy="13041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94TNLT5O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583" y="40473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nka\AppData\Local\Microsoft\Windows\Temporary Internet Files\Content.IE5\EIP5GW6G\MC90043265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66" y="19908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4067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68" y="2533337"/>
            <a:ext cx="2984917" cy="21248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erunka\AppData\Local\Microsoft\Windows\Temporary Internet Files\Content.IE5\94TNLT5O\MC9002909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4144" y="2021186"/>
            <a:ext cx="1688471" cy="1407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802903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Kde je malířská paleta s barvami?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07" y="2533337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EIP5GW6G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315" y="3918052"/>
            <a:ext cx="1424065" cy="13041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94TNLT5O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583" y="40473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nka\AppData\Local\Microsoft\Windows\Temporary Internet Files\Content.IE5\EIP5GW6G\MC90043265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66" y="19908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4067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68" y="2533337"/>
            <a:ext cx="2984917" cy="21248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erunka\AppData\Local\Microsoft\Windows\Temporary Internet Files\Content.IE5\94TNLT5O\MC9002909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4144" y="2021186"/>
            <a:ext cx="1688471" cy="1407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153649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Kde jsou </a:t>
            </a:r>
            <a:r>
              <a:rPr lang="cs-CZ" dirty="0" smtClean="0"/>
              <a:t>pastelky?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07" y="2533337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EIP5GW6G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315" y="3918052"/>
            <a:ext cx="1424065" cy="13041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94TNLT5O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583" y="40473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nka\AppData\Local\Microsoft\Windows\Temporary Internet Files\Content.IE5\EIP5GW6G\MC90043265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66" y="19908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4067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68" y="2533337"/>
            <a:ext cx="2984917" cy="21248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erunka\AppData\Local\Microsoft\Windows\Temporary Internet Files\Content.IE5\94TNLT5O\MC9002909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4144" y="2021186"/>
            <a:ext cx="1688471" cy="1407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189618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Kde je </a:t>
            </a:r>
            <a:r>
              <a:rPr lang="cs-CZ" dirty="0" smtClean="0"/>
              <a:t>papír?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07" y="2533337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EIP5GW6G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315" y="3918052"/>
            <a:ext cx="1424065" cy="13041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94TNLT5O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583" y="40473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nka\AppData\Local\Microsoft\Windows\Temporary Internet Files\Content.IE5\EIP5GW6G\MC90043265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66" y="19908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4067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68" y="2533337"/>
            <a:ext cx="2984917" cy="21248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erunka\AppData\Local\Microsoft\Windows\Temporary Internet Files\Content.IE5\94TNLT5O\MC9002909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4144" y="2021186"/>
            <a:ext cx="1688471" cy="1407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333129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Co malíř </a:t>
            </a:r>
            <a:r>
              <a:rPr lang="cs-CZ" dirty="0" smtClean="0"/>
              <a:t>nepotřebuje?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07" y="2533337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EIP5GW6G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315" y="3918052"/>
            <a:ext cx="1424065" cy="13041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94TNLT5O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583" y="40473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nka\AppData\Local\Microsoft\Windows\Temporary Internet Files\Content.IE5\EIP5GW6G\MC90043265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66" y="19908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4067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68" y="2533337"/>
            <a:ext cx="2984917" cy="21248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erunka\AppData\Local\Microsoft\Windows\Temporary Internet Files\Content.IE5\94TNLT5O\MC9002909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4144" y="2021186"/>
            <a:ext cx="1688471" cy="1407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946519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Co malíř </a:t>
            </a:r>
            <a:r>
              <a:rPr lang="cs-CZ" dirty="0" smtClean="0"/>
              <a:t>ještě potřebuje?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07" y="2533337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EIP5GW6G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315" y="3918052"/>
            <a:ext cx="1424065" cy="13041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94TNLT5O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583" y="40473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nka\AppData\Local\Microsoft\Windows\Temporary Internet Files\Content.IE5\EIP5GW6G\MC90043265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66" y="19908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erunka\AppData\Local\Microsoft\Windows\Temporary Internet Files\Content.IE5\94TNLT5O\MC9002909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4144" y="2021186"/>
            <a:ext cx="1688471" cy="1407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Verunka\AppData\Local\Microsoft\Windows\Temporary Internet Files\Content.IE5\EIP5GW6G\MC9000363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514" y="2021186"/>
            <a:ext cx="2177656" cy="30005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71196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Co je na obrázku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61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07" y="2533337"/>
            <a:ext cx="2128604" cy="3237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EIP5GW6G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315" y="3918052"/>
            <a:ext cx="1424065" cy="13041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94TNLT5O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583" y="40473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nka\AppData\Local\Microsoft\Windows\Temporary Internet Files\Content.IE5\EIP5GW6G\MC90043265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166" y="19908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erunka\AppData\Local\Microsoft\Windows\Temporary Internet Files\Content.IE5\94TNLT5O\MC9002909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4144" y="2021186"/>
            <a:ext cx="1688471" cy="1407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Verunka\AppData\Local\Microsoft\Windows\Temporary Internet Files\Content.IE5\EIP5GW6G\MC9000363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514" y="2021186"/>
            <a:ext cx="2177656" cy="30005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388924" y="2467700"/>
            <a:ext cx="13169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388924" y="4293508"/>
            <a:ext cx="13169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388924" y="3382100"/>
            <a:ext cx="13169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71934" y="4293508"/>
            <a:ext cx="13169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388924" y="1553300"/>
            <a:ext cx="13169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71934" y="2467700"/>
            <a:ext cx="13169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71934" y="1553300"/>
            <a:ext cx="13169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71934" y="3382100"/>
            <a:ext cx="131699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6201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2757" y="1828800"/>
            <a:ext cx="10397872" cy="4297363"/>
          </a:xfrm>
        </p:spPr>
        <p:txBody>
          <a:bodyPr>
            <a:normAutofit/>
          </a:bodyPr>
          <a:lstStyle/>
          <a:p>
            <a:pPr marL="388620" indent="-342900">
              <a:buFont typeface="Arial" pitchFamily="34" charset="0"/>
              <a:buChar char="•"/>
            </a:pPr>
            <a:r>
              <a:rPr lang="cs-CZ" dirty="0"/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 - environmentální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88620" indent="-342900">
              <a:buFont typeface="Arial" pitchFamily="34" charset="0"/>
              <a:buChar char="•"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informovanost</a:t>
            </a:r>
          </a:p>
          <a:p>
            <a:pPr marL="388620" indent="-342900"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Integrovaný blok: Já, ty, my a lidé kolem nás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88620" indent="-34290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Kdo, co, čím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 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88620" indent="-342900">
              <a:buFont typeface="Arial" pitchFamily="34" charset="0"/>
              <a:buChar char="•"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 : Mít poznatky z nejrůznějších oblastí života, poznávání toho, s čím se v životě setkává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Téma pro polytechnickou výchovu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Počítač s dotykovou obrazovkou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Tabulky z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KUMUČe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Děti se seznámí s pracovními pomůckami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 snímku č.4-7 - děti poznávají a pojmenovávají  pomůcky, ty se zvětšují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 dané profesi nepatří </a:t>
            </a:r>
            <a:r>
              <a:rPr lang="cs-CZ" dirty="0"/>
              <a:t>-</a:t>
            </a:r>
            <a:r>
              <a:rPr lang="cs-CZ" dirty="0" smtClean="0"/>
              <a:t> snímek č. 8 - po kliknutí  zmizí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Snímek č. 9 - doplní typickou pomůcku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 snímku č. 10 - děti určí, co je na obrázku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 tuto práci může navazovat práce s demonstračními obrázky, případně i malování nebo kreslení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4875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380</Words>
  <Application>Microsoft Office PowerPoint</Application>
  <PresentationFormat>Vlastní</PresentationFormat>
  <Paragraphs>71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MALÍŘ - umělec</vt:lpstr>
      <vt:lpstr>MALÍŘ</vt:lpstr>
      <vt:lpstr>Poznáte je ?</vt:lpstr>
      <vt:lpstr>Kde jsou štětce?</vt:lpstr>
      <vt:lpstr>Kde je malířská paleta s barvami?</vt:lpstr>
      <vt:lpstr>Kde jsou pastelky?</vt:lpstr>
      <vt:lpstr>Kde je papír?</vt:lpstr>
      <vt:lpstr>Co malíř nepotřebuje?</vt:lpstr>
      <vt:lpstr>Co malíř ještě potřebuje?</vt:lpstr>
      <vt:lpstr>Co je na obrázku ?</vt:lpstr>
      <vt:lpstr>Téma pro polytechnickou výchovu</vt:lpstr>
      <vt:lpstr>Pomůcky</vt:lpstr>
      <vt:lpstr>Metodický postup 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2014-12-06T20:37:06Z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