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93" r:id="rId2"/>
  </p:sldMasterIdLst>
  <p:notesMasterIdLst>
    <p:notesMasterId r:id="rId14"/>
  </p:notesMasterIdLst>
  <p:handoutMasterIdLst>
    <p:handoutMasterId r:id="rId15"/>
  </p:handoutMasterIdLst>
  <p:sldIdLst>
    <p:sldId id="293" r:id="rId3"/>
    <p:sldId id="294" r:id="rId4"/>
    <p:sldId id="295" r:id="rId5"/>
    <p:sldId id="296" r:id="rId6"/>
    <p:sldId id="297" r:id="rId7"/>
    <p:sldId id="298" r:id="rId8"/>
    <p:sldId id="282" r:id="rId9"/>
    <p:sldId id="283" r:id="rId10"/>
    <p:sldId id="284" r:id="rId11"/>
    <p:sldId id="285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3897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02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8. 12. 2014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8. 12. 2014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74515C7-3748-4F0F-AF0B-1BD4096165F8}" type="datetimeFigureOut">
              <a:rPr lang="cs-CZ" smtClean="0"/>
              <a:pPr/>
              <a:t>8. 12. 2014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s://www.youtube.com/watch?v=e_usZNBYmBA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2149" y="916579"/>
            <a:ext cx="10363200" cy="1829761"/>
          </a:xfrm>
        </p:spPr>
        <p:txBody>
          <a:bodyPr/>
          <a:lstStyle/>
          <a:p>
            <a:pPr algn="l"/>
            <a:r>
              <a:rPr lang="cs-CZ" dirty="0" smtClean="0"/>
              <a:t>Poznáváme povolání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714" y="2618830"/>
            <a:ext cx="10363200" cy="119970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kominík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Kominík</a:t>
            </a:r>
            <a:endParaRPr lang="cs-CZ" dirty="0"/>
          </a:p>
        </p:txBody>
      </p:sp>
      <p:pic>
        <p:nvPicPr>
          <p:cNvPr id="1026" name="Picture 2" descr="C:\Users\Karel\AppData\Local\Microsoft\Windows\INetCache\IE\ZWM87Y4H\MC9003616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92693" y="1354781"/>
            <a:ext cx="4305323" cy="34238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kominíka</a:t>
            </a:r>
            <a:endParaRPr lang="cs-CZ" dirty="0"/>
          </a:p>
        </p:txBody>
      </p:sp>
      <p:pic>
        <p:nvPicPr>
          <p:cNvPr id="1026" name="Picture 2" descr="C:\Users\Karel\AppData\Local\Microsoft\Windows\INetCache\IE\ZWM87Y4H\MC9003616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96265" y="2071678"/>
            <a:ext cx="3168823" cy="2520000"/>
          </a:xfrm>
          <a:prstGeom prst="rect">
            <a:avLst/>
          </a:prstGeom>
          <a:noFill/>
        </p:spPr>
      </p:pic>
      <p:pic>
        <p:nvPicPr>
          <p:cNvPr id="2050" name="Picture 2" descr="C:\Users\Karel\AppData\Local\Microsoft\Windows\INetCache\IE\F6E5MW5I\MC90035588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62491" y="1928802"/>
            <a:ext cx="2236359" cy="2520000"/>
          </a:xfrm>
          <a:prstGeom prst="rect">
            <a:avLst/>
          </a:prstGeom>
          <a:noFill/>
        </p:spPr>
      </p:pic>
      <p:pic>
        <p:nvPicPr>
          <p:cNvPr id="2051" name="Picture 3" descr="C:\Users\Karel\AppData\Local\Microsoft\Windows\INetCache\IE\ZWM87Y4H\MC9001861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17" y="2143116"/>
            <a:ext cx="2644211" cy="25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používá kominík?</a:t>
            </a:r>
            <a:endParaRPr lang="cs-CZ" dirty="0"/>
          </a:p>
        </p:txBody>
      </p:sp>
      <p:pic>
        <p:nvPicPr>
          <p:cNvPr id="3074" name="Picture 2" descr="C:\Users\Karel\AppData\Local\Microsoft\Windows\INetCache\IE\F6E5MW5I\MC9003402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10843" y="1940571"/>
            <a:ext cx="1572593" cy="2160000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5" name="Picture 3" descr="C:\Users\Karel\AppData\Local\Microsoft\Windows\INetCache\IE\ZWM87Y4H\MC900318626[1].wmf"/>
          <p:cNvPicPr>
            <a:picLocks noChangeAspect="1" noChangeArrowheads="1"/>
          </p:cNvPicPr>
          <p:nvPr/>
        </p:nvPicPr>
        <p:blipFill>
          <a:blip r:embed="rId3"/>
          <a:srcRect t="19444" r="68213"/>
          <a:stretch>
            <a:fillRect/>
          </a:stretch>
        </p:blipFill>
        <p:spPr bwMode="auto">
          <a:xfrm>
            <a:off x="8698026" y="1877539"/>
            <a:ext cx="1568667" cy="2160000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7" name="Picture 5" descr="http://www.clipartsalbum.com/cliparts/schoorsteenvegers/17470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48460" y="1355621"/>
            <a:ext cx="2552700" cy="3228975"/>
          </a:xfrm>
          <a:prstGeom prst="rect">
            <a:avLst/>
          </a:prstGeom>
          <a:noFill/>
        </p:spPr>
      </p:pic>
      <p:sp>
        <p:nvSpPr>
          <p:cNvPr id="10" name="Šipka ohnutá nahoru 9"/>
          <p:cNvSpPr/>
          <p:nvPr/>
        </p:nvSpPr>
        <p:spPr>
          <a:xfrm>
            <a:off x="6584580" y="4543436"/>
            <a:ext cx="3619525" cy="428628"/>
          </a:xfrm>
          <a:prstGeom prst="bentUp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0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2654296"/>
          </a:xfrm>
        </p:spPr>
        <p:txBody>
          <a:bodyPr>
            <a:normAutofit/>
          </a:bodyPr>
          <a:lstStyle/>
          <a:p>
            <a:r>
              <a:rPr lang="cs-CZ" dirty="0" smtClean="0"/>
              <a:t>Co je </a:t>
            </a:r>
            <a:br>
              <a:rPr lang="cs-CZ" dirty="0" smtClean="0"/>
            </a:br>
            <a:r>
              <a:rPr lang="cs-CZ" dirty="0" smtClean="0"/>
              <a:t>na </a:t>
            </a:r>
            <a:br>
              <a:rPr lang="cs-CZ" dirty="0" smtClean="0"/>
            </a:br>
            <a:r>
              <a:rPr lang="cs-CZ" dirty="0" smtClean="0"/>
              <a:t>obrázku?</a:t>
            </a:r>
            <a:endParaRPr lang="cs-CZ" dirty="0"/>
          </a:p>
        </p:txBody>
      </p:sp>
      <p:pic>
        <p:nvPicPr>
          <p:cNvPr id="18438" name="Picture 6" descr="C:\Users\Karel\AppData\Local\Microsoft\Windows\INetCache\IE\A604VYA3\MC9004229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41" y="285729"/>
            <a:ext cx="5295928" cy="628366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381488" y="357166"/>
            <a:ext cx="6096043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81488" y="1357298"/>
            <a:ext cx="6096043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81488" y="4505612"/>
            <a:ext cx="6096043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421829" y="5472953"/>
            <a:ext cx="6096043" cy="10598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81488" y="2357430"/>
            <a:ext cx="6096043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368041" y="3375212"/>
            <a:ext cx="6096043" cy="107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61" y="928670"/>
            <a:ext cx="109728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Za odměnu se podíváme na pohádku</a:t>
            </a:r>
            <a:endParaRPr lang="cs-CZ" dirty="0"/>
          </a:p>
        </p:txBody>
      </p:sp>
      <p:pic>
        <p:nvPicPr>
          <p:cNvPr id="3" name="Picture 2" descr="C:\Users\Karel\AppData\Local\Microsoft\Windows\INetCache\IE\ZWM87Y4H\MC90036162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46753" y="2049833"/>
            <a:ext cx="3168823" cy="25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Dítě a jeho svět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poznatky, sociální informovanost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Já, ty, my a lidé kolem nás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Povolání - kominík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dítě poznává, že každá práce je důležitá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Připojení k internetu – odkaz na pohádku.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pracují společně s vyučující podle jejich pokynů.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snímku 5 odkrývají dům kliknutím na obdélníky, hledají komín a určují pohádku. 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Snímek č. 6 – kliknutím na obrázek se spustí pohádka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Sazinka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se představuje. 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4875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203</Words>
  <Application>Microsoft Office PowerPoint</Application>
  <PresentationFormat>Vlastní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Poznáváme povolání</vt:lpstr>
      <vt:lpstr>Kominík</vt:lpstr>
      <vt:lpstr>Najdi kominíka</vt:lpstr>
      <vt:lpstr>Co používá kominík?</vt:lpstr>
      <vt:lpstr>Co je  na  obrázku?</vt:lpstr>
      <vt:lpstr>Za odměnu se podíváme na pohádku</vt:lpstr>
      <vt:lpstr>Téma pro polytechnickou výchovu</vt:lpstr>
      <vt:lpstr>Pomůcky</vt:lpstr>
      <vt:lpstr>Metodický postup </vt:lpstr>
      <vt:lpstr>Použité 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2014-12-08T09:49:23Z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