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7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D62BA7-754C-4E41-AD6B-C52C4B8D5765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4F40B5-D9F1-4006-9BE6-89E18951BBA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D62BA7-754C-4E41-AD6B-C52C4B8D5765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4F40B5-D9F1-4006-9BE6-89E18951BB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D62BA7-754C-4E41-AD6B-C52C4B8D5765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4F40B5-D9F1-4006-9BE6-89E18951BBA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D62BA7-754C-4E41-AD6B-C52C4B8D5765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4F40B5-D9F1-4006-9BE6-89E18951BB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D62BA7-754C-4E41-AD6B-C52C4B8D5765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4F40B5-D9F1-4006-9BE6-89E18951BB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D62BA7-754C-4E41-AD6B-C52C4B8D5765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4F40B5-D9F1-4006-9BE6-89E18951BB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D62BA7-754C-4E41-AD6B-C52C4B8D5765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4F40B5-D9F1-4006-9BE6-89E18951BBA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D62BA7-754C-4E41-AD6B-C52C4B8D5765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4F40B5-D9F1-4006-9BE6-89E18951BB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D62BA7-754C-4E41-AD6B-C52C4B8D5765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4F40B5-D9F1-4006-9BE6-89E18951BBA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D62BA7-754C-4E41-AD6B-C52C4B8D5765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4F40B5-D9F1-4006-9BE6-89E18951BB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D62BA7-754C-4E41-AD6B-C52C4B8D5765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4F40B5-D9F1-4006-9BE6-89E18951BB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7ED62BA7-754C-4E41-AD6B-C52C4B8D5765}" type="datetimeFigureOut">
              <a:rPr lang="cs-CZ" smtClean="0"/>
              <a:pPr/>
              <a:t>9.12.2014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464F40B5-D9F1-4006-9BE6-89E18951BBA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televize.cz/porady/1124601187-bydleni-je-hra/412236100081009/" TargetMode="External"/><Relationship Id="rId2" Type="http://schemas.openxmlformats.org/officeDocument/2006/relationships/hyperlink" Target="http://www.marianne.cz/clanek/5617/tapetu_do_bytu_podivejte_se_na_nove_trendy.html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jurkovic.cz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osef_Lada" TargetMode="External"/><Relationship Id="rId2" Type="http://schemas.openxmlformats.org/officeDocument/2006/relationships/hyperlink" Target="http://cs.wikipedia.org/wiki/Mikol%C3%A1%C5%A1_Ale%C5%A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Pustevny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913" y="379413"/>
            <a:ext cx="5762625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286000" y="1605791"/>
            <a:ext cx="4572000" cy="4569713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i="1" dirty="0">
                <a:solidFill>
                  <a:srgbClr val="000000"/>
                </a:solidFill>
                <a:latin typeface="Arial" pitchFamily="34" charset="0"/>
                <a:cs typeface="Times New Roman" pitchFamily="18" charset="0"/>
              </a:rPr>
              <a:t>Datum: </a:t>
            </a:r>
            <a:r>
              <a:rPr lang="cs-CZ" altLang="cs-CZ" sz="1100" b="1" i="1" dirty="0" smtClean="0">
                <a:solidFill>
                  <a:srgbClr val="000000"/>
                </a:solidFill>
                <a:latin typeface="Arial" pitchFamily="34" charset="0"/>
                <a:cs typeface="Times New Roman" pitchFamily="18" charset="0"/>
              </a:rPr>
              <a:t>12.6.2013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dirty="0">
                <a:solidFill>
                  <a:srgbClr val="000000"/>
                </a:solidFill>
                <a:latin typeface="Arial" pitchFamily="34" charset="0"/>
                <a:cs typeface="Times New Roman" pitchFamily="18" charset="0"/>
              </a:rPr>
              <a:t> 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i="1" dirty="0">
                <a:solidFill>
                  <a:srgbClr val="000000"/>
                </a:solidFill>
                <a:latin typeface="Arial" pitchFamily="34" charset="0"/>
                <a:cs typeface="Times New Roman" pitchFamily="18" charset="0"/>
              </a:rPr>
              <a:t>Projekt:</a:t>
            </a:r>
            <a:r>
              <a:rPr lang="cs-CZ" altLang="cs-CZ" sz="1100" b="1" dirty="0">
                <a:solidFill>
                  <a:srgbClr val="000000"/>
                </a:solidFill>
                <a:latin typeface="Arial" pitchFamily="34" charset="0"/>
                <a:cs typeface="Times New Roman" pitchFamily="18" charset="0"/>
              </a:rPr>
              <a:t> </a:t>
            </a:r>
            <a:r>
              <a:rPr lang="cs-CZ" altLang="cs-CZ" sz="1100" dirty="0">
                <a:solidFill>
                  <a:srgbClr val="000000"/>
                </a:solidFill>
                <a:latin typeface="Arial" pitchFamily="34" charset="0"/>
                <a:cs typeface="Times New Roman" pitchFamily="18" charset="0"/>
              </a:rPr>
              <a:t>Kvalitní výuka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dirty="0">
                <a:solidFill>
                  <a:srgbClr val="000000"/>
                </a:solidFill>
                <a:latin typeface="Arial" pitchFamily="34" charset="0"/>
                <a:cs typeface="Times New Roman" pitchFamily="18" charset="0"/>
              </a:rPr>
              <a:t> 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i="1" dirty="0">
                <a:solidFill>
                  <a:srgbClr val="000000"/>
                </a:solidFill>
                <a:latin typeface="Arial" pitchFamily="34" charset="0"/>
                <a:cs typeface="Times New Roman" pitchFamily="18" charset="0"/>
              </a:rPr>
              <a:t>Registrační číslo:</a:t>
            </a:r>
            <a:r>
              <a:rPr lang="cs-CZ" altLang="cs-CZ" sz="1100" b="1" dirty="0">
                <a:solidFill>
                  <a:srgbClr val="000000"/>
                </a:solidFill>
                <a:latin typeface="Arial" pitchFamily="34" charset="0"/>
                <a:cs typeface="Times New Roman" pitchFamily="18" charset="0"/>
              </a:rPr>
              <a:t> </a:t>
            </a:r>
            <a:r>
              <a:rPr lang="cs-CZ" altLang="cs-CZ" sz="1100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CZ.1.07/1.5.00/34.0731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dirty="0">
                <a:solidFill>
                  <a:srgbClr val="000000"/>
                </a:solidFill>
                <a:latin typeface="Arial" pitchFamily="34" charset="0"/>
                <a:cs typeface="Times New Roman" pitchFamily="18" charset="0"/>
              </a:rPr>
              <a:t> 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i="1" dirty="0">
                <a:solidFill>
                  <a:srgbClr val="000000"/>
                </a:solidFill>
                <a:latin typeface="Arial" pitchFamily="34" charset="0"/>
                <a:cs typeface="Times New Roman" pitchFamily="18" charset="0"/>
              </a:rPr>
              <a:t>Číslo DUM:</a:t>
            </a:r>
            <a:r>
              <a:rPr lang="cs-CZ" altLang="cs-CZ" sz="1100" b="1" dirty="0">
                <a:solidFill>
                  <a:srgbClr val="000000"/>
                </a:solidFill>
                <a:latin typeface="Arial" pitchFamily="34" charset="0"/>
                <a:cs typeface="Times New Roman" pitchFamily="18" charset="0"/>
              </a:rPr>
              <a:t> </a:t>
            </a:r>
            <a:r>
              <a:rPr lang="cs-CZ" altLang="cs-CZ" sz="1100" dirty="0" smtClean="0">
                <a:solidFill>
                  <a:srgbClr val="000000"/>
                </a:solidFill>
                <a:latin typeface="Arial" pitchFamily="34" charset="0"/>
                <a:cs typeface="Times New Roman" pitchFamily="18" charset="0"/>
              </a:rPr>
              <a:t>VY_32_INOVACE_080</a:t>
            </a:r>
            <a:r>
              <a:rPr lang="cs-CZ" altLang="cs-CZ" sz="1100" b="1" dirty="0">
                <a:solidFill>
                  <a:srgbClr val="000000"/>
                </a:solidFill>
                <a:latin typeface="Arial" pitchFamily="34" charset="0"/>
                <a:cs typeface="Times New Roman" pitchFamily="18" charset="0"/>
              </a:rPr>
              <a:t>	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 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i="1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Jméno autora:</a:t>
            </a:r>
            <a:r>
              <a:rPr lang="cs-CZ" altLang="cs-CZ" sz="1100" b="1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 Blanka </a:t>
            </a:r>
            <a:r>
              <a:rPr lang="cs-CZ" altLang="cs-CZ" sz="1100" b="1" dirty="0" err="1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Zbožínková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 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i="1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Název práce:</a:t>
            </a:r>
            <a:r>
              <a:rPr lang="cs-CZ" altLang="cs-CZ" sz="1100" b="1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 </a:t>
            </a:r>
            <a:r>
              <a:rPr lang="cs-CZ" altLang="cs-CZ" sz="1100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Lidové umění a užitá tvorba </a:t>
            </a:r>
            <a:r>
              <a:rPr lang="cs-CZ" altLang="cs-CZ" sz="1100" dirty="0" smtClean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2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i="1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Předmět</a:t>
            </a:r>
            <a:r>
              <a:rPr lang="cs-CZ" altLang="cs-CZ" sz="1100" i="1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:</a:t>
            </a:r>
            <a:r>
              <a:rPr lang="cs-CZ" altLang="cs-CZ" sz="1100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 Občanská nauka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 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i="1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Ročník:</a:t>
            </a:r>
            <a:r>
              <a:rPr lang="cs-CZ" altLang="cs-CZ" sz="1100" b="1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 </a:t>
            </a:r>
            <a:r>
              <a:rPr lang="cs-CZ" altLang="cs-CZ" sz="1100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3.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 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i="1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Časová dotace</a:t>
            </a:r>
            <a:r>
              <a:rPr lang="cs-CZ" altLang="cs-CZ" sz="1100" i="1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:</a:t>
            </a:r>
            <a:r>
              <a:rPr lang="cs-CZ" altLang="cs-CZ" sz="1100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 15 minut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 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i="1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Vzdělávací cíl</a:t>
            </a:r>
            <a:r>
              <a:rPr lang="cs-CZ" altLang="cs-CZ" sz="1100" i="1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:</a:t>
            </a:r>
            <a:r>
              <a:rPr lang="cs-CZ" altLang="cs-CZ" sz="1100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 Vztah k lidové tvořivosti, tradicím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i="1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Pomůcky</a:t>
            </a:r>
            <a:r>
              <a:rPr lang="cs-CZ" altLang="cs-CZ" sz="1100" i="1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:</a:t>
            </a:r>
            <a:r>
              <a:rPr lang="cs-CZ" altLang="cs-CZ" sz="1100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 Učebnice, psací potřeby, sešit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i="1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Poznámka:</a:t>
            </a:r>
            <a:r>
              <a:rPr lang="cs-CZ" altLang="cs-CZ" sz="1100" dirty="0">
                <a:solidFill>
                  <a:srgbClr val="000000"/>
                </a:solidFill>
                <a:latin typeface="Arial" pitchFamily="34" charset="0"/>
                <a:cs typeface="Calibri" pitchFamily="34" charset="0"/>
              </a:rPr>
              <a:t> DUM je součástí tematického celku „Kultura“. Mezipředmětové vztahy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i="1" dirty="0">
                <a:solidFill>
                  <a:srgbClr val="000000"/>
                </a:solidFill>
                <a:latin typeface="TimesNewRomanPSMT"/>
                <a:cs typeface="Calibri" pitchFamily="34" charset="0"/>
              </a:rPr>
              <a:t>Inovace:</a:t>
            </a:r>
            <a:r>
              <a:rPr lang="cs-CZ" altLang="cs-CZ" sz="1100" b="1" dirty="0">
                <a:solidFill>
                  <a:srgbClr val="000000"/>
                </a:solidFill>
                <a:latin typeface="TimesNewRomanPSMT"/>
                <a:cs typeface="Calibri" pitchFamily="34" charset="0"/>
              </a:rPr>
              <a:t> </a:t>
            </a:r>
            <a:r>
              <a:rPr lang="cs-CZ" altLang="cs-CZ" sz="1100" dirty="0">
                <a:solidFill>
                  <a:srgbClr val="000000"/>
                </a:solidFill>
                <a:latin typeface="TimesNewRomanPSMT"/>
                <a:cs typeface="Calibri" pitchFamily="34" charset="0"/>
              </a:rPr>
              <a:t>Zapojení audiovizuální techniky do výuky, práce s internetem</a:t>
            </a:r>
            <a:endParaRPr lang="cs-CZ" altLang="cs-CZ" sz="11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888026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Užitá tvorba? Co je to!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To jsou všechny produkty, výtvory, které užíváme v běžném životě – nábytek, doplňky, </a:t>
            </a:r>
            <a:r>
              <a:rPr lang="cs-CZ" dirty="0" smtClean="0"/>
              <a:t>nádoby, </a:t>
            </a:r>
            <a:r>
              <a:rPr lang="cs-CZ" dirty="0" smtClean="0"/>
              <a:t>textilie, interiér (malba, tapety, dekorační látky) exteriér (fasáda, doplňky, okna, krytina), umělecké předměty, oděv …</a:t>
            </a:r>
          </a:p>
          <a:p>
            <a:r>
              <a:rPr lang="cs-CZ" dirty="0" smtClean="0"/>
              <a:t>V našem případě si klademe otázku, jak lidové umění ovlivňuje tvorbu současných či minulých architektů, designérů, umělců, výtvarníků, návrhářů či řemeslníků?</a:t>
            </a:r>
          </a:p>
        </p:txBody>
      </p:sp>
    </p:spTree>
    <p:extLst>
      <p:ext uri="{BB962C8B-B14F-4D97-AF65-F5344CB8AC3E}">
        <p14:creationId xmlns:p14="http://schemas.microsoft.com/office/powerpoint/2010/main" xmlns="" val="2466779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</a:rPr>
              <a:t>Nejlépe se učí z ukázek: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http://www.marianne.cz/clanek/5617/tapetu_do_bytu_podivejte_se_na_nove_trendy.html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http://www.ceskatelevize.cz/porady/1124601187-bydleni-je-hra/412236100081009/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45984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Hledejte, bádejte, studujte!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Vyhledejte </a:t>
            </a:r>
            <a:r>
              <a:rPr lang="cs-CZ" dirty="0" smtClean="0"/>
              <a:t>architekty, umělce, kteří jsou proslulí svou tvorbou inspirovanou lidovým uměním</a:t>
            </a:r>
          </a:p>
          <a:p>
            <a:pPr eaLnBrk="1" hangingPunct="1"/>
            <a:r>
              <a:rPr lang="cs-CZ" dirty="0" smtClean="0"/>
              <a:t>Já: </a:t>
            </a:r>
            <a:r>
              <a:rPr lang="cs-CZ" dirty="0" smtClean="0">
                <a:hlinkClick r:id="rId2"/>
              </a:rPr>
              <a:t>http://www.jurkovic.cz/</a:t>
            </a:r>
            <a:r>
              <a:rPr lang="cs-CZ" dirty="0" smtClean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xmlns="" val="929046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7"/>
          <p:cNvSpPr>
            <a:spLocks noGrp="1" noChangeArrowheads="1"/>
          </p:cNvSpPr>
          <p:nvPr>
            <p:ph type="title"/>
          </p:nvPr>
        </p:nvSpPr>
        <p:spPr>
          <a:xfrm>
            <a:off x="914400" y="277813"/>
            <a:ext cx="7761288" cy="1135062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3200" dirty="0" smtClean="0">
                <a:latin typeface="Arial" charset="0"/>
              </a:rPr>
              <a:t/>
            </a:r>
            <a:br>
              <a:rPr lang="cs-CZ" sz="3200" dirty="0" smtClean="0">
                <a:latin typeface="Arial" charset="0"/>
              </a:rPr>
            </a:br>
            <a:r>
              <a:rPr lang="cs-CZ" sz="3200" dirty="0" smtClean="0">
                <a:latin typeface="Arial" charset="0"/>
              </a:rPr>
              <a:t>Typický příklad architekta, který se nechal </a:t>
            </a:r>
            <a:r>
              <a:rPr lang="cs-CZ" sz="3200" dirty="0" err="1" smtClean="0">
                <a:latin typeface="Arial" charset="0"/>
              </a:rPr>
              <a:t>krááásně</a:t>
            </a:r>
            <a:r>
              <a:rPr lang="cs-CZ" sz="3200" dirty="0" smtClean="0">
                <a:latin typeface="Arial" charset="0"/>
              </a:rPr>
              <a:t> unést krásou lidové tvořivosti… </a:t>
            </a:r>
            <a:r>
              <a:rPr lang="cs-CZ" sz="3200" dirty="0" smtClean="0">
                <a:latin typeface="Arial" charset="0"/>
                <a:sym typeface="Wingdings" pitchFamily="2" charset="2"/>
              </a:rPr>
              <a:t></a:t>
            </a:r>
            <a:endParaRPr lang="cs-CZ" sz="3200" dirty="0" smtClean="0">
              <a:latin typeface="Arial" charset="0"/>
            </a:endParaRPr>
          </a:p>
        </p:txBody>
      </p:sp>
      <p:sp>
        <p:nvSpPr>
          <p:cNvPr id="13316" name="AutoShape 5" descr="Z"/>
          <p:cNvSpPr>
            <a:spLocks noChangeAspect="1" noChangeArrowheads="1"/>
          </p:cNvSpPr>
          <p:nvPr/>
        </p:nvSpPr>
        <p:spPr bwMode="auto">
          <a:xfrm>
            <a:off x="63500" y="-20638"/>
            <a:ext cx="2466975" cy="18478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3317" name="AutoShape 7" descr="Z"/>
          <p:cNvSpPr>
            <a:spLocks noChangeAspect="1" noChangeArrowheads="1"/>
          </p:cNvSpPr>
          <p:nvPr/>
        </p:nvSpPr>
        <p:spPr bwMode="auto">
          <a:xfrm>
            <a:off x="63500" y="-20638"/>
            <a:ext cx="2466975" cy="18478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3318" name="AutoShape 10" descr="Z"/>
          <p:cNvSpPr>
            <a:spLocks noChangeAspect="1" noChangeArrowheads="1"/>
          </p:cNvSpPr>
          <p:nvPr/>
        </p:nvSpPr>
        <p:spPr bwMode="auto">
          <a:xfrm>
            <a:off x="63500" y="-20638"/>
            <a:ext cx="2466975" cy="18478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3319" name="AutoShape 12" descr="Z"/>
          <p:cNvSpPr>
            <a:spLocks noChangeAspect="1" noChangeArrowheads="1"/>
          </p:cNvSpPr>
          <p:nvPr/>
        </p:nvSpPr>
        <p:spPr bwMode="auto">
          <a:xfrm>
            <a:off x="63500" y="-20638"/>
            <a:ext cx="1914525" cy="14382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43844" y="1739660"/>
            <a:ext cx="6502400" cy="48768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4499992" y="6093296"/>
            <a:ext cx="446449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Maměnka a Libušín (Pustevny)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80355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Nemá to chybu!!! – zastavení křížové cesty na Hostýně:</a:t>
            </a:r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84375" y="1447800"/>
            <a:ext cx="6400800" cy="4800600"/>
          </a:xfrm>
        </p:spPr>
      </p:pic>
      <p:sp>
        <p:nvSpPr>
          <p:cNvPr id="3" name="Obdélník 2"/>
          <p:cNvSpPr/>
          <p:nvPr/>
        </p:nvSpPr>
        <p:spPr>
          <a:xfrm>
            <a:off x="1187624" y="6093296"/>
            <a:ext cx="54006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-další skvosty v Luhačovicích, Brně, Novém Městě n. Metují…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381785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Kdo je to?</a:t>
            </a:r>
          </a:p>
        </p:txBody>
      </p:sp>
      <p:pic>
        <p:nvPicPr>
          <p:cNvPr id="15365" name="Picture 9" descr="ANd9GcRH9z03H75k157i9ZXGw9JJ1C3vxep6bn_e9KeiRTkoaKe4GB-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59563" y="260350"/>
            <a:ext cx="1924050" cy="2371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358075" y="1628800"/>
            <a:ext cx="4248150" cy="5400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054673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Hádej!</a:t>
            </a:r>
          </a:p>
        </p:txBody>
      </p:sp>
      <p:sp>
        <p:nvSpPr>
          <p:cNvPr id="16387" name="Rectangle 7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Hrusice, Dobrý voják Švejk, Velká kniha říkadel, Říkadla našeho </a:t>
            </a:r>
            <a:r>
              <a:rPr lang="cs-CZ" dirty="0" err="1" smtClean="0"/>
              <a:t>Kadla</a:t>
            </a:r>
            <a:r>
              <a:rPr lang="cs-CZ" dirty="0" smtClean="0"/>
              <a:t>…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72000" y="2505744"/>
            <a:ext cx="4075674" cy="443795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548648" y="3027655"/>
            <a:ext cx="2946174" cy="3929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454754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- a ještě jeden úkol: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Najděte výrobky, nástroje, nábytek typický pro Tvůj rodný kraj! (Vamberecká krajka, dudy, Kunštátská keramika atd.)</a:t>
            </a:r>
          </a:p>
          <a:p>
            <a:pPr eaLnBrk="1" hangingPunct="1">
              <a:defRPr/>
            </a:pPr>
            <a:r>
              <a:rPr lang="cs-CZ" dirty="0" smtClean="0"/>
              <a:t>S ukázkami, popř. ochutnávkami se těšíme příště </a:t>
            </a:r>
            <a:r>
              <a:rPr lang="cs-CZ" dirty="0" smtClean="0">
                <a:sym typeface="Wingdings" pitchFamily="2" charset="2"/>
              </a:rPr>
              <a:t></a:t>
            </a:r>
            <a:r>
              <a:rPr lang="cs-CZ" dirty="0" smtClean="0"/>
              <a:t>!!!</a:t>
            </a:r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3360533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200" dirty="0">
                <a:hlinkClick r:id="rId2"/>
              </a:rPr>
              <a:t>http://</a:t>
            </a:r>
            <a:r>
              <a:rPr lang="cs-CZ" sz="2200" dirty="0" smtClean="0">
                <a:hlinkClick r:id="rId2"/>
              </a:rPr>
              <a:t>cs.wikipedia.org/wiki/Mikol%C3%A1%C5%A1_Ale%C5%A1#mediaviewer/File:Ales_Portrait.jpg</a:t>
            </a:r>
          </a:p>
          <a:p>
            <a:r>
              <a:rPr lang="cs-CZ" sz="2200" dirty="0" smtClean="0">
                <a:hlinkClick r:id="rId3"/>
              </a:rPr>
              <a:t>http</a:t>
            </a:r>
            <a:r>
              <a:rPr lang="cs-CZ" sz="2200" dirty="0">
                <a:hlinkClick r:id="rId3"/>
              </a:rPr>
              <a:t>://cs.wikipedia.org/wiki/Josef_Lada#mediaviewer/File:%C5%98%C3%AD%C4%8Dany_-_sm%C4%9Brovka_na_Hrusice_-_Mike%C5%A1_-_</a:t>
            </a:r>
            <a:r>
              <a:rPr lang="cs-CZ" sz="2200" dirty="0" smtClean="0">
                <a:hlinkClick r:id="rId3"/>
              </a:rPr>
              <a:t>1c.jpg</a:t>
            </a:r>
            <a:endParaRPr lang="cs-CZ" sz="2200" dirty="0" smtClean="0"/>
          </a:p>
          <a:p>
            <a:r>
              <a:rPr lang="cs-CZ" sz="2200" dirty="0">
                <a:hlinkClick r:id="rId3"/>
              </a:rPr>
              <a:t>http://</a:t>
            </a:r>
            <a:r>
              <a:rPr lang="cs-CZ" sz="2200" dirty="0" smtClean="0">
                <a:hlinkClick r:id="rId3"/>
              </a:rPr>
              <a:t>cs.wikipedia.org/wiki/Josef_Lada#mediaviewer/File:Hrusice_CZ_Josef_Lada_bust_323.jpg</a:t>
            </a:r>
            <a:endParaRPr lang="cs-CZ" sz="2200" dirty="0" smtClean="0"/>
          </a:p>
          <a:p>
            <a:r>
              <a:rPr lang="cs-CZ" sz="2200" dirty="0">
                <a:hlinkClick r:id="rId4"/>
              </a:rPr>
              <a:t>http://cs.wikipedia.org/wiki/Pustevny#mediaviewer/File:Pustevny,_Libu%C5%A1%C3%ADn_(vlevo)_</a:t>
            </a:r>
            <a:r>
              <a:rPr lang="cs-CZ" sz="2200" dirty="0" smtClean="0">
                <a:hlinkClick r:id="rId4"/>
              </a:rPr>
              <a:t>a_Mam%C4%9Bnka.JPG</a:t>
            </a:r>
            <a:endParaRPr lang="cs-CZ" sz="2200" dirty="0" smtClean="0"/>
          </a:p>
          <a:p>
            <a:r>
              <a:rPr lang="cs-CZ" sz="2200" dirty="0">
                <a:hlinkClick r:id="rId2"/>
              </a:rPr>
              <a:t>http://</a:t>
            </a:r>
            <a:r>
              <a:rPr lang="cs-CZ" sz="2200" dirty="0" smtClean="0">
                <a:hlinkClick r:id="rId2"/>
              </a:rPr>
              <a:t>cs.wikipedia.org/wiki/Mikol%C3%A1%C5%A1_Ale%C5%A1#mediaviewer/File:Mikolas_ales_zizka.jpg</a:t>
            </a:r>
            <a:endParaRPr lang="cs-CZ" sz="2200" dirty="0" smtClean="0"/>
          </a:p>
          <a:p>
            <a:endParaRPr lang="cs-CZ" sz="2200" dirty="0" smtClean="0"/>
          </a:p>
          <a:p>
            <a:endParaRPr lang="cs-CZ" sz="2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200354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/>
              <a:t>http://cs.wikipedia.org/wiki/Host%C3%BDn#mediaviewer/File:Host%C3%BDn,_k%C5%99%C3%AD%C5%BEov%C3%A1_cesta_04.jpg</a:t>
            </a:r>
          </a:p>
        </p:txBody>
      </p:sp>
    </p:spTree>
    <p:extLst>
      <p:ext uri="{BB962C8B-B14F-4D97-AF65-F5344CB8AC3E}">
        <p14:creationId xmlns:p14="http://schemas.microsoft.com/office/powerpoint/2010/main" xmlns="" val="32787979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</TotalTime>
  <Words>248</Words>
  <Application>Microsoft Office PowerPoint</Application>
  <PresentationFormat>Předvádění na obrazovce (4:3)</PresentationFormat>
  <Paragraphs>50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Snímek 1</vt:lpstr>
      <vt:lpstr>Užitá tvorba? Co je to!</vt:lpstr>
      <vt:lpstr>Nejlépe se učí z ukázek:</vt:lpstr>
      <vt:lpstr>Hledejte, bádejte, studujte!</vt:lpstr>
      <vt:lpstr> Typický příklad architekta, který se nechal krááásně unést krásou lidové tvořivosti… </vt:lpstr>
      <vt:lpstr>Nemá to chybu!!! – zastavení křížové cesty na Hostýně:</vt:lpstr>
      <vt:lpstr>Kdo je to?</vt:lpstr>
      <vt:lpstr>Hádej!</vt:lpstr>
      <vt:lpstr>- a ještě jeden úkol:</vt:lpstr>
      <vt:lpstr>Zdroje:</vt:lpstr>
      <vt:lpstr>Zdroje:</vt:lpstr>
    </vt:vector>
  </TitlesOfParts>
  <Company>SUPŠ Jihlava - Helenín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Blanka Zbožínková</dc:creator>
  <cp:lastModifiedBy>Dum</cp:lastModifiedBy>
  <cp:revision>9</cp:revision>
  <dcterms:created xsi:type="dcterms:W3CDTF">2013-07-02T11:29:05Z</dcterms:created>
  <dcterms:modified xsi:type="dcterms:W3CDTF">2014-12-09T09:06:18Z</dcterms:modified>
</cp:coreProperties>
</file>