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6" r:id="rId4"/>
    <p:sldId id="259" r:id="rId5"/>
    <p:sldId id="262" r:id="rId6"/>
    <p:sldId id="263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585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301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159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822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76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673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294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257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467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298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546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AE4F03-1D96-4584-9979-33A47E95D86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52440-9132-4670-9EAF-9588D05055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7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cs.wikipedia.org/wiki/Jen%C3%AD%C4%8Dek_a_Ma%C5%99enk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ert_a_K%C3%A1%C4%8Da" TargetMode="External"/><Relationship Id="rId13" Type="http://schemas.openxmlformats.org/officeDocument/2006/relationships/hyperlink" Target="http://cs.wikipedia.org/w/index.php?title=Chytr%C3%A1_hor%C3%A1kyn%C4%9B&amp;action=edit&amp;redlink=1" TargetMode="External"/><Relationship Id="rId3" Type="http://schemas.openxmlformats.org/officeDocument/2006/relationships/hyperlink" Target="http://cs.wikipedia.org/wiki/Neohro%C5%BEen%C3%BD_Mike%C5%A1" TargetMode="External"/><Relationship Id="rId7" Type="http://schemas.openxmlformats.org/officeDocument/2006/relationships/hyperlink" Target="http://cs.wikipedia.org/wiki/S%C5%AFl_nad_zlato" TargetMode="External"/><Relationship Id="rId12" Type="http://schemas.openxmlformats.org/officeDocument/2006/relationships/hyperlink" Target="http://cs.wikipedia.org/w/index.php?title=O_Slune%C4%8Dn%C3%ADku,_M%C4%9Bs%C3%AD%C4%8Dn%C3%ADku_a_V%C4%9Btrn%C3%ADku&amp;action=edit&amp;redlink=1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edmero_krkavc%C5%AF" TargetMode="External"/><Relationship Id="rId11" Type="http://schemas.openxmlformats.org/officeDocument/2006/relationships/hyperlink" Target="http://cs.wikipedia.org/w/index.php?title=Potrestan%C3%A1_p%C3%BDcha&amp;action=edit&amp;redlink=1" TargetMode="External"/><Relationship Id="rId5" Type="http://schemas.openxmlformats.org/officeDocument/2006/relationships/hyperlink" Target="http://cs.wikipedia.org/wiki/%C4%8Cert%C5%AFv_%C5%A1vagr" TargetMode="External"/><Relationship Id="rId15" Type="http://schemas.openxmlformats.org/officeDocument/2006/relationships/hyperlink" Target="http://cs.wikipedia.org/w/index.php?title=O_kohoutkovi_a_slepi%C4%8Dce&amp;action=edit&amp;redlink=1" TargetMode="External"/><Relationship Id="rId10" Type="http://schemas.openxmlformats.org/officeDocument/2006/relationships/hyperlink" Target="http://cs.wikipedia.org/wiki/O_dvan%C3%A1cti_m%C4%9Bs%C3%AD%C4%8Dk%C3%A1ch" TargetMode="External"/><Relationship Id="rId4" Type="http://schemas.openxmlformats.org/officeDocument/2006/relationships/hyperlink" Target="http://cs.wikipedia.org/wiki/O_Popelce" TargetMode="External"/><Relationship Id="rId9" Type="http://schemas.openxmlformats.org/officeDocument/2006/relationships/hyperlink" Target="http://cs.wikipedia.org/wiki/Jen%C3%AD%C4%8Dek_a_Ma%C5%99enka" TargetMode="External"/><Relationship Id="rId14" Type="http://schemas.openxmlformats.org/officeDocument/2006/relationships/hyperlink" Target="http://cs.wikipedia.org/w/index.php?title=O_Smol%C3%AD%C4%8Dkovi&amp;action=edit&amp;redlink=1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ozena_Nemcova_grave_Vysehrad_Cemetery_Prague_CZ_811.jpg" TargetMode="External"/><Relationship Id="rId3" Type="http://schemas.openxmlformats.org/officeDocument/2006/relationships/hyperlink" Target="http://commons.wikimedia.org/wiki/File:Bozena_Nemcova.jpg?uselang=cs" TargetMode="External"/><Relationship Id="rId7" Type="http://schemas.openxmlformats.org/officeDocument/2006/relationships/hyperlink" Target="http://cs.wikipedia.org/wiki/Soubor:Ratibo%C5%99ice_castle_whole.JPG" TargetMode="External"/><Relationship Id="rId2" Type="http://schemas.openxmlformats.org/officeDocument/2006/relationships/hyperlink" Target="http://cs.wikipedia.org/wiki/Soubor:Bo%C5%BEena_N%C4%9Bmcov%C3%A1_185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b/be/Relief_Map_of_Czech_Republic.png/240px-Relief_Map_of_Czech_Republic.png" TargetMode="External"/><Relationship Id="rId11" Type="http://schemas.openxmlformats.org/officeDocument/2006/relationships/hyperlink" Target="http://www.clker.com/cliparts/a/9/c/1/12065634711340390068johnny_automatic_odd_devil.svg.med.png" TargetMode="External"/><Relationship Id="rId5" Type="http://schemas.openxmlformats.org/officeDocument/2006/relationships/hyperlink" Target="http://cs.wikipedia.org/wiki/Soubor:Ratiborice_-_Stare_belidlo.jpg" TargetMode="External"/><Relationship Id="rId10" Type="http://schemas.openxmlformats.org/officeDocument/2006/relationships/hyperlink" Target="http://office.microsoft.com/cs-cz/images" TargetMode="External"/><Relationship Id="rId4" Type="http://schemas.openxmlformats.org/officeDocument/2006/relationships/hyperlink" Target="http://cs.wikipedia.org/wiki/Soubor:Bo%C5%BEena_N%C4%9Bmcov%C3%A1_s_d%C4%9Btmi_roku_1852.jpg" TargetMode="External"/><Relationship Id="rId9" Type="http://schemas.openxmlformats.org/officeDocument/2006/relationships/hyperlink" Target="http://cs.wikipedia.org/wiki/Soubor:Artu%C5%A1_Scheiner_-O_princezn%C4%9B_se_zlatou_hv%C4%9Bzdou_na_%C4%8De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0"/>
            <a:ext cx="6156176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763" y="19650"/>
            <a:ext cx="7412360" cy="1470025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ln>
                  <a:solidFill>
                    <a:schemeClr val="bg1"/>
                  </a:solidFill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Božena Němcová</a:t>
            </a:r>
            <a:endParaRPr lang="cs-CZ" sz="7200" b="1" dirty="0">
              <a:ln>
                <a:solidFill>
                  <a:schemeClr val="bg1"/>
                </a:solidFill>
              </a:ln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7" y="4077072"/>
            <a:ext cx="2952328" cy="2160240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 04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02</a:t>
            </a: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1820   </a:t>
            </a:r>
            <a:endParaRPr lang="cs-CZ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Ɨ  21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01. 1862 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6710" y="0"/>
            <a:ext cx="76328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DUM_011</a:t>
            </a:r>
            <a:r>
              <a:rPr lang="cs-CZ" sz="1600" dirty="0"/>
              <a:t>/ JAZYK A JAZYKOVÁ KOMUNIKACE </a:t>
            </a:r>
            <a:r>
              <a:rPr lang="cs-CZ" sz="1600" dirty="0" smtClean="0"/>
              <a:t>/BOŽENA NĚMCOVÁ/ </a:t>
            </a:r>
            <a:r>
              <a:rPr lang="cs-CZ" sz="1600" dirty="0"/>
              <a:t>ŠŤÁSTKOVÁ/2012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0863" y="6178968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" lvl="0" fontAlgn="base">
              <a:spcAft>
                <a:spcPct val="0"/>
              </a:spcAft>
              <a:buClr>
                <a:srgbClr val="B83D68"/>
              </a:buClr>
              <a:buSzPct val="80000"/>
              <a:defRPr/>
            </a:pPr>
            <a:r>
              <a:rPr lang="cs-CZ" sz="1200" dirty="0">
                <a:solidFill>
                  <a:prstClr val="black"/>
                </a:solidFill>
                <a:latin typeface="Calibri" pitchFamily="34" charset="0"/>
              </a:rPr>
              <a:t>Střední škola, Základní škola a Mateřská škola, Karviná, příspěvková organizace</a:t>
            </a:r>
          </a:p>
          <a:p>
            <a:pPr marL="36576" lvl="0" fontAlgn="base">
              <a:spcAft>
                <a:spcPct val="0"/>
              </a:spcAft>
              <a:buClr>
                <a:srgbClr val="B83D68"/>
              </a:buClr>
              <a:buSzPct val="80000"/>
              <a:defRPr/>
            </a:pPr>
            <a:r>
              <a:rPr lang="cs-CZ" sz="1200" dirty="0">
                <a:solidFill>
                  <a:prstClr val="black"/>
                </a:solidFill>
                <a:latin typeface="Book Antiqua" pitchFamily="18" charset="0"/>
              </a:rPr>
              <a:t>Autor: Taťána Šťástková</a:t>
            </a:r>
          </a:p>
        </p:txBody>
      </p:sp>
    </p:spTree>
    <p:extLst>
      <p:ext uri="{BB962C8B-B14F-4D97-AF65-F5344CB8AC3E}">
        <p14:creationId xmlns:p14="http://schemas.microsoft.com/office/powerpoint/2010/main" val="3574191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56"/>
          <a:stretch/>
        </p:blipFill>
        <p:spPr>
          <a:xfrm>
            <a:off x="5615608" y="22208"/>
            <a:ext cx="3528392" cy="40701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7862" y="8531"/>
            <a:ext cx="5292290" cy="1470025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ŽIVOTOPIS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692" y="1124744"/>
            <a:ext cx="9112308" cy="5616624"/>
          </a:xfrm>
        </p:spPr>
        <p:txBody>
          <a:bodyPr>
            <a:noAutofit/>
          </a:bodyPr>
          <a:lstStyle/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Božena Němcová je považována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za největší českou spisovatelku. 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Žila v 19. století, kdy česky 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mluvili hlavně prostí lidé nebo 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vlastenci. Na úřadech se mluvilo 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německy.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Narodila se ve Vídni, své dětství 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prožila v Ratibořicích u České 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Skalice. Byla </a:t>
            </a:r>
            <a:r>
              <a:rPr lang="cs-CZ" sz="2400" dirty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dcerou </a:t>
            </a: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služky a  kočího</a:t>
            </a:r>
            <a:r>
              <a:rPr lang="cs-CZ" sz="2400" dirty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Vdala se v sedmnácti letech a spolu s manželem byla za projevy vlastenectví nucena často se stěhovat. Nevedlo se jí vždycky dobře</a:t>
            </a:r>
            <a:r>
              <a:rPr lang="cs-CZ" sz="2400" dirty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Živila se praním, úklidem a příležitostným psaním, často žila na dluh</a:t>
            </a: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algn="l">
              <a:spcBef>
                <a:spcPts val="0"/>
              </a:spcBef>
            </a:pP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Božena </a:t>
            </a:r>
            <a:r>
              <a:rPr lang="cs-CZ" sz="2400" dirty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Němcová zemřela </a:t>
            </a: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když jí bylo 42 let. </a:t>
            </a:r>
            <a:endParaRPr lang="cs-CZ" sz="2400" dirty="0">
              <a:ln>
                <a:solidFill>
                  <a:schemeClr val="accent6"/>
                </a:solidFill>
              </a:ln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58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2115" y="392778"/>
            <a:ext cx="2705452" cy="18437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423938"/>
            <a:ext cx="3307432" cy="21994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12741"/>
            <a:ext cx="3432711" cy="2088232"/>
          </a:xfrm>
          <a:prstGeom prst="rect">
            <a:avLst/>
          </a:prstGeom>
        </p:spPr>
      </p:pic>
      <p:sp>
        <p:nvSpPr>
          <p:cNvPr id="7" name="Ovál 6"/>
          <p:cNvSpPr/>
          <p:nvPr/>
        </p:nvSpPr>
        <p:spPr>
          <a:xfrm>
            <a:off x="2627784" y="1124744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1006859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Ratibořice</a:t>
            </a:r>
            <a:endParaRPr lang="cs-CZ" sz="1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0865" y="3423938"/>
            <a:ext cx="4026685" cy="302001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33966"/>
            <a:ext cx="1925064" cy="256675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704192" y="290071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Hrob Boženy Němcové </a:t>
            </a:r>
            <a:endParaRPr lang="cs-CZ" sz="1400" dirty="0" smtClean="0"/>
          </a:p>
          <a:p>
            <a:r>
              <a:rPr lang="cs-CZ" sz="1400" dirty="0" smtClean="0"/>
              <a:t>na </a:t>
            </a:r>
            <a:r>
              <a:rPr lang="cs-CZ" sz="1400" dirty="0"/>
              <a:t>Vyšehradském hřbitově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223649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r. 1852 </a:t>
            </a:r>
            <a:r>
              <a:rPr lang="cs-CZ" dirty="0"/>
              <a:t>s dětmi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430865" y="6443952"/>
            <a:ext cx="2301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Ratibořický zámek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62338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Staré bělidlo</a:t>
            </a:r>
          </a:p>
        </p:txBody>
      </p:sp>
    </p:spTree>
    <p:extLst>
      <p:ext uri="{BB962C8B-B14F-4D97-AF65-F5344CB8AC3E}">
        <p14:creationId xmlns:p14="http://schemas.microsoft.com/office/powerpoint/2010/main" val="281673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B. Němcové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07270" cy="525658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Při  častém stěhování se Němcová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začala věnovat sběratelské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činnosti. Zapisovala si vyprávění obyčejných lidí. Snažila se o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vlastní převyprávění lidové látky. Hlavní myšlenkou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jejich pohádek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je rovnost všech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lidí a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vítězství mravních hodnot nad silou zla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Tak vznikly její sbírky </a:t>
            </a:r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Národní </a:t>
            </a:r>
            <a:r>
              <a:rPr lang="cs-CZ" sz="2800" u="sng" dirty="0">
                <a:solidFill>
                  <a:schemeClr val="tx2">
                    <a:lumMod val="75000"/>
                  </a:schemeClr>
                </a:solidFill>
              </a:rPr>
              <a:t>báchorky a pověsti  </a:t>
            </a:r>
            <a:endParaRPr lang="cs-CZ" sz="2800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Slovenské </a:t>
            </a:r>
            <a:r>
              <a:rPr lang="cs-CZ" sz="2800" u="sng" dirty="0">
                <a:solidFill>
                  <a:schemeClr val="tx2">
                    <a:lumMod val="75000"/>
                  </a:schemeClr>
                </a:solidFill>
              </a:rPr>
              <a:t>pohádky a </a:t>
            </a:r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pověsti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Nepsala jen pohádky, ale také básně, povídky, romány a cestopisy. Nejznámější z nich je </a:t>
            </a:r>
            <a:r>
              <a:rPr lang="cs-CZ" sz="2800" u="sng" dirty="0" smtClean="0">
                <a:solidFill>
                  <a:srgbClr val="002060"/>
                </a:solidFill>
              </a:rPr>
              <a:t>Babička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. Popisuje zde vzpomínky na šťastné dětství prožité v ratibořickém údolí. Ústřední postavou díla je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babička, která se stala 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symbolem dobra a lásky.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  <a:latin typeface="arial"/>
            </a:endParaRPr>
          </a:p>
          <a:p>
            <a:pPr marL="0" indent="0">
              <a:buNone/>
            </a:pPr>
            <a:endParaRPr lang="cs-CZ" sz="16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6067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b="1" i="1" u="sng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 princezně se zlatou</a:t>
            </a:r>
            <a:br>
              <a:rPr lang="cs-CZ" b="1" i="1" u="sng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i="1" u="sng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hvězdou na čele</a:t>
            </a:r>
            <a:endParaRPr lang="cs-CZ" i="1" u="sng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/>
            </a:r>
            <a:br>
              <a:rPr lang="cs-CZ" sz="1800" b="1" dirty="0"/>
            </a:br>
            <a:endParaRPr lang="cs-CZ" sz="1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340768"/>
            <a:ext cx="828092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Sotva princ koření vypil a na dně prsten spatřil, vzbouřil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celý zámek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; </a:t>
            </a:r>
            <a:r>
              <a:rPr lang="cs-CZ" sz="2400" dirty="0" err="1">
                <a:solidFill>
                  <a:schemeClr val="accent2">
                    <a:lumMod val="75000"/>
                  </a:schemeClr>
                </a:solidFill>
              </a:rPr>
              <a:t>nejprvnější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poptávka došla ovšem na kuchaře, zdali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on koření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do koflíku lil. Kuchař v domnění, že se snad do koření vlas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 myšího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kožíšku dostal,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nechtěl na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sobě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hanbu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nechat,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a prosil                       </a:t>
            </a: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hned o odpuštění, že to v jeho         </a:t>
            </a: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nepřítomnosti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kuchtička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udělala. Nyní                               </a:t>
            </a: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musela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kuchtička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k princovi. Dosti se                                                          </a:t>
            </a: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zdráhala a nechtěla jít, ale </a:t>
            </a:r>
            <a:r>
              <a:rPr lang="pl-PL" sz="2400" dirty="0" smtClean="0">
                <a:solidFill>
                  <a:schemeClr val="accent2">
                    <a:lumMod val="75000"/>
                  </a:schemeClr>
                </a:solidFill>
              </a:rPr>
              <a:t>služebníci ji             </a:t>
            </a:r>
          </a:p>
          <a:p>
            <a:r>
              <a:rPr lang="pl-PL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pl-PL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vzali pod paždí a vedli ji do princova         </a:t>
            </a:r>
          </a:p>
          <a:p>
            <a:r>
              <a:rPr lang="pl-PL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pl-PL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pokoje. Jak tam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vešla, klekla na zem a       </a:t>
            </a: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hlavu sklonila, aby neviděl princ její            </a:t>
            </a: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postavu a nepoznal její tvář.  </a:t>
            </a:r>
          </a:p>
          <a:p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</a:t>
            </a:r>
            <a:r>
              <a:rPr lang="cs-CZ" sz="2000" dirty="0" smtClean="0"/>
              <a:t>(úryvek)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891182"/>
            <a:ext cx="2701600" cy="3604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89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5564" y="116632"/>
            <a:ext cx="8178883" cy="1143000"/>
          </a:xfrm>
        </p:spPr>
        <p:txBody>
          <a:bodyPr>
            <a:normAutofit/>
          </a:bodyPr>
          <a:lstStyle/>
          <a:p>
            <a:r>
              <a:rPr lang="cs-CZ" i="1" u="sng" dirty="0" smtClean="0">
                <a:solidFill>
                  <a:srgbClr val="0645AD"/>
                </a:solidFill>
                <a:latin typeface="Arial"/>
                <a:hlinkClick r:id="rId2" tooltip="Jeníček a Mařenka"/>
              </a:rPr>
              <a:t>Princ Ba</a:t>
            </a:r>
            <a:r>
              <a:rPr lang="cs-CZ" i="1" u="sng" dirty="0" smtClean="0">
                <a:solidFill>
                  <a:srgbClr val="0645AD"/>
                </a:solidFill>
                <a:latin typeface="Arial"/>
              </a:rPr>
              <a:t>jaja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1268760"/>
            <a:ext cx="4330824" cy="4857403"/>
          </a:xfrm>
        </p:spPr>
        <p:txBody>
          <a:bodyPr>
            <a:norm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9989" y="1357703"/>
            <a:ext cx="82809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Sotva vstoupili na jeden vrch, již se třesením skála otevřela,   a devítihlavý drak vylezl ven, ohlížeje se po své kořisti. Tu přiskočí na koníku Bajaja, vytáhne meč, jedním rázem utne   tři hlavy. Drak se svíjel, plil oheň a házel sebou, až mu jed                                  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              daleko široko stříkal, ale princ toho                             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             nedbal, sekal, až mu všech devět                         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             hlav usekal, ostatní dodělal koník             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             kopyty.     </a:t>
            </a:r>
            <a:r>
              <a:rPr lang="cs-CZ" sz="1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(úryvek)</a:t>
            </a:r>
          </a:p>
          <a:p>
            <a:endParaRPr lang="cs-CZ" sz="1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12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             </a:t>
            </a:r>
          </a:p>
          <a:p>
            <a:r>
              <a:rPr lang="cs-CZ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                             Jak to bylo dál? Vyprávějte.   </a:t>
            </a:r>
            <a:endParaRPr lang="cs-CZ" sz="2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pc\AppData\Local\Microsoft\Windows\Temporary Internet Files\Content.IE5\GPSD1BOZ\MC90042288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3212976"/>
            <a:ext cx="4161110" cy="3379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578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74638"/>
            <a:ext cx="6192688" cy="1143000"/>
          </a:xfrm>
        </p:spPr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Jiné známé pohádky </a:t>
            </a:r>
            <a:br>
              <a:rPr lang="cs-CZ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i="1" u="sng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Boženy Němcové</a:t>
            </a:r>
            <a:endParaRPr lang="cs-CZ" i="1" u="sng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772816"/>
            <a:ext cx="1246892" cy="3175844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1556792"/>
            <a:ext cx="460851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3" tooltip="Neohrožený Mikeš"/>
              </a:rPr>
              <a:t>Neohrožený Mikeš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4" tooltip="O Popelce"/>
              </a:rPr>
              <a:t>O Popelce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5" tooltip="Čertův švagr"/>
              </a:rPr>
              <a:t>Čertův švagr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6" tooltip="Sedmero krkavců"/>
              </a:rPr>
              <a:t>Sedmero krkavců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7" tooltip="Sůl nad zlato"/>
              </a:rPr>
              <a:t>Sůl nad zlato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u="sng" dirty="0" smtClean="0">
                <a:solidFill>
                  <a:srgbClr val="0000FF"/>
                </a:solidFill>
                <a:latin typeface="Arial"/>
              </a:rPr>
              <a:t>Divotvorný meč </a:t>
            </a:r>
            <a:endParaRPr lang="cs-CZ" sz="2000" u="sng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8" tooltip="Čert a Káča"/>
              </a:rPr>
              <a:t>Čert a Káča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9" tooltip="Jeníček a Mařenka"/>
              </a:rPr>
              <a:t>O Perníkové chaloupce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10" tooltip="O dvanácti měsíčkách"/>
              </a:rPr>
              <a:t>O dvanácti měsíčkách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 smtClean="0">
                <a:solidFill>
                  <a:srgbClr val="0000FF"/>
                </a:solidFill>
                <a:latin typeface="Arial"/>
                <a:hlinkClick r:id="rId11" tooltip="Potrestaná pýcha (stránka neexistuje)"/>
              </a:rPr>
              <a:t>Potrestaná </a:t>
            </a:r>
            <a:r>
              <a:rPr lang="cs-CZ" sz="2000" i="1" dirty="0">
                <a:solidFill>
                  <a:srgbClr val="0000FF"/>
                </a:solidFill>
                <a:latin typeface="Arial"/>
                <a:hlinkClick r:id="rId11" tooltip="Potrestaná pýcha (stránka neexistuje)"/>
              </a:rPr>
              <a:t>pýcha</a:t>
            </a:r>
            <a:r>
              <a:rPr lang="cs-CZ" sz="2000" dirty="0">
                <a:solidFill>
                  <a:srgbClr val="0000FF"/>
                </a:solidFill>
                <a:latin typeface="Arial"/>
              </a:rPr>
              <a:t> </a:t>
            </a:r>
            <a:endParaRPr lang="cs-CZ" sz="2000" dirty="0" smtClean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 smtClean="0">
                <a:solidFill>
                  <a:srgbClr val="0000FF"/>
                </a:solidFill>
                <a:latin typeface="Arial"/>
                <a:hlinkClick r:id="rId12" tooltip="O Slunečníku, Měsíčníku a Větrníku (stránka neexistuje)"/>
              </a:rPr>
              <a:t>O </a:t>
            </a:r>
            <a:r>
              <a:rPr lang="cs-CZ" sz="2000" i="1" dirty="0">
                <a:solidFill>
                  <a:srgbClr val="0000FF"/>
                </a:solidFill>
                <a:latin typeface="Arial"/>
                <a:hlinkClick r:id="rId12" tooltip="O Slunečníku, Měsíčníku a Větrníku (stránka neexistuje)"/>
              </a:rPr>
              <a:t>Slunečníku, Měsíčníku a Větrníku</a:t>
            </a:r>
            <a:r>
              <a:rPr lang="cs-CZ" sz="2000" dirty="0">
                <a:solidFill>
                  <a:srgbClr val="0000FF"/>
                </a:solidFill>
                <a:latin typeface="Arial"/>
              </a:rPr>
              <a:t> </a:t>
            </a:r>
          </a:p>
          <a:p>
            <a:r>
              <a:rPr lang="cs-CZ" sz="2000" i="1" dirty="0" smtClean="0">
                <a:solidFill>
                  <a:srgbClr val="0000FF"/>
                </a:solidFill>
                <a:latin typeface="Arial"/>
                <a:hlinkClick r:id="rId13" tooltip="Chytrá horákyně (stránka neexistuje)"/>
              </a:rPr>
              <a:t>Chytrá </a:t>
            </a:r>
            <a:r>
              <a:rPr lang="cs-CZ" sz="2000" i="1" dirty="0">
                <a:solidFill>
                  <a:srgbClr val="0000FF"/>
                </a:solidFill>
                <a:latin typeface="Arial"/>
                <a:hlinkClick r:id="rId13" tooltip="Chytrá horákyně (stránka neexistuje)"/>
              </a:rPr>
              <a:t>horákyně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14" tooltip="O Smolíčkovi (stránka neexistuje)"/>
              </a:rPr>
              <a:t>O Smolíčkovi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sz="2000" i="1" dirty="0">
                <a:solidFill>
                  <a:srgbClr val="0000FF"/>
                </a:solidFill>
                <a:latin typeface="Arial"/>
                <a:hlinkClick r:id="rId15" tooltip="O kohoutkovi a slepičce (stránka neexistuje)"/>
              </a:rPr>
              <a:t>O kohoutkovi a slepičce</a:t>
            </a:r>
            <a:endParaRPr lang="cs-CZ" sz="2000" dirty="0">
              <a:solidFill>
                <a:srgbClr val="0000FF"/>
              </a:solidFill>
              <a:latin typeface="Arial"/>
            </a:endParaRP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5655151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Hodně pohádek bylo také zfilmováno, určitě je znáte. </a:t>
            </a:r>
            <a:endParaRPr lang="cs-CZ" sz="2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256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64096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Zdroje:</a:t>
            </a:r>
          </a:p>
          <a:p>
            <a:endParaRPr lang="cs-CZ" sz="14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Karel K.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, otevřená encyklopedie [online]. 31. 3. 2010, 09:51[cit. 2012-03-20]. Soubor: Božena Němcová 1850.jpg      Dostupné z: </a:t>
            </a:r>
            <a:r>
              <a:rPr lang="cs-CZ" sz="1400" dirty="0" smtClean="0">
                <a:hlinkClick r:id="rId2"/>
              </a:rPr>
              <a:t>http://cs.wikipedia.org/wiki/Soubor:Bo%C5%BEena_N%C4%9Bmcov%C3%A1_1850.jpg</a:t>
            </a:r>
            <a:r>
              <a:rPr lang="cs-CZ" sz="1400" dirty="0" smtClean="0"/>
              <a:t> </a:t>
            </a:r>
            <a:endParaRPr lang="cs-CZ" sz="9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/>
              <a:t>unbekannt</a:t>
            </a:r>
            <a:r>
              <a:rPr lang="cs-CZ" sz="1400" dirty="0" smtClean="0"/>
              <a:t>.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, otevřená encyklopedie [online]. 12. 1. 2008, 08:55[cit. 2012-03-20]. </a:t>
            </a:r>
            <a:r>
              <a:rPr lang="cs-CZ" sz="1400" dirty="0" err="1" smtClean="0"/>
              <a:t>Soubor:Bozena</a:t>
            </a:r>
            <a:r>
              <a:rPr lang="cs-CZ" sz="1400" dirty="0" smtClean="0"/>
              <a:t> Nemcova.jpg    Dostupné z: </a:t>
            </a:r>
            <a:r>
              <a:rPr lang="cs-CZ" sz="1400" dirty="0" smtClean="0">
                <a:hlinkClick r:id="rId3"/>
              </a:rPr>
              <a:t>http://commons.wikimedia.org/wiki/File:Bozena_Nemcova.jpg?uselang=cs</a:t>
            </a:r>
            <a:r>
              <a:rPr lang="cs-CZ" sz="1400" dirty="0" smtClean="0"/>
              <a:t> </a:t>
            </a:r>
            <a:endParaRPr lang="cs-CZ" sz="9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not </a:t>
            </a:r>
            <a:r>
              <a:rPr lang="cs-CZ" sz="1400" dirty="0" err="1" smtClean="0"/>
              <a:t>given</a:t>
            </a:r>
            <a:r>
              <a:rPr lang="cs-CZ" sz="1400" dirty="0" smtClean="0"/>
              <a:t>.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, otevřená encyklopedie [online]. 6. 2. 2012, 14:13[cit. 2012-03-20]. Soubor:</a:t>
            </a:r>
            <a:r>
              <a:rPr lang="pl-PL" sz="1400" dirty="0" smtClean="0"/>
              <a:t>Božena Němcová s dětmi roku 1852.jpg</a:t>
            </a:r>
            <a:r>
              <a:rPr lang="cs-CZ" sz="1400" dirty="0" smtClean="0"/>
              <a:t>     Dostupné z</a:t>
            </a:r>
            <a:r>
              <a:rPr lang="cs-CZ" sz="1400" dirty="0"/>
              <a:t>: 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cs.wikipedia.org/wiki/Soubor:Bo%C5%BEena_N%C4%9Bmcov%C3%A1_s_d%C4%9Btmi_roku_1852.jpg</a:t>
            </a:r>
            <a:r>
              <a:rPr lang="cs-CZ" sz="1400" dirty="0" smtClean="0"/>
              <a:t> </a:t>
            </a:r>
            <a:endParaRPr lang="cs-CZ" sz="9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err="1" smtClean="0"/>
              <a:t>Karpac</a:t>
            </a:r>
            <a:r>
              <a:rPr lang="cs-CZ" sz="1400" dirty="0"/>
              <a:t>. </a:t>
            </a:r>
            <a:r>
              <a:rPr lang="cs-CZ" sz="1400" dirty="0" err="1"/>
              <a:t>Wikipedia</a:t>
            </a:r>
            <a:r>
              <a:rPr lang="cs-CZ" sz="1400" dirty="0"/>
              <a:t>, otevřená encyklopedie [online]. </a:t>
            </a:r>
            <a:r>
              <a:rPr lang="cs-CZ" sz="1400" dirty="0" smtClean="0"/>
              <a:t>9. 9. 2010, 20:21[cit</a:t>
            </a:r>
            <a:r>
              <a:rPr lang="cs-CZ" sz="1400" dirty="0"/>
              <a:t>. 2012-03-20]. </a:t>
            </a:r>
            <a:r>
              <a:rPr lang="cs-CZ" sz="1400" dirty="0" smtClean="0"/>
              <a:t> </a:t>
            </a:r>
            <a:r>
              <a:rPr lang="cs-CZ" sz="1400" dirty="0" err="1" smtClean="0"/>
              <a:t>Soubor:Ratiborice</a:t>
            </a:r>
            <a:r>
              <a:rPr lang="cs-CZ" sz="1400" dirty="0" smtClean="0"/>
              <a:t> - </a:t>
            </a:r>
            <a:r>
              <a:rPr lang="cs-CZ" sz="1400" dirty="0" err="1" smtClean="0"/>
              <a:t>Stare</a:t>
            </a:r>
            <a:r>
              <a:rPr lang="cs-CZ" sz="1400" dirty="0" smtClean="0"/>
              <a:t> belidlo.jpg       Dostupné z: 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://cs.wikipedia.org/wiki/Soubor:Ratiborice</a:t>
            </a:r>
            <a:r>
              <a:rPr lang="cs-CZ" sz="1400" dirty="0" smtClean="0">
                <a:hlinkClick r:id="rId5"/>
              </a:rPr>
              <a:t>_-_       Stare_belidlo.jpg</a:t>
            </a:r>
            <a:r>
              <a:rPr lang="cs-CZ" sz="1400" dirty="0" smtClean="0"/>
              <a:t>  </a:t>
            </a:r>
            <a:endParaRPr lang="cs-CZ" sz="9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upload.wikimedia.org/wikipedia/commons/thumb/b/be/Relief_Map_of_Czech_Republic.png/240px-Relief_Map_of_Czech_Republic.png</a:t>
            </a:r>
            <a:r>
              <a:rPr lang="cs-CZ" sz="1400" dirty="0" smtClean="0"/>
              <a:t>  </a:t>
            </a:r>
            <a:endParaRPr lang="cs-CZ" sz="900" dirty="0" smtClean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err="1">
                <a:solidFill>
                  <a:prstClr val="black"/>
                </a:solidFill>
              </a:rPr>
              <a:t>Kozuch.Wikipedia</a:t>
            </a:r>
            <a:r>
              <a:rPr lang="cs-CZ" sz="1400" dirty="0">
                <a:solidFill>
                  <a:prstClr val="black"/>
                </a:solidFill>
              </a:rPr>
              <a:t>, otevřená encyklopedie [online]. 6. 7. 2009, 18:22[cit. 2012-03-20]. </a:t>
            </a:r>
            <a:r>
              <a:rPr lang="cs-CZ" sz="1400" dirty="0" err="1">
                <a:solidFill>
                  <a:prstClr val="black"/>
                </a:solidFill>
              </a:rPr>
              <a:t>Soubor:Ratibořice</a:t>
            </a:r>
            <a:r>
              <a:rPr lang="cs-CZ" sz="1400" dirty="0">
                <a:solidFill>
                  <a:prstClr val="black"/>
                </a:solidFill>
              </a:rPr>
              <a:t> </a:t>
            </a:r>
            <a:r>
              <a:rPr lang="cs-CZ" sz="1400" dirty="0" err="1">
                <a:solidFill>
                  <a:prstClr val="black"/>
                </a:solidFill>
              </a:rPr>
              <a:t>castle</a:t>
            </a:r>
            <a:r>
              <a:rPr lang="cs-CZ" sz="1400" dirty="0">
                <a:solidFill>
                  <a:prstClr val="black"/>
                </a:solidFill>
              </a:rPr>
              <a:t> whole.JPG       </a:t>
            </a:r>
            <a:r>
              <a:rPr lang="cs-CZ" sz="1400" dirty="0" smtClean="0">
                <a:solidFill>
                  <a:prstClr val="black"/>
                </a:solidFill>
              </a:rPr>
              <a:t>Dostupné </a:t>
            </a:r>
            <a:r>
              <a:rPr lang="cs-CZ" sz="1400" dirty="0">
                <a:solidFill>
                  <a:prstClr val="black"/>
                </a:solidFill>
              </a:rPr>
              <a:t>z: </a:t>
            </a:r>
            <a:r>
              <a:rPr lang="cs-CZ" sz="1400" dirty="0">
                <a:solidFill>
                  <a:prstClr val="black"/>
                </a:solidFill>
                <a:hlinkClick r:id="rId7"/>
              </a:rPr>
              <a:t>http://cs.wikipedia.org/wiki/Soubor:Ratibo%C5%99ice_castle_whole.JPG</a:t>
            </a:r>
            <a:r>
              <a:rPr lang="cs-CZ" sz="1400" dirty="0">
                <a:solidFill>
                  <a:prstClr val="black"/>
                </a:solidFill>
              </a:rPr>
              <a:t>  </a:t>
            </a:r>
            <a:endParaRPr lang="cs-CZ" sz="900" dirty="0" smtClean="0">
              <a:solidFill>
                <a:prstClr val="black"/>
              </a:solidFill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err="1" smtClean="0">
                <a:solidFill>
                  <a:prstClr val="black"/>
                </a:solidFill>
              </a:rPr>
              <a:t>Miaow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err="1">
                <a:solidFill>
                  <a:prstClr val="black"/>
                </a:solidFill>
              </a:rPr>
              <a:t>Miaow.Wikipedia</a:t>
            </a:r>
            <a:r>
              <a:rPr lang="cs-CZ" sz="1400" dirty="0">
                <a:solidFill>
                  <a:prstClr val="black"/>
                </a:solidFill>
              </a:rPr>
              <a:t>, otevřená encyklopedie [online]. 28. 10. 2005, 23:26[cit. 2012-03-20]. </a:t>
            </a:r>
            <a:r>
              <a:rPr lang="cs-CZ" sz="1400" dirty="0" err="1">
                <a:solidFill>
                  <a:prstClr val="black"/>
                </a:solidFill>
              </a:rPr>
              <a:t>Soubor:Bozena</a:t>
            </a:r>
            <a:r>
              <a:rPr lang="cs-CZ" sz="1400" dirty="0">
                <a:solidFill>
                  <a:prstClr val="black"/>
                </a:solidFill>
              </a:rPr>
              <a:t> </a:t>
            </a:r>
            <a:r>
              <a:rPr lang="cs-CZ" sz="1400" dirty="0" err="1">
                <a:solidFill>
                  <a:prstClr val="black"/>
                </a:solidFill>
              </a:rPr>
              <a:t>Nemcova</a:t>
            </a:r>
            <a:r>
              <a:rPr lang="cs-CZ" sz="1400" dirty="0">
                <a:solidFill>
                  <a:prstClr val="black"/>
                </a:solidFill>
              </a:rPr>
              <a:t> </a:t>
            </a:r>
            <a:r>
              <a:rPr lang="cs-CZ" sz="1400" dirty="0" err="1">
                <a:solidFill>
                  <a:prstClr val="black"/>
                </a:solidFill>
              </a:rPr>
              <a:t>grave</a:t>
            </a:r>
            <a:r>
              <a:rPr lang="cs-CZ" sz="1400" dirty="0">
                <a:solidFill>
                  <a:prstClr val="black"/>
                </a:solidFill>
              </a:rPr>
              <a:t> </a:t>
            </a:r>
            <a:r>
              <a:rPr lang="cs-CZ" sz="1400" dirty="0" err="1">
                <a:solidFill>
                  <a:prstClr val="black"/>
                </a:solidFill>
              </a:rPr>
              <a:t>Vysehrad</a:t>
            </a:r>
            <a:r>
              <a:rPr lang="cs-CZ" sz="1400" dirty="0">
                <a:solidFill>
                  <a:prstClr val="black"/>
                </a:solidFill>
              </a:rPr>
              <a:t> </a:t>
            </a:r>
            <a:r>
              <a:rPr lang="cs-CZ" sz="1400" dirty="0" err="1">
                <a:solidFill>
                  <a:prstClr val="black"/>
                </a:solidFill>
              </a:rPr>
              <a:t>Cemetery</a:t>
            </a:r>
            <a:r>
              <a:rPr lang="cs-CZ" sz="1400" dirty="0">
                <a:solidFill>
                  <a:prstClr val="black"/>
                </a:solidFill>
              </a:rPr>
              <a:t> Prague CZ 811.jpg                      Dostupné z: </a:t>
            </a:r>
            <a:r>
              <a:rPr lang="cs-CZ" sz="1400" dirty="0">
                <a:solidFill>
                  <a:prstClr val="black"/>
                </a:solidFill>
                <a:hlinkClick r:id="rId8"/>
              </a:rPr>
              <a:t>http://cs.wikipedia.org/wiki/Soubor:Bozena_Nemcova_grave_Vysehrad_Cemetery_Prague_CZ_811.jpg</a:t>
            </a:r>
            <a:r>
              <a:rPr lang="cs-CZ" sz="1400" dirty="0">
                <a:solidFill>
                  <a:prstClr val="black"/>
                </a:solidFill>
              </a:rPr>
              <a:t> </a:t>
            </a:r>
            <a:endParaRPr lang="cs-CZ" sz="900" dirty="0" smtClean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>
                <a:solidFill>
                  <a:prstClr val="black"/>
                </a:solidFill>
              </a:rPr>
              <a:t>Artuš </a:t>
            </a:r>
            <a:r>
              <a:rPr lang="cs-CZ" sz="1400" dirty="0" err="1">
                <a:solidFill>
                  <a:prstClr val="black"/>
                </a:solidFill>
              </a:rPr>
              <a:t>Scheiner</a:t>
            </a:r>
            <a:r>
              <a:rPr lang="cs-CZ" sz="1400" dirty="0">
                <a:solidFill>
                  <a:prstClr val="black"/>
                </a:solidFill>
              </a:rPr>
              <a:t> .</a:t>
            </a:r>
            <a:r>
              <a:rPr lang="cs-CZ" sz="1400" dirty="0" err="1">
                <a:solidFill>
                  <a:prstClr val="black"/>
                </a:solidFill>
              </a:rPr>
              <a:t>Wikipedia</a:t>
            </a:r>
            <a:r>
              <a:rPr lang="cs-CZ" sz="1400" dirty="0">
                <a:solidFill>
                  <a:prstClr val="black"/>
                </a:solidFill>
              </a:rPr>
              <a:t>, otevřená encyklopedie [online]. 26. 1. 2011, 14:33[cit. 2012-03-20]. Soubor:  Artuš </a:t>
            </a:r>
            <a:r>
              <a:rPr lang="cs-CZ" sz="1400" dirty="0" err="1">
                <a:solidFill>
                  <a:prstClr val="black"/>
                </a:solidFill>
              </a:rPr>
              <a:t>Scheiner</a:t>
            </a:r>
            <a:r>
              <a:rPr lang="cs-CZ" sz="1400" dirty="0">
                <a:solidFill>
                  <a:prstClr val="black"/>
                </a:solidFill>
              </a:rPr>
              <a:t> - O princezně se zlatou hvězdou na čele.jpg                      Dostupné z: </a:t>
            </a:r>
            <a:r>
              <a:rPr lang="cs-CZ" sz="1400" dirty="0">
                <a:solidFill>
                  <a:prstClr val="black"/>
                </a:solidFill>
                <a:hlinkClick r:id="rId9"/>
              </a:rPr>
              <a:t>http://cs.wikipedia.org/wiki/Soubor:Artu%C5%A1_Scheiner</a:t>
            </a:r>
            <a:r>
              <a:rPr lang="cs-CZ" sz="1400" dirty="0" smtClean="0">
                <a:solidFill>
                  <a:prstClr val="black"/>
                </a:solidFill>
                <a:hlinkClick r:id="rId9"/>
              </a:rPr>
              <a:t>_-O_princezn%C4%9B_se_zlatou_hv%C4%9Bzdou_na</a:t>
            </a:r>
            <a:r>
              <a:rPr lang="cs-CZ" sz="1400" dirty="0">
                <a:solidFill>
                  <a:prstClr val="black"/>
                </a:solidFill>
                <a:hlinkClick r:id="rId9"/>
              </a:rPr>
              <a:t>_%C4%8Dele.jpg</a:t>
            </a:r>
            <a:r>
              <a:rPr lang="cs-CZ" sz="1400" dirty="0">
                <a:solidFill>
                  <a:prstClr val="black"/>
                </a:solidFill>
              </a:rPr>
              <a:t>  </a:t>
            </a:r>
            <a:endParaRPr lang="cs-CZ" sz="900" dirty="0" smtClean="0">
              <a:solidFill>
                <a:prstClr val="black"/>
              </a:solidFill>
              <a:latin typeface="Arial" pitchFamily="34" charset="0"/>
              <a:cs typeface="Arial" pitchFamily="34" charset="0"/>
              <a:hlinkClick r:id="rId1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10"/>
              </a:rPr>
              <a:t>http</a:t>
            </a: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10"/>
              </a:rPr>
              <a:t>://office.microsoft.com/cs-cz/images</a:t>
            </a:r>
            <a:r>
              <a:rPr lang="cs-CZ" sz="1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9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1"/>
              </a:rPr>
              <a:t>www.clker.com/cliparts/a/9/c/1/12065634711340390068johnny_automatic_odd_devil.svg.med.png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prstClr val="black"/>
                </a:solidFill>
              </a:rPr>
              <a:t>NĚMCOVÁ, Božena. Pohádky. Ilustroval Artuš </a:t>
            </a:r>
            <a:r>
              <a:rPr lang="cs-CZ" sz="1400" dirty="0" err="1" smtClean="0">
                <a:solidFill>
                  <a:prstClr val="black"/>
                </a:solidFill>
              </a:rPr>
              <a:t>Scheiner</a:t>
            </a:r>
            <a:r>
              <a:rPr lang="cs-CZ" sz="1400" dirty="0" smtClean="0">
                <a:solidFill>
                  <a:prstClr val="black"/>
                </a:solidFill>
              </a:rPr>
              <a:t>.  1. vyd. Praha: Státní nakladatelství dětské knihy, 1968.</a:t>
            </a:r>
            <a:endParaRPr lang="cs-CZ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62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638</TotalTime>
  <Words>767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Božena Němcová</vt:lpstr>
      <vt:lpstr>ŽIVOTOPIS</vt:lpstr>
      <vt:lpstr>Prezentace aplikace PowerPoint</vt:lpstr>
      <vt:lpstr>  Tvorba B. Němcové  </vt:lpstr>
      <vt:lpstr>O princezně se zlatou hvězdou na čele</vt:lpstr>
      <vt:lpstr>Princ Bajaja</vt:lpstr>
      <vt:lpstr>Jiné známé pohádky  Boženy Němcové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Lenka</dc:creator>
  <cp:lastModifiedBy>Martin Králík</cp:lastModifiedBy>
  <cp:revision>45</cp:revision>
  <dcterms:created xsi:type="dcterms:W3CDTF">2012-03-27T19:24:19Z</dcterms:created>
  <dcterms:modified xsi:type="dcterms:W3CDTF">2012-04-16T10:23:41Z</dcterms:modified>
</cp:coreProperties>
</file>