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3" r:id="rId5"/>
    <p:sldId id="260" r:id="rId6"/>
    <p:sldId id="261" r:id="rId7"/>
    <p:sldId id="265" r:id="rId8"/>
    <p:sldId id="266" r:id="rId9"/>
    <p:sldId id="262" r:id="rId10"/>
    <p:sldId id="264" r:id="rId11"/>
  </p:sldIdLst>
  <p:sldSz cx="12192000" cy="6858000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0" y="-7938"/>
            <a:ext cx="12192000" cy="6865938"/>
            <a:chOff x="0" y="-8467"/>
            <a:chExt cx="12192000" cy="6866467"/>
          </a:xfrm>
        </p:grpSpPr>
        <p:cxnSp>
          <p:nvCxnSpPr>
            <p:cNvPr id="5" name="Straight Connector 31"/>
            <p:cNvCxnSpPr/>
            <p:nvPr/>
          </p:nvCxnSpPr>
          <p:spPr>
            <a:xfrm>
              <a:off x="9371013" y="-528"/>
              <a:ext cx="1219200" cy="6858528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20"/>
            <p:cNvCxnSpPr/>
            <p:nvPr/>
          </p:nvCxnSpPr>
          <p:spPr>
            <a:xfrm flipH="1">
              <a:off x="7424738" y="3681168"/>
              <a:ext cx="4764087" cy="3176832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Rectangle 23"/>
            <p:cNvSpPr/>
            <p:nvPr/>
          </p:nvSpPr>
          <p:spPr>
            <a:xfrm>
              <a:off x="9182100" y="-8467"/>
              <a:ext cx="3006725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25"/>
            <p:cNvSpPr/>
            <p:nvPr/>
          </p:nvSpPr>
          <p:spPr>
            <a:xfrm>
              <a:off x="9602788" y="-8467"/>
              <a:ext cx="2589212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Isosceles Triangle 26"/>
            <p:cNvSpPr/>
            <p:nvPr/>
          </p:nvSpPr>
          <p:spPr>
            <a:xfrm>
              <a:off x="8932863" y="3047706"/>
              <a:ext cx="3259137" cy="3810294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27"/>
            <p:cNvSpPr/>
            <p:nvPr/>
          </p:nvSpPr>
          <p:spPr>
            <a:xfrm>
              <a:off x="9334500" y="-8467"/>
              <a:ext cx="2854325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28"/>
            <p:cNvSpPr/>
            <p:nvPr/>
          </p:nvSpPr>
          <p:spPr>
            <a:xfrm>
              <a:off x="10898188" y="-8467"/>
              <a:ext cx="1290637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9"/>
            <p:cNvSpPr/>
            <p:nvPr/>
          </p:nvSpPr>
          <p:spPr>
            <a:xfrm>
              <a:off x="10939463" y="-8467"/>
              <a:ext cx="1249362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30"/>
            <p:cNvSpPr/>
            <p:nvPr/>
          </p:nvSpPr>
          <p:spPr>
            <a:xfrm>
              <a:off x="10371138" y="3589086"/>
              <a:ext cx="1817687" cy="326891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8"/>
            <p:cNvSpPr/>
            <p:nvPr/>
          </p:nvSpPr>
          <p:spPr>
            <a:xfrm rot="10800000">
              <a:off x="0" y="-528"/>
              <a:ext cx="842963" cy="5666225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BBC0F-D4C0-4A00-B433-67C415936FF5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1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5B6B6E-2271-4BDD-80C3-55AF993353AB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62E08-838E-4F0B-9C25-1D2F70219E38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3E52F6-48B1-4177-931A-EA5A1EACBD24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3D012-B7E9-49D9-B544-634B7B91BC36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7E861F-7AB5-4655-BCB2-4AAF1597E559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51DCD-86B2-4327-9DC7-9B1F48327D53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A0C4BE-7C67-4011-B3F4-CBD748986946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2D5E57-E9D4-4FF2-909B-761FA15FD387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5316CF-B25E-4B26-982C-14CC1CB190A9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12BEE-E394-4C36-AA1D-CB378BC0386B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A73B3E-BEE9-494D-BD4D-7FA7D6043DBF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390DD-1513-489C-9177-B696A0DEC5C9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581F6C-A280-43F8-BA1D-1342F40F967B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D1A17-1A8D-4724-89AF-68AC1A7AAC1F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67B38D-7A7D-4199-941A-1F36229A4206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CDC1F-C01F-4D90-A7E0-87EE4FA8FC96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37A51-18F2-4D98-9556-6DEE201770E2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0C8A4-A200-43C3-9CD0-F5407D460603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86320D-9CEC-4AD0-8011-BB06787614ED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9"/>
          <p:cNvSpPr txBox="1">
            <a:spLocks noChangeArrowheads="1"/>
          </p:cNvSpPr>
          <p:nvPr/>
        </p:nvSpPr>
        <p:spPr bwMode="auto">
          <a:xfrm>
            <a:off x="541338" y="790575"/>
            <a:ext cx="609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sz="8000" smtClean="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21"/>
          <p:cNvSpPr txBox="1">
            <a:spLocks noChangeArrowheads="1"/>
          </p:cNvSpPr>
          <p:nvPr/>
        </p:nvSpPr>
        <p:spPr bwMode="auto">
          <a:xfrm>
            <a:off x="8893175" y="2886075"/>
            <a:ext cx="6096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sz="8000" smtClean="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  <a:endParaRPr lang="en-US" smtClean="0">
              <a:solidFill>
                <a:srgbClr val="C0E474"/>
              </a:solidFill>
              <a:latin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053AA1-3A1B-4BA6-B439-CD74697C32C3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ED846B54-D146-48D4-A4E5-B482BBA3C45F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A6E93-C95E-438A-9001-BB2B0493CE19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9E701F-D92B-4968-AEEA-8B3934E23F3D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23"/>
          <p:cNvSpPr txBox="1">
            <a:spLocks noChangeArrowheads="1"/>
          </p:cNvSpPr>
          <p:nvPr/>
        </p:nvSpPr>
        <p:spPr bwMode="auto">
          <a:xfrm>
            <a:off x="541338" y="790575"/>
            <a:ext cx="609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sz="8000" smtClean="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24"/>
          <p:cNvSpPr txBox="1">
            <a:spLocks noChangeArrowheads="1"/>
          </p:cNvSpPr>
          <p:nvPr/>
        </p:nvSpPr>
        <p:spPr bwMode="auto">
          <a:xfrm>
            <a:off x="8893175" y="2886075"/>
            <a:ext cx="6096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sz="8000" smtClean="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886A9-C3AB-416C-8E6C-6358BEAE8887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314F8EF0-E5F8-4E21-A248-3B3731F8B85E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03F0E-297E-401D-9A27-485DB0C7CCA9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1961842F-B0B3-4791-8856-2AB56EDB434B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949B9-C0E0-427F-A1B4-39FE799EB212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9A5FDF-ED74-4332-8ECE-F8ECFDA1E148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6E4F4-1E94-4062-BAFC-C3A10F5143A0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CA3BBF-6FDA-4676-B945-D6083BF1040F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6"/>
          <p:cNvGrpSpPr>
            <a:grpSpLocks/>
          </p:cNvGrpSpPr>
          <p:nvPr/>
        </p:nvGrpSpPr>
        <p:grpSpPr bwMode="auto">
          <a:xfrm>
            <a:off x="0" y="-7938"/>
            <a:ext cx="12192000" cy="6865938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3" y="-528"/>
              <a:ext cx="1219200" cy="6858528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4738" y="3681168"/>
              <a:ext cx="4764087" cy="3176832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2100" y="-8467"/>
              <a:ext cx="3006725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2788" y="-8467"/>
              <a:ext cx="2589212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863" y="3047706"/>
              <a:ext cx="3259137" cy="3810294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5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188" y="-8467"/>
              <a:ext cx="1290637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9463" y="-8467"/>
              <a:ext cx="1249362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138" y="3589086"/>
              <a:ext cx="1817687" cy="326891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2981"/>
              <a:ext cx="449263" cy="2845019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677863" y="609600"/>
            <a:ext cx="8596312" cy="132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77863" y="2160588"/>
            <a:ext cx="8596312" cy="3881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663" y="6042025"/>
            <a:ext cx="9112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1642180-6E9C-40E1-A194-93C4DE93BA20}" type="datetimeFigureOut">
              <a:rPr lang="en-US"/>
              <a:pPr>
                <a:defRPr/>
              </a:pPr>
              <a:t>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863" y="6042025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89963" y="6042025"/>
            <a:ext cx="684212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chemeClr val="accent1"/>
                </a:solidFill>
              </a:defRPr>
            </a:lvl1pPr>
          </a:lstStyle>
          <a:p>
            <a:fld id="{02F5D41E-DCE7-466A-88C5-05DE1979DB02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9" r:id="rId11"/>
    <p:sldLayoutId id="2147483794" r:id="rId12"/>
    <p:sldLayoutId id="2147483800" r:id="rId13"/>
    <p:sldLayoutId id="2147483795" r:id="rId14"/>
    <p:sldLayoutId id="2147483796" r:id="rId15"/>
    <p:sldLayoutId id="2147483797" r:id="rId16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itchFamily="18" charset="2"/>
        <a:buChar char="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itchFamily="18" charset="2"/>
        <a:buChar char="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itchFamily="18" charset="2"/>
        <a:buChar char="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8038" y="831850"/>
            <a:ext cx="9036050" cy="2173288"/>
          </a:xfrm>
        </p:spPr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Stupňování krátkých </a:t>
            </a:r>
            <a:b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a nepravidelných přídavných jmen</a:t>
            </a:r>
            <a:b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Stručný přehled látky pro 6.ročník ZŠ a procvičení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82725" y="3252788"/>
            <a:ext cx="7767638" cy="1009650"/>
          </a:xfrm>
        </p:spPr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cs-CZ" dirty="0" smtClean="0"/>
              <a:t>Vytvořila: Mgr. Silvie </a:t>
            </a:r>
            <a:r>
              <a:rPr lang="cs-CZ" dirty="0" err="1" smtClean="0"/>
              <a:t>Reitharová</a:t>
            </a:r>
            <a:r>
              <a:rPr lang="cs-CZ" dirty="0" smtClean="0"/>
              <a:t>, ZŠ Holýšov, v rámci projektu „S jazyky za hranice všední výuky „</a:t>
            </a:r>
          </a:p>
          <a:p>
            <a:pPr algn="ctr" eaLnBrk="1" fontAlgn="auto" hangingPunct="1">
              <a:spcAft>
                <a:spcPts val="0"/>
              </a:spcAft>
              <a:defRPr/>
            </a:pPr>
            <a:r>
              <a:rPr lang="pl-PL" dirty="0" smtClean="0"/>
              <a:t>Registrační </a:t>
            </a:r>
            <a:r>
              <a:rPr lang="pl-PL" dirty="0"/>
              <a:t>číslo projektu: CZ.1.07./1.1.30/02.0043</a:t>
            </a:r>
            <a:endParaRPr lang="cs-CZ" dirty="0"/>
          </a:p>
        </p:txBody>
      </p:sp>
      <p:pic>
        <p:nvPicPr>
          <p:cNvPr id="512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2124" y="4157663"/>
            <a:ext cx="9005316" cy="16240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125" name="Obdélník 3"/>
          <p:cNvSpPr>
            <a:spLocks noChangeArrowheads="1"/>
          </p:cNvSpPr>
          <p:nvPr/>
        </p:nvSpPr>
        <p:spPr bwMode="auto">
          <a:xfrm>
            <a:off x="1939925" y="6069013"/>
            <a:ext cx="80787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CZ.1.07/1.1.30 Zvyšování kvality ve vzdělávání v Plzeňském kraji II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TVARY PŘÍDAVNÝCH JMEN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7863" y="1481138"/>
            <a:ext cx="8596312" cy="456088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cs-CZ" dirty="0">
                <a:solidFill>
                  <a:schemeClr val="tx1"/>
                </a:solidFill>
              </a:rPr>
              <a:t>Přídavné jméno rozvíjí podstatné jméno</a:t>
            </a:r>
          </a:p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	každé </a:t>
            </a:r>
            <a:r>
              <a:rPr lang="cs-CZ" dirty="0">
                <a:solidFill>
                  <a:schemeClr val="tx1"/>
                </a:solidFill>
              </a:rPr>
              <a:t>přídavné jméno má tři tvary :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cs-CZ" dirty="0">
                <a:solidFill>
                  <a:schemeClr val="tx1"/>
                </a:solidFill>
              </a:rPr>
              <a:t>pozitiv - základní tvar </a:t>
            </a: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dirty="0">
                <a:solidFill>
                  <a:schemeClr val="tx1"/>
                </a:solidFill>
              </a:rPr>
              <a:t>				- </a:t>
            </a:r>
            <a:r>
              <a:rPr lang="cs-CZ" sz="2800" dirty="0">
                <a:solidFill>
                  <a:schemeClr val="tx1"/>
                </a:solidFill>
              </a:rPr>
              <a:t>velký, malý</a:t>
            </a:r>
            <a:r>
              <a:rPr lang="cs-CZ" sz="2800" dirty="0" smtClean="0">
                <a:solidFill>
                  <a:schemeClr val="tx1"/>
                </a:solidFill>
              </a:rPr>
              <a:t>, dobrý</a:t>
            </a:r>
            <a:endParaRPr lang="cs-CZ" sz="2800" dirty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cs-CZ" dirty="0">
                <a:solidFill>
                  <a:schemeClr val="tx1"/>
                </a:solidFill>
              </a:rPr>
              <a:t>komparativ -2.stupeň</a:t>
            </a: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dirty="0">
                <a:solidFill>
                  <a:schemeClr val="tx1"/>
                </a:solidFill>
              </a:rPr>
              <a:t>				 -</a:t>
            </a:r>
            <a:r>
              <a:rPr lang="cs-CZ" sz="2800" dirty="0">
                <a:solidFill>
                  <a:schemeClr val="tx1"/>
                </a:solidFill>
              </a:rPr>
              <a:t>větší</a:t>
            </a:r>
            <a:r>
              <a:rPr lang="cs-CZ" sz="2800" dirty="0" smtClean="0">
                <a:solidFill>
                  <a:schemeClr val="tx1"/>
                </a:solidFill>
              </a:rPr>
              <a:t>, menší</a:t>
            </a:r>
            <a:r>
              <a:rPr lang="cs-CZ" sz="2800" dirty="0">
                <a:solidFill>
                  <a:schemeClr val="tx1"/>
                </a:solidFill>
              </a:rPr>
              <a:t>, lepší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cs-CZ" dirty="0">
                <a:solidFill>
                  <a:schemeClr val="tx1"/>
                </a:solidFill>
              </a:rPr>
              <a:t>superlativ - 3.stupeň </a:t>
            </a: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dirty="0">
                <a:solidFill>
                  <a:schemeClr val="tx1"/>
                </a:solidFill>
              </a:rPr>
              <a:t>				- </a:t>
            </a:r>
            <a:r>
              <a:rPr lang="cs-CZ" sz="2800" dirty="0">
                <a:solidFill>
                  <a:schemeClr val="tx1"/>
                </a:solidFill>
              </a:rPr>
              <a:t>největší, nejmenší, nejlepší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700" b="1" dirty="0">
                <a:solidFill>
                  <a:schemeClr val="accent2">
                    <a:lumMod val="50000"/>
                  </a:schemeClr>
                </a:solidFill>
              </a:rPr>
              <a:t>ROZDĚLENÍ PŘÍDAVNÝCH JMEN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7863" y="1558925"/>
            <a:ext cx="8596312" cy="44831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cs-CZ" sz="2400" dirty="0">
                <a:solidFill>
                  <a:schemeClr val="tx1"/>
                </a:solidFill>
              </a:rPr>
              <a:t>V angličtině rozdělujeme přídavná jména do tří skupin :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cs-CZ" sz="2400" dirty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cs-CZ" sz="2400" dirty="0">
                <a:solidFill>
                  <a:schemeClr val="tx1"/>
                </a:solidFill>
              </a:rPr>
              <a:t>A/ nepravidelná přídavná jména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B/krátká </a:t>
            </a:r>
            <a:r>
              <a:rPr lang="cs-CZ" sz="2400" dirty="0">
                <a:solidFill>
                  <a:schemeClr val="tx1"/>
                </a:solidFill>
              </a:rPr>
              <a:t>přídavná jména  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C/</a:t>
            </a:r>
            <a:r>
              <a:rPr lang="cs-CZ" sz="2400" dirty="0">
                <a:solidFill>
                  <a:schemeClr val="tx1"/>
                </a:solidFill>
              </a:rPr>
              <a:t>dlouhá přídavná jména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09600"/>
            <a:ext cx="9864725" cy="1320800"/>
          </a:xfrm>
        </p:spPr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Stupňování nepravidelných přídavných jmen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7863" y="1352550"/>
            <a:ext cx="8596312" cy="46894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cs-CZ" dirty="0">
                <a:solidFill>
                  <a:srgbClr val="0000FF"/>
                </a:solidFill>
              </a:rPr>
              <a:t>Nepravidelná přídavná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jména jsou pouze tři</a:t>
            </a:r>
          </a:p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tx1"/>
                </a:solidFill>
              </a:rPr>
              <a:t>jejich </a:t>
            </a:r>
            <a:r>
              <a:rPr lang="cs-CZ" sz="2800" dirty="0">
                <a:solidFill>
                  <a:schemeClr val="tx1"/>
                </a:solidFill>
              </a:rPr>
              <a:t>tvary se musíme naučit: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cs-CZ" sz="2800" dirty="0">
                <a:solidFill>
                  <a:schemeClr val="tx1"/>
                </a:solidFill>
              </a:rPr>
              <a:t>dobrý:	 	</a:t>
            </a:r>
            <a:r>
              <a:rPr lang="cs-CZ" sz="2800" dirty="0" err="1">
                <a:solidFill>
                  <a:schemeClr val="tx1"/>
                </a:solidFill>
              </a:rPr>
              <a:t>good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	- BETTER 	- </a:t>
            </a:r>
            <a:r>
              <a:rPr lang="cs-CZ" sz="2800" dirty="0" err="1">
                <a:solidFill>
                  <a:schemeClr val="tx1"/>
                </a:solidFill>
              </a:rPr>
              <a:t>the</a:t>
            </a:r>
            <a:r>
              <a:rPr lang="cs-CZ" sz="2800" dirty="0">
                <a:solidFill>
                  <a:schemeClr val="tx1"/>
                </a:solidFill>
              </a:rPr>
              <a:t> BEST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cs-CZ" sz="2800" dirty="0">
                <a:solidFill>
                  <a:schemeClr val="tx1"/>
                </a:solidFill>
              </a:rPr>
              <a:t>špatný:		</a:t>
            </a:r>
            <a:r>
              <a:rPr lang="cs-CZ" sz="2800" dirty="0" err="1">
                <a:solidFill>
                  <a:schemeClr val="tx1"/>
                </a:solidFill>
              </a:rPr>
              <a:t>bad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	- WORSE </a:t>
            </a:r>
            <a:r>
              <a:rPr lang="cs-CZ" sz="2800" smtClean="0">
                <a:solidFill>
                  <a:schemeClr val="tx1"/>
                </a:solidFill>
              </a:rPr>
              <a:t>	- </a:t>
            </a:r>
            <a:r>
              <a:rPr lang="cs-CZ" sz="2800" dirty="0" err="1">
                <a:solidFill>
                  <a:schemeClr val="tx1"/>
                </a:solidFill>
              </a:rPr>
              <a:t>the</a:t>
            </a:r>
            <a:r>
              <a:rPr lang="cs-CZ" sz="2800" dirty="0">
                <a:solidFill>
                  <a:schemeClr val="tx1"/>
                </a:solidFill>
              </a:rPr>
              <a:t> WORST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cs-CZ" sz="2800" dirty="0">
                <a:solidFill>
                  <a:schemeClr val="tx1"/>
                </a:solidFill>
              </a:rPr>
              <a:t>vzdálený:	</a:t>
            </a:r>
            <a:r>
              <a:rPr lang="cs-CZ" sz="2800" dirty="0" smtClean="0">
                <a:solidFill>
                  <a:schemeClr val="tx1"/>
                </a:solidFill>
              </a:rPr>
              <a:t>far 	- FARTHER 	-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FARTHEST</a:t>
            </a: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800" dirty="0">
                <a:solidFill>
                  <a:schemeClr val="tx1"/>
                </a:solidFill>
              </a:rPr>
              <a:t>                           </a:t>
            </a:r>
            <a:r>
              <a:rPr lang="cs-CZ" sz="2800" dirty="0" smtClean="0">
                <a:solidFill>
                  <a:schemeClr val="tx1"/>
                </a:solidFill>
              </a:rPr>
              <a:t>    </a:t>
            </a:r>
            <a:r>
              <a:rPr lang="cs-CZ" sz="2000" dirty="0" smtClean="0">
                <a:solidFill>
                  <a:schemeClr val="tx1"/>
                </a:solidFill>
              </a:rPr>
              <a:t>/  </a:t>
            </a:r>
            <a:r>
              <a:rPr lang="cs-CZ" sz="2000" dirty="0">
                <a:solidFill>
                  <a:schemeClr val="tx1"/>
                </a:solidFill>
              </a:rPr>
              <a:t>FURTHER /     </a:t>
            </a:r>
            <a:r>
              <a:rPr lang="cs-CZ" sz="2000" dirty="0" smtClean="0">
                <a:solidFill>
                  <a:schemeClr val="tx1"/>
                </a:solidFill>
              </a:rPr>
              <a:t>      / </a:t>
            </a:r>
            <a:r>
              <a:rPr lang="cs-CZ" sz="2000" dirty="0">
                <a:solidFill>
                  <a:schemeClr val="tx1"/>
                </a:solidFill>
              </a:rPr>
              <a:t>FURTHEST /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77863" y="609600"/>
            <a:ext cx="8596312" cy="665163"/>
          </a:xfrm>
        </p:spPr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STUPŇOVÁNÍ KRÁTKÝCH PŘÍDAVNÝCH JMEN: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7863" y="1430338"/>
            <a:ext cx="8596312" cy="4611687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Do této skupiny patří: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z="3200" smtClean="0">
                <a:solidFill>
                  <a:schemeClr val="tx1"/>
                </a:solidFill>
              </a:rPr>
              <a:t>všechna</a:t>
            </a:r>
            <a:r>
              <a:rPr lang="cs-CZ" altLang="cs-CZ" sz="3200" smtClean="0"/>
              <a:t> </a:t>
            </a:r>
            <a:r>
              <a:rPr lang="cs-CZ" altLang="cs-CZ" sz="3200" b="1" smtClean="0">
                <a:solidFill>
                  <a:srgbClr val="FF0066"/>
                </a:solidFill>
              </a:rPr>
              <a:t>jednoslabičná</a:t>
            </a:r>
            <a:r>
              <a:rPr lang="cs-CZ" altLang="cs-CZ" sz="3200" smtClean="0"/>
              <a:t> </a:t>
            </a:r>
            <a:r>
              <a:rPr lang="cs-CZ" altLang="cs-CZ" sz="3200" smtClean="0">
                <a:solidFill>
                  <a:schemeClr val="tx1"/>
                </a:solidFill>
              </a:rPr>
              <a:t>přídavná jména</a:t>
            </a:r>
          </a:p>
          <a:p>
            <a:pPr eaLnBrk="1" hangingPunct="1">
              <a:buFont typeface="Monotype Sorts"/>
              <a:buNone/>
            </a:pPr>
            <a:r>
              <a:rPr lang="cs-CZ" altLang="cs-CZ" smtClean="0">
                <a:solidFill>
                  <a:schemeClr val="tx1"/>
                </a:solidFill>
              </a:rPr>
              <a:t>	</a:t>
            </a:r>
            <a:r>
              <a:rPr lang="cs-CZ" altLang="cs-CZ" sz="4000" smtClean="0">
                <a:solidFill>
                  <a:schemeClr val="tx1"/>
                </a:solidFill>
              </a:rPr>
              <a:t>big, small, tall,...</a:t>
            </a:r>
          </a:p>
          <a:p>
            <a:pPr eaLnBrk="1" hangingPunct="1">
              <a:buFont typeface="Monotype Sorts"/>
              <a:buNone/>
            </a:pPr>
            <a:endParaRPr lang="cs-CZ" altLang="cs-CZ" sz="4000" smtClean="0"/>
          </a:p>
          <a:p>
            <a:pPr eaLnBrk="1" hangingPunct="1"/>
            <a:r>
              <a:rPr lang="cs-CZ" altLang="cs-CZ" sz="3600" smtClean="0">
                <a:solidFill>
                  <a:schemeClr val="tx1"/>
                </a:solidFill>
              </a:rPr>
              <a:t>přídavná jména </a:t>
            </a:r>
            <a:r>
              <a:rPr lang="cs-CZ" altLang="cs-CZ" sz="3600" b="1" smtClean="0">
                <a:solidFill>
                  <a:srgbClr val="FF0066"/>
                </a:solidFill>
              </a:rPr>
              <a:t>končící na Y</a:t>
            </a:r>
          </a:p>
          <a:p>
            <a:pPr eaLnBrk="1" hangingPunct="1">
              <a:buFont typeface="Monotype Sorts"/>
              <a:buNone/>
            </a:pPr>
            <a:r>
              <a:rPr lang="cs-CZ" altLang="cs-CZ" smtClean="0"/>
              <a:t>	</a:t>
            </a:r>
            <a:r>
              <a:rPr lang="cs-CZ" altLang="cs-CZ" sz="4000" smtClean="0">
                <a:solidFill>
                  <a:schemeClr val="tx1"/>
                </a:solidFill>
              </a:rPr>
              <a:t>easy, heavy, happy, 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Stupňování koncovkou: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7863" y="1443038"/>
            <a:ext cx="8596312" cy="4598987"/>
          </a:xfrm>
        </p:spPr>
        <p:txBody>
          <a:bodyPr/>
          <a:lstStyle/>
          <a:p>
            <a:pPr eaLnBrk="1" hangingPunct="1"/>
            <a:r>
              <a:rPr lang="cs-CZ" altLang="cs-CZ" sz="2200" smtClean="0">
                <a:solidFill>
                  <a:schemeClr val="tx1"/>
                </a:solidFill>
              </a:rPr>
              <a:t>Komparativ /2.stupeň/ vytvoříme přidáním koncovky </a:t>
            </a:r>
            <a:r>
              <a:rPr lang="cs-CZ" altLang="cs-CZ" sz="4800" b="1" smtClean="0">
                <a:solidFill>
                  <a:srgbClr val="C00000"/>
                </a:solidFill>
              </a:rPr>
              <a:t>- ER</a:t>
            </a:r>
          </a:p>
          <a:p>
            <a:pPr eaLnBrk="1" hangingPunct="1">
              <a:buFont typeface="Monotype Sorts"/>
              <a:buNone/>
            </a:pPr>
            <a:r>
              <a:rPr lang="cs-CZ" altLang="cs-CZ" sz="2200" smtClean="0">
                <a:solidFill>
                  <a:schemeClr val="tx1"/>
                </a:solidFill>
              </a:rPr>
              <a:t>		</a:t>
            </a:r>
          </a:p>
          <a:p>
            <a:pPr eaLnBrk="1" hangingPunct="1">
              <a:buFont typeface="Monotype Sorts"/>
              <a:buNone/>
            </a:pPr>
            <a:r>
              <a:rPr lang="cs-CZ" altLang="cs-CZ" sz="2200" smtClean="0">
                <a:solidFill>
                  <a:schemeClr val="tx1"/>
                </a:solidFill>
              </a:rPr>
              <a:t>		</a:t>
            </a:r>
            <a:r>
              <a:rPr lang="cs-CZ" altLang="cs-CZ" sz="2200" b="1" smtClean="0">
                <a:solidFill>
                  <a:schemeClr val="tx1"/>
                </a:solidFill>
              </a:rPr>
              <a:t>malý – menší  </a:t>
            </a:r>
            <a:r>
              <a:rPr lang="cs-CZ" altLang="cs-CZ" sz="2200" smtClean="0">
                <a:solidFill>
                  <a:schemeClr val="tx1"/>
                </a:solidFill>
              </a:rPr>
              <a:t>	= 	SMALL - SMALL</a:t>
            </a:r>
            <a:r>
              <a:rPr lang="cs-CZ" altLang="cs-CZ" sz="2800" b="1" smtClean="0">
                <a:solidFill>
                  <a:srgbClr val="C00000"/>
                </a:solidFill>
              </a:rPr>
              <a:t>ER</a:t>
            </a:r>
          </a:p>
          <a:p>
            <a:pPr eaLnBrk="1" hangingPunct="1">
              <a:buFont typeface="Monotype Sorts"/>
              <a:buNone/>
            </a:pPr>
            <a:r>
              <a:rPr lang="cs-CZ" altLang="cs-CZ" sz="2200" smtClean="0">
                <a:solidFill>
                  <a:schemeClr val="tx1"/>
                </a:solidFill>
              </a:rPr>
              <a:t>		</a:t>
            </a:r>
            <a:r>
              <a:rPr lang="cs-CZ" altLang="cs-CZ" sz="2200" b="1" smtClean="0">
                <a:solidFill>
                  <a:schemeClr val="tx1"/>
                </a:solidFill>
              </a:rPr>
              <a:t>vysoký – vyš</a:t>
            </a:r>
            <a:r>
              <a:rPr lang="cs-CZ" altLang="cs-CZ" sz="2200" smtClean="0">
                <a:solidFill>
                  <a:schemeClr val="tx1"/>
                </a:solidFill>
              </a:rPr>
              <a:t>ší 	= 	TALL – TALL</a:t>
            </a:r>
            <a:r>
              <a:rPr lang="cs-CZ" altLang="cs-CZ" sz="2800" b="1" smtClean="0">
                <a:solidFill>
                  <a:srgbClr val="C00000"/>
                </a:solidFill>
              </a:rPr>
              <a:t>ER</a:t>
            </a:r>
          </a:p>
          <a:p>
            <a:pPr eaLnBrk="1" hangingPunct="1">
              <a:buFont typeface="Monotype Sorts"/>
              <a:buNone/>
            </a:pPr>
            <a:r>
              <a:rPr lang="cs-CZ" altLang="cs-CZ" sz="2800" b="1" smtClean="0">
                <a:solidFill>
                  <a:srgbClr val="C00000"/>
                </a:solidFill>
              </a:rPr>
              <a:t>		</a:t>
            </a:r>
            <a:r>
              <a:rPr lang="cs-CZ" altLang="cs-CZ" sz="2000" b="1" smtClean="0">
                <a:solidFill>
                  <a:schemeClr val="tx1"/>
                </a:solidFill>
              </a:rPr>
              <a:t>krátký – kratší		= 	SHORT - SHORT</a:t>
            </a:r>
            <a:r>
              <a:rPr lang="cs-CZ" altLang="cs-CZ" sz="3200" b="1" smtClean="0">
                <a:solidFill>
                  <a:srgbClr val="C00000"/>
                </a:solidFill>
              </a:rPr>
              <a:t>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Stupňování koncovkou: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677863" y="1377950"/>
            <a:ext cx="8596312" cy="4664075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tx1"/>
                </a:solidFill>
              </a:rPr>
              <a:t>u slova, která končí na dvojici 1 samohláska+ jedna souhláska</a:t>
            </a:r>
          </a:p>
          <a:p>
            <a:pPr eaLnBrk="1" hangingPunct="1">
              <a:buFont typeface="Monotype Sorts"/>
              <a:buNone/>
            </a:pPr>
            <a:r>
              <a:rPr lang="cs-CZ" altLang="cs-CZ" b="1" smtClean="0">
                <a:solidFill>
                  <a:schemeClr val="tx1"/>
                </a:solidFill>
              </a:rPr>
              <a:t>	/ = pravidlo 1+1/  musíme zdvojit koncovou hlásku</a:t>
            </a:r>
          </a:p>
          <a:p>
            <a:pPr eaLnBrk="1" hangingPunct="1">
              <a:buFont typeface="Monotype Sorts"/>
              <a:buNone/>
            </a:pPr>
            <a:endParaRPr lang="cs-CZ" altLang="cs-CZ" sz="1600" b="1" smtClean="0">
              <a:solidFill>
                <a:schemeClr val="tx1"/>
              </a:solidFill>
            </a:endParaRPr>
          </a:p>
          <a:p>
            <a:pPr eaLnBrk="1" hangingPunct="1">
              <a:buFont typeface="Monotype Sorts"/>
              <a:buNone/>
            </a:pPr>
            <a:r>
              <a:rPr lang="cs-CZ" altLang="cs-CZ" smtClean="0"/>
              <a:t>	</a:t>
            </a:r>
            <a:r>
              <a:rPr lang="cs-CZ" altLang="cs-CZ" sz="2000" b="1" smtClean="0">
                <a:solidFill>
                  <a:schemeClr val="tx1"/>
                </a:solidFill>
              </a:rPr>
              <a:t>velký – větší </a:t>
            </a:r>
            <a:r>
              <a:rPr lang="cs-CZ" altLang="cs-CZ" smtClean="0">
                <a:solidFill>
                  <a:schemeClr val="tx1"/>
                </a:solidFill>
              </a:rPr>
              <a:t>		= </a:t>
            </a:r>
            <a:r>
              <a:rPr lang="cs-CZ" altLang="cs-CZ" sz="4000" b="1" smtClean="0">
                <a:solidFill>
                  <a:schemeClr val="tx1"/>
                </a:solidFill>
              </a:rPr>
              <a:t>BIG - BIG</a:t>
            </a:r>
            <a:r>
              <a:rPr lang="cs-CZ" altLang="cs-CZ" sz="4000" b="1" smtClean="0">
                <a:solidFill>
                  <a:srgbClr val="C00000"/>
                </a:solidFill>
              </a:rPr>
              <a:t>GER</a:t>
            </a:r>
          </a:p>
          <a:p>
            <a:pPr eaLnBrk="1" hangingPunct="1">
              <a:buFont typeface="Monotype Sorts"/>
              <a:buNone/>
            </a:pPr>
            <a:r>
              <a:rPr lang="cs-CZ" altLang="cs-CZ" sz="4000" b="1" smtClean="0"/>
              <a:t>	</a:t>
            </a:r>
            <a:r>
              <a:rPr lang="cs-CZ" altLang="cs-CZ" sz="2000" b="1" smtClean="0">
                <a:solidFill>
                  <a:schemeClr val="tx1"/>
                </a:solidFill>
              </a:rPr>
              <a:t>horký- více horký	= </a:t>
            </a:r>
            <a:r>
              <a:rPr lang="cs-CZ" altLang="cs-CZ" sz="4000" b="1" smtClean="0">
                <a:solidFill>
                  <a:schemeClr val="tx1"/>
                </a:solidFill>
              </a:rPr>
              <a:t>HOT – HOT</a:t>
            </a:r>
            <a:r>
              <a:rPr lang="cs-CZ" altLang="cs-CZ" sz="4000" b="1" smtClean="0">
                <a:solidFill>
                  <a:srgbClr val="C00000"/>
                </a:solidFill>
              </a:rPr>
              <a:t>TER</a:t>
            </a:r>
          </a:p>
          <a:p>
            <a:pPr eaLnBrk="1" hangingPunct="1">
              <a:buFont typeface="Monotype Sorts"/>
              <a:buNone/>
            </a:pPr>
            <a:r>
              <a:rPr lang="cs-CZ" altLang="cs-CZ" sz="2000" b="1" smtClean="0">
                <a:solidFill>
                  <a:srgbClr val="FF0066"/>
                </a:solidFill>
              </a:rPr>
              <a:t>	</a:t>
            </a:r>
            <a:r>
              <a:rPr lang="cs-CZ" altLang="cs-CZ" sz="2000" b="1" smtClean="0">
                <a:solidFill>
                  <a:schemeClr val="tx1"/>
                </a:solidFill>
              </a:rPr>
              <a:t>smutný- smutnější	= </a:t>
            </a:r>
            <a:r>
              <a:rPr lang="cs-CZ" altLang="cs-CZ" sz="4000" b="1" smtClean="0">
                <a:solidFill>
                  <a:schemeClr val="tx1"/>
                </a:solidFill>
              </a:rPr>
              <a:t>SAD - SAD</a:t>
            </a:r>
            <a:r>
              <a:rPr lang="cs-CZ" altLang="cs-CZ" sz="4000" b="1" smtClean="0">
                <a:solidFill>
                  <a:srgbClr val="C00000"/>
                </a:solidFill>
              </a:rPr>
              <a:t>DER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Stupňování koncovkou: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38150" y="1481138"/>
            <a:ext cx="9723438" cy="4560887"/>
          </a:xfrm>
        </p:spPr>
        <p:txBody>
          <a:bodyPr/>
          <a:lstStyle/>
          <a:p>
            <a:pPr marL="0" indent="0" eaLnBrk="1" hangingPunct="1">
              <a:buFont typeface="Wingdings 3" pitchFamily="18" charset="2"/>
              <a:buNone/>
            </a:pPr>
            <a:r>
              <a:rPr lang="cs-CZ" altLang="cs-CZ" sz="3200" b="1" smtClean="0">
                <a:solidFill>
                  <a:schemeClr val="tx1"/>
                </a:solidFill>
              </a:rPr>
              <a:t>u slov, která končí na Y a před ním mají souhlásku, musíme </a:t>
            </a:r>
            <a:r>
              <a:rPr lang="cs-CZ" altLang="cs-CZ" sz="3200" b="1" smtClean="0">
                <a:solidFill>
                  <a:srgbClr val="C00000"/>
                </a:solidFill>
              </a:rPr>
              <a:t>změnit Y na I</a:t>
            </a:r>
          </a:p>
          <a:p>
            <a:pPr marL="0" indent="0" eaLnBrk="1" hangingPunct="1">
              <a:buFont typeface="Wingdings 3" pitchFamily="18" charset="2"/>
              <a:buNone/>
            </a:pPr>
            <a:endParaRPr lang="cs-CZ" altLang="cs-CZ" sz="3200" smtClean="0">
              <a:solidFill>
                <a:schemeClr val="tx1"/>
              </a:solidFill>
            </a:endParaRPr>
          </a:p>
        </p:txBody>
      </p:sp>
      <p:sp>
        <p:nvSpPr>
          <p:cNvPr id="12292" name="Obdélník 3"/>
          <p:cNvSpPr>
            <a:spLocks noChangeArrowheads="1"/>
          </p:cNvSpPr>
          <p:nvPr/>
        </p:nvSpPr>
        <p:spPr bwMode="auto">
          <a:xfrm>
            <a:off x="785813" y="2508250"/>
            <a:ext cx="9053512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buFont typeface="Monotype Sorts"/>
              <a:buNone/>
            </a:pPr>
            <a:r>
              <a:rPr lang="cs-CZ" altLang="cs-CZ" dirty="0"/>
              <a:t>		</a:t>
            </a:r>
          </a:p>
          <a:p>
            <a:pPr eaLnBrk="1" hangingPunct="1">
              <a:buFont typeface="Monotype Sorts"/>
              <a:buNone/>
            </a:pPr>
            <a:r>
              <a:rPr lang="cs-CZ" altLang="cs-CZ" sz="2000" b="1" dirty="0"/>
              <a:t>snadný – snadnější		= </a:t>
            </a:r>
            <a:r>
              <a:rPr lang="cs-CZ" altLang="cs-CZ" sz="4000" b="1" dirty="0"/>
              <a:t>EASY - EAS</a:t>
            </a:r>
            <a:r>
              <a:rPr lang="cs-CZ" altLang="cs-CZ" sz="4000" b="1" dirty="0">
                <a:solidFill>
                  <a:srgbClr val="C00000"/>
                </a:solidFill>
              </a:rPr>
              <a:t>IER</a:t>
            </a:r>
          </a:p>
          <a:p>
            <a:pPr eaLnBrk="1" hangingPunct="1">
              <a:buFont typeface="Monotype Sorts"/>
              <a:buNone/>
            </a:pPr>
            <a:r>
              <a:rPr lang="cs-CZ" altLang="cs-CZ" sz="2000" b="1" dirty="0"/>
              <a:t>těžký - těžší			= </a:t>
            </a:r>
            <a:r>
              <a:rPr lang="cs-CZ" altLang="cs-CZ" sz="4000" b="1" dirty="0"/>
              <a:t>HEAVY - HEAV</a:t>
            </a:r>
            <a:r>
              <a:rPr lang="cs-CZ" altLang="cs-CZ" sz="4000" b="1" dirty="0">
                <a:solidFill>
                  <a:srgbClr val="C00000"/>
                </a:solidFill>
              </a:rPr>
              <a:t>IER</a:t>
            </a:r>
          </a:p>
          <a:p>
            <a:pPr eaLnBrk="1" hangingPunct="1"/>
            <a:r>
              <a:rPr lang="cs-CZ" altLang="cs-CZ" sz="2000" b="1" dirty="0" smtClean="0"/>
              <a:t>špinavý </a:t>
            </a:r>
            <a:r>
              <a:rPr lang="cs-CZ" altLang="cs-CZ" sz="2000" b="1" dirty="0"/>
              <a:t>– špinavější	= </a:t>
            </a:r>
            <a:r>
              <a:rPr lang="cs-CZ" altLang="cs-CZ" sz="4000" b="1" dirty="0"/>
              <a:t>DIRTY - DIRT</a:t>
            </a:r>
            <a:r>
              <a:rPr lang="cs-CZ" altLang="cs-CZ" sz="4000" b="1" dirty="0">
                <a:solidFill>
                  <a:srgbClr val="C00000"/>
                </a:solidFill>
              </a:rPr>
              <a:t>IER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Stupňování koncovkou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96863" y="1374775"/>
            <a:ext cx="9401175" cy="5219700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cs-CZ" sz="3400" b="1" dirty="0">
                <a:solidFill>
                  <a:schemeClr val="tx1"/>
                </a:solidFill>
              </a:rPr>
              <a:t>Superlativ / 3.stupeň / vytvoříme přidáním koncovky</a:t>
            </a:r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5200" b="1" dirty="0" smtClean="0">
                <a:solidFill>
                  <a:srgbClr val="C00000"/>
                </a:solidFill>
              </a:rPr>
              <a:t>– EST </a:t>
            </a:r>
            <a:r>
              <a:rPr lang="cs-CZ" sz="2600" b="1" dirty="0">
                <a:solidFill>
                  <a:schemeClr val="tx1"/>
                </a:solidFill>
              </a:rPr>
              <a:t>/výslovnost </a:t>
            </a:r>
            <a:r>
              <a:rPr lang="cs-CZ" sz="2600" b="1" dirty="0" err="1">
                <a:solidFill>
                  <a:schemeClr val="tx1"/>
                </a:solidFill>
              </a:rPr>
              <a:t>ist</a:t>
            </a:r>
            <a:r>
              <a:rPr lang="cs-CZ" sz="2600" b="1" dirty="0">
                <a:solidFill>
                  <a:schemeClr val="tx1"/>
                </a:solidFill>
              </a:rPr>
              <a:t> /</a:t>
            </a:r>
          </a:p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cs-CZ" sz="1900" b="1" dirty="0" smtClean="0">
                <a:solidFill>
                  <a:schemeClr val="tx1"/>
                </a:solidFill>
              </a:rPr>
              <a:t>před </a:t>
            </a:r>
            <a:r>
              <a:rPr lang="cs-CZ" sz="1900" b="1" dirty="0">
                <a:solidFill>
                  <a:schemeClr val="tx1"/>
                </a:solidFill>
              </a:rPr>
              <a:t>superlativem se téměř vždy používá určitý člen </a:t>
            </a:r>
            <a:r>
              <a:rPr lang="cs-CZ" sz="1900" b="1" dirty="0" smtClean="0">
                <a:solidFill>
                  <a:schemeClr val="tx1"/>
                </a:solidFill>
              </a:rPr>
              <a:t>THE</a:t>
            </a:r>
          </a:p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cs-CZ" sz="1900" b="1" dirty="0" smtClean="0">
                <a:solidFill>
                  <a:schemeClr val="tx1"/>
                </a:solidFill>
              </a:rPr>
              <a:t>platí všechna pravidla jako pro přidáváním koncovky -ER</a:t>
            </a:r>
            <a:endParaRPr lang="cs-CZ" sz="1900" b="1" dirty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endParaRPr lang="cs-CZ" sz="2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cs-CZ" sz="2900" b="1" dirty="0" err="1">
                <a:solidFill>
                  <a:schemeClr val="tx1"/>
                </a:solidFill>
              </a:rPr>
              <a:t>small</a:t>
            </a:r>
            <a:r>
              <a:rPr lang="cs-CZ" sz="2900" b="1" dirty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		- </a:t>
            </a:r>
            <a:r>
              <a:rPr lang="cs-CZ" sz="2900" b="1" dirty="0" err="1" smtClean="0">
                <a:solidFill>
                  <a:schemeClr val="tx1"/>
                </a:solidFill>
              </a:rPr>
              <a:t>smaller</a:t>
            </a:r>
            <a:r>
              <a:rPr lang="cs-CZ" sz="2900" b="1" dirty="0" smtClean="0">
                <a:solidFill>
                  <a:schemeClr val="tx1"/>
                </a:solidFill>
              </a:rPr>
              <a:t>	-</a:t>
            </a:r>
            <a:r>
              <a:rPr lang="cs-CZ" sz="2900" b="1" dirty="0" err="1">
                <a:solidFill>
                  <a:schemeClr val="tx1"/>
                </a:solidFill>
              </a:rPr>
              <a:t>the</a:t>
            </a:r>
            <a:r>
              <a:rPr lang="cs-CZ" sz="2900" b="1" dirty="0">
                <a:solidFill>
                  <a:schemeClr val="tx1"/>
                </a:solidFill>
              </a:rPr>
              <a:t> SMALL</a:t>
            </a:r>
            <a:r>
              <a:rPr lang="cs-CZ" sz="2900" b="1" dirty="0">
                <a:solidFill>
                  <a:srgbClr val="C00000"/>
                </a:solidFill>
              </a:rPr>
              <a:t>EST</a:t>
            </a: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900" b="1" dirty="0">
                <a:solidFill>
                  <a:schemeClr val="tx1"/>
                </a:solidFill>
              </a:rPr>
              <a:t>	</a:t>
            </a:r>
            <a:r>
              <a:rPr lang="cs-CZ" sz="2900" b="1" dirty="0" err="1">
                <a:solidFill>
                  <a:schemeClr val="tx1"/>
                </a:solidFill>
              </a:rPr>
              <a:t>tall</a:t>
            </a:r>
            <a:r>
              <a:rPr lang="cs-CZ" sz="2900" b="1" dirty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		- </a:t>
            </a:r>
            <a:r>
              <a:rPr lang="cs-CZ" sz="2900" b="1" dirty="0" err="1">
                <a:solidFill>
                  <a:schemeClr val="tx1"/>
                </a:solidFill>
              </a:rPr>
              <a:t>taller</a:t>
            </a:r>
            <a:r>
              <a:rPr lang="cs-CZ" sz="2900" b="1" dirty="0">
                <a:solidFill>
                  <a:schemeClr val="tx1"/>
                </a:solidFill>
              </a:rPr>
              <a:t>  </a:t>
            </a:r>
            <a:r>
              <a:rPr lang="cs-CZ" sz="2900" b="1" dirty="0" smtClean="0">
                <a:solidFill>
                  <a:schemeClr val="tx1"/>
                </a:solidFill>
              </a:rPr>
              <a:t>		-</a:t>
            </a:r>
            <a:r>
              <a:rPr lang="cs-CZ" sz="2900" b="1" dirty="0" err="1">
                <a:solidFill>
                  <a:schemeClr val="tx1"/>
                </a:solidFill>
              </a:rPr>
              <a:t>the</a:t>
            </a:r>
            <a:r>
              <a:rPr lang="cs-CZ" sz="2900" b="1" dirty="0">
                <a:solidFill>
                  <a:schemeClr val="tx1"/>
                </a:solidFill>
              </a:rPr>
              <a:t> TALL</a:t>
            </a:r>
            <a:r>
              <a:rPr lang="cs-CZ" sz="2900" b="1" dirty="0">
                <a:solidFill>
                  <a:srgbClr val="C00000"/>
                </a:solidFill>
              </a:rPr>
              <a:t>EST</a:t>
            </a: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900" b="1" dirty="0">
                <a:solidFill>
                  <a:schemeClr val="tx1"/>
                </a:solidFill>
              </a:rPr>
              <a:t>	big </a:t>
            </a:r>
            <a:r>
              <a:rPr lang="cs-CZ" sz="2900" b="1" dirty="0" smtClean="0">
                <a:solidFill>
                  <a:schemeClr val="tx1"/>
                </a:solidFill>
              </a:rPr>
              <a:t>		- </a:t>
            </a:r>
            <a:r>
              <a:rPr lang="cs-CZ" sz="2900" b="1" dirty="0" err="1" smtClean="0">
                <a:solidFill>
                  <a:schemeClr val="tx1"/>
                </a:solidFill>
              </a:rPr>
              <a:t>bigger</a:t>
            </a:r>
            <a:r>
              <a:rPr lang="cs-CZ" sz="2900" b="1" dirty="0" smtClean="0">
                <a:solidFill>
                  <a:schemeClr val="tx1"/>
                </a:solidFill>
              </a:rPr>
              <a:t>		- </a:t>
            </a:r>
            <a:r>
              <a:rPr lang="cs-CZ" sz="2900" b="1" dirty="0" err="1">
                <a:solidFill>
                  <a:schemeClr val="tx1"/>
                </a:solidFill>
              </a:rPr>
              <a:t>the</a:t>
            </a:r>
            <a:r>
              <a:rPr lang="cs-CZ" sz="2900" b="1" dirty="0">
                <a:solidFill>
                  <a:schemeClr val="tx1"/>
                </a:solidFill>
              </a:rPr>
              <a:t> BIG</a:t>
            </a:r>
            <a:r>
              <a:rPr lang="cs-CZ" sz="2900" b="1" dirty="0">
                <a:solidFill>
                  <a:srgbClr val="C00000"/>
                </a:solidFill>
              </a:rPr>
              <a:t>GEST</a:t>
            </a: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900" b="1" dirty="0">
                <a:solidFill>
                  <a:schemeClr val="tx1"/>
                </a:solidFill>
              </a:rPr>
              <a:t>	</a:t>
            </a:r>
            <a:r>
              <a:rPr lang="cs-CZ" sz="2900" b="1" dirty="0" smtClean="0">
                <a:solidFill>
                  <a:schemeClr val="tx1"/>
                </a:solidFill>
              </a:rPr>
              <a:t>hot			- </a:t>
            </a:r>
            <a:r>
              <a:rPr lang="cs-CZ" sz="2900" b="1" dirty="0" err="1">
                <a:solidFill>
                  <a:schemeClr val="tx1"/>
                </a:solidFill>
              </a:rPr>
              <a:t>hotter</a:t>
            </a:r>
            <a:r>
              <a:rPr lang="cs-CZ" sz="2900" b="1" dirty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		- </a:t>
            </a:r>
            <a:r>
              <a:rPr lang="cs-CZ" sz="2900" b="1" dirty="0" err="1">
                <a:solidFill>
                  <a:schemeClr val="tx1"/>
                </a:solidFill>
              </a:rPr>
              <a:t>the</a:t>
            </a:r>
            <a:r>
              <a:rPr lang="cs-CZ" sz="2900" b="1" dirty="0">
                <a:solidFill>
                  <a:schemeClr val="tx1"/>
                </a:solidFill>
              </a:rPr>
              <a:t> HOT</a:t>
            </a:r>
            <a:r>
              <a:rPr lang="cs-CZ" sz="2900" b="1" dirty="0">
                <a:solidFill>
                  <a:srgbClr val="C00000"/>
                </a:solidFill>
              </a:rPr>
              <a:t>TEST</a:t>
            </a: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900" b="1" dirty="0">
                <a:solidFill>
                  <a:schemeClr val="tx1"/>
                </a:solidFill>
              </a:rPr>
              <a:t>	</a:t>
            </a:r>
            <a:r>
              <a:rPr lang="cs-CZ" sz="2900" b="1" dirty="0" err="1">
                <a:solidFill>
                  <a:schemeClr val="tx1"/>
                </a:solidFill>
              </a:rPr>
              <a:t>easy</a:t>
            </a:r>
            <a:r>
              <a:rPr lang="cs-CZ" sz="2900" b="1" dirty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		- </a:t>
            </a:r>
            <a:r>
              <a:rPr lang="cs-CZ" sz="2900" b="1" dirty="0" err="1">
                <a:solidFill>
                  <a:schemeClr val="tx1"/>
                </a:solidFill>
              </a:rPr>
              <a:t>easier</a:t>
            </a:r>
            <a:r>
              <a:rPr lang="cs-CZ" sz="2900" b="1" dirty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		- </a:t>
            </a:r>
            <a:r>
              <a:rPr lang="cs-CZ" sz="2900" b="1" dirty="0" err="1">
                <a:solidFill>
                  <a:schemeClr val="tx1"/>
                </a:solidFill>
              </a:rPr>
              <a:t>the</a:t>
            </a:r>
            <a:r>
              <a:rPr lang="cs-CZ" sz="2900" b="1" dirty="0">
                <a:solidFill>
                  <a:schemeClr val="tx1"/>
                </a:solidFill>
              </a:rPr>
              <a:t> EAS</a:t>
            </a:r>
            <a:r>
              <a:rPr lang="cs-CZ" sz="2900" b="1" dirty="0">
                <a:solidFill>
                  <a:srgbClr val="C00000"/>
                </a:solidFill>
              </a:rPr>
              <a:t>IEST</a:t>
            </a: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900" b="1" dirty="0">
                <a:solidFill>
                  <a:schemeClr val="tx1"/>
                </a:solidFill>
              </a:rPr>
              <a:t>	</a:t>
            </a:r>
            <a:r>
              <a:rPr lang="cs-CZ" sz="2900" b="1" dirty="0" err="1" smtClean="0">
                <a:solidFill>
                  <a:schemeClr val="tx1"/>
                </a:solidFill>
              </a:rPr>
              <a:t>heavy</a:t>
            </a:r>
            <a:r>
              <a:rPr lang="cs-CZ" sz="2900" b="1" dirty="0" smtClean="0">
                <a:solidFill>
                  <a:schemeClr val="tx1"/>
                </a:solidFill>
              </a:rPr>
              <a:t> 	- </a:t>
            </a:r>
            <a:r>
              <a:rPr lang="cs-CZ" sz="2900" b="1" dirty="0" err="1">
                <a:solidFill>
                  <a:schemeClr val="tx1"/>
                </a:solidFill>
              </a:rPr>
              <a:t>heavier</a:t>
            </a:r>
            <a:r>
              <a:rPr lang="cs-CZ" sz="2900" b="1" dirty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	- </a:t>
            </a:r>
            <a:r>
              <a:rPr lang="cs-CZ" sz="2900" b="1" dirty="0" err="1">
                <a:solidFill>
                  <a:schemeClr val="tx1"/>
                </a:solidFill>
              </a:rPr>
              <a:t>the</a:t>
            </a:r>
            <a:r>
              <a:rPr lang="cs-CZ" sz="2900" b="1" dirty="0">
                <a:solidFill>
                  <a:schemeClr val="tx1"/>
                </a:solidFill>
              </a:rPr>
              <a:t> </a:t>
            </a:r>
            <a:r>
              <a:rPr lang="cs-CZ" sz="2900" b="1" dirty="0" smtClean="0">
                <a:solidFill>
                  <a:schemeClr val="tx1"/>
                </a:solidFill>
              </a:rPr>
              <a:t>HEAV</a:t>
            </a:r>
            <a:r>
              <a:rPr lang="cs-CZ" sz="2900" b="1" dirty="0" smtClean="0">
                <a:solidFill>
                  <a:srgbClr val="C00000"/>
                </a:solidFill>
              </a:rPr>
              <a:t>IEST</a:t>
            </a: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endParaRPr lang="cs-CZ" sz="2900" b="1" dirty="0">
              <a:solidFill>
                <a:srgbClr val="C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endParaRPr lang="cs-CZ" sz="29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77863" y="609600"/>
            <a:ext cx="8596312" cy="735013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Příklady na procvičení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77863" y="2160588"/>
            <a:ext cx="4183062" cy="3881437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studený ( </a:t>
            </a:r>
            <a:r>
              <a:rPr 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cold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cold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-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colder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-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the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coldest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mokrý ( </a:t>
            </a:r>
            <a:r>
              <a:rPr 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wet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wet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-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wetter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-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the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wettest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milý ( nice)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nice -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nicer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-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the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nicest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089525" y="2160588"/>
            <a:ext cx="4184650" cy="3881437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kudrnatý 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(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curly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)</a:t>
            </a: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curly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-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curlier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-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the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curliest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bohatý (</a:t>
            </a:r>
            <a:r>
              <a:rPr 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rich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rich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-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richer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-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the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richest</a:t>
            </a: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zlý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špatný (</a:t>
            </a:r>
            <a:r>
              <a:rPr 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bad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bad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-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worse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-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the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worst</a:t>
            </a:r>
            <a:endParaRPr lang="cs-CZ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K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K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K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K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 autoUpdateAnimBg="0"/>
      <p:bldP spid="17412" grpId="0" build="p" autoUpdateAnimBg="0"/>
    </p:bldLst>
  </p:timing>
</p:sld>
</file>

<file path=ppt/theme/theme1.xml><?xml version="1.0" encoding="utf-8"?>
<a:theme xmlns:a="http://schemas.openxmlformats.org/drawingml/2006/main" name="Faseta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65</TotalTime>
  <Words>186</Words>
  <Application>Microsoft Office PowerPoint</Application>
  <PresentationFormat>Vlastní</PresentationFormat>
  <Paragraphs>79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Trebuchet MS</vt:lpstr>
      <vt:lpstr>Arial</vt:lpstr>
      <vt:lpstr>Wingdings 3</vt:lpstr>
      <vt:lpstr>Calibri</vt:lpstr>
      <vt:lpstr>Monotype Sorts</vt:lpstr>
      <vt:lpstr>Faseta</vt:lpstr>
      <vt:lpstr>Stupňování krátkých  a nepravidelných přídavných jmen  Stručný přehled látky pro 6.ročník ZŠ a procvičení</vt:lpstr>
      <vt:lpstr>TVARY PŘÍDAVNÝCH JMEN</vt:lpstr>
      <vt:lpstr>ROZDĚLENÍ PŘÍDAVNÝCH JMEN</vt:lpstr>
      <vt:lpstr>Stupňování nepravidelných přídavných jmen</vt:lpstr>
      <vt:lpstr>STUPŇOVÁNÍ KRÁTKÝCH PŘÍDAVNÝCH JMEN:</vt:lpstr>
      <vt:lpstr>Stupňování koncovkou:</vt:lpstr>
      <vt:lpstr>Stupňování koncovkou:</vt:lpstr>
      <vt:lpstr>Stupňování koncovkou:</vt:lpstr>
      <vt:lpstr>Stupňování koncovkou</vt:lpstr>
      <vt:lpstr>Příklady na procvičení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krátkých  a nepravidelných přídavných jmen</dc:title>
  <dc:creator>pc</dc:creator>
  <cp:lastModifiedBy>Dum</cp:lastModifiedBy>
  <cp:revision>14</cp:revision>
  <dcterms:created xsi:type="dcterms:W3CDTF">2014-02-05T08:05:53Z</dcterms:created>
  <dcterms:modified xsi:type="dcterms:W3CDTF">2015-01-03T14:50:19Z</dcterms:modified>
</cp:coreProperties>
</file>