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9"/>
  </p:notesMasterIdLst>
  <p:sldIdLst>
    <p:sldId id="264" r:id="rId2"/>
    <p:sldId id="257" r:id="rId3"/>
    <p:sldId id="269" r:id="rId4"/>
    <p:sldId id="270" r:id="rId5"/>
    <p:sldId id="256" r:id="rId6"/>
    <p:sldId id="265" r:id="rId7"/>
    <p:sldId id="266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62" autoAdjust="0"/>
  </p:normalViewPr>
  <p:slideViewPr>
    <p:cSldViewPr>
      <p:cViewPr varScale="1">
        <p:scale>
          <a:sx n="70" d="100"/>
          <a:sy n="70" d="100"/>
        </p:scale>
        <p:origin x="-137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E731A3-424E-45D5-A64B-F9E18A433B26}" type="datetimeFigureOut">
              <a:rPr lang="cs-CZ" smtClean="0"/>
              <a:t>5. 1. 2015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0577C4-6E47-4B82-8980-3A591B7FA14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07138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A1015-41EC-4926-B036-5C9D18108438}" type="datetimeFigureOut">
              <a:rPr lang="cs-CZ" smtClean="0"/>
              <a:t>5. 1. 2015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7AE7790-FB9D-4C4A-AD5C-CEEC5CFAD4AC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A1015-41EC-4926-B036-5C9D18108438}" type="datetimeFigureOut">
              <a:rPr lang="cs-CZ" smtClean="0"/>
              <a:t>5. 1. 2015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E7790-FB9D-4C4A-AD5C-CEEC5CFAD4A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A1015-41EC-4926-B036-5C9D18108438}" type="datetimeFigureOut">
              <a:rPr lang="cs-CZ" smtClean="0"/>
              <a:t>5. 1. 2015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E7790-FB9D-4C4A-AD5C-CEEC5CFAD4AC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A1015-41EC-4926-B036-5C9D18108438}" type="datetimeFigureOut">
              <a:rPr lang="cs-CZ" smtClean="0"/>
              <a:t>5. 1. 2015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E7790-FB9D-4C4A-AD5C-CEEC5CFAD4AC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A1015-41EC-4926-B036-5C9D18108438}" type="datetimeFigureOut">
              <a:rPr lang="cs-CZ" smtClean="0"/>
              <a:t>5. 1. 2015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E7790-FB9D-4C4A-AD5C-CEEC5CFAD4AC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A1015-41EC-4926-B036-5C9D18108438}" type="datetimeFigureOut">
              <a:rPr lang="cs-CZ" smtClean="0"/>
              <a:t>5. 1. 2015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E7790-FB9D-4C4A-AD5C-CEEC5CFAD4A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A1015-41EC-4926-B036-5C9D18108438}" type="datetimeFigureOut">
              <a:rPr lang="cs-CZ" smtClean="0"/>
              <a:t>5. 1. 2015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E7790-FB9D-4C4A-AD5C-CEEC5CFAD4A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A1015-41EC-4926-B036-5C9D18108438}" type="datetimeFigureOut">
              <a:rPr lang="cs-CZ" smtClean="0"/>
              <a:t>5. 1. 2015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E7790-FB9D-4C4A-AD5C-CEEC5CFAD4A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A1015-41EC-4926-B036-5C9D18108438}" type="datetimeFigureOut">
              <a:rPr lang="cs-CZ" smtClean="0"/>
              <a:t>5. 1. 2015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E7790-FB9D-4C4A-AD5C-CEEC5CFAD4A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A1015-41EC-4926-B036-5C9D18108438}" type="datetimeFigureOut">
              <a:rPr lang="cs-CZ" smtClean="0"/>
              <a:t>5. 1. 2015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E7790-FB9D-4C4A-AD5C-CEEC5CFAD4A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A1015-41EC-4926-B036-5C9D18108438}" type="datetimeFigureOut">
              <a:rPr lang="cs-CZ" smtClean="0"/>
              <a:t>5. 1. 2015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E7790-FB9D-4C4A-AD5C-CEEC5CFAD4A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5CFA1015-41EC-4926-B036-5C9D18108438}" type="datetimeFigureOut">
              <a:rPr lang="cs-CZ" smtClean="0"/>
              <a:t>5. 1. 2015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17AE7790-FB9D-4C4A-AD5C-CEEC5CFAD4AC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emf"/><Relationship Id="rId4" Type="http://schemas.openxmlformats.org/officeDocument/2006/relationships/package" Target="../embeddings/Microsoft_Word_Document1.docx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4210755"/>
              </p:ext>
            </p:extLst>
          </p:nvPr>
        </p:nvGraphicFramePr>
        <p:xfrm>
          <a:off x="1768475" y="122238"/>
          <a:ext cx="5775325" cy="6354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" name="Dokument" r:id="rId4" imgW="6017359" imgH="6635865" progId="Word.Document.12">
                  <p:embed/>
                </p:oleObj>
              </mc:Choice>
              <mc:Fallback>
                <p:oleObj name="Dokument" r:id="rId4" imgW="6017359" imgH="6635865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768475" y="122238"/>
                        <a:ext cx="5775325" cy="63547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27463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1700808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cs-CZ" sz="6000" b="1" dirty="0" err="1" smtClean="0">
                <a:solidFill>
                  <a:srgbClr val="0070C0"/>
                </a:solidFill>
              </a:rPr>
              <a:t>There</a:t>
            </a:r>
            <a:r>
              <a:rPr lang="cs-CZ" sz="6000" b="1" dirty="0" smtClean="0">
                <a:solidFill>
                  <a:srgbClr val="0070C0"/>
                </a:solidFill>
              </a:rPr>
              <a:t> </a:t>
            </a:r>
            <a:r>
              <a:rPr lang="cs-CZ" sz="6000" b="1" dirty="0" err="1" smtClean="0">
                <a:solidFill>
                  <a:srgbClr val="0070C0"/>
                </a:solidFill>
              </a:rPr>
              <a:t>is</a:t>
            </a:r>
            <a:r>
              <a:rPr lang="cs-CZ" sz="6000" b="1" dirty="0" smtClean="0">
                <a:solidFill>
                  <a:srgbClr val="0070C0"/>
                </a:solidFill>
              </a:rPr>
              <a:t> …..</a:t>
            </a:r>
            <a:br>
              <a:rPr lang="cs-CZ" sz="6000" b="1" dirty="0" smtClean="0">
                <a:solidFill>
                  <a:srgbClr val="0070C0"/>
                </a:solidFill>
              </a:rPr>
            </a:br>
            <a:r>
              <a:rPr lang="cs-CZ" sz="6000" b="1" dirty="0" err="1" smtClean="0">
                <a:solidFill>
                  <a:srgbClr val="0070C0"/>
                </a:solidFill>
              </a:rPr>
              <a:t>There</a:t>
            </a:r>
            <a:r>
              <a:rPr lang="cs-CZ" sz="6000" b="1" dirty="0" smtClean="0">
                <a:solidFill>
                  <a:srgbClr val="0070C0"/>
                </a:solidFill>
              </a:rPr>
              <a:t> are ……</a:t>
            </a:r>
            <a:endParaRPr lang="cs-CZ" sz="6000" b="1" dirty="0">
              <a:solidFill>
                <a:srgbClr val="0070C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5656" y="3789040"/>
            <a:ext cx="6400800" cy="1219200"/>
          </a:xfrm>
        </p:spPr>
        <p:txBody>
          <a:bodyPr>
            <a:normAutofit fontScale="92500" lnSpcReduction="20000"/>
          </a:bodyPr>
          <a:lstStyle/>
          <a:p>
            <a:r>
              <a:rPr lang="cs-CZ" sz="4400" b="1" dirty="0" err="1" smtClean="0">
                <a:solidFill>
                  <a:srgbClr val="0070C0"/>
                </a:solidFill>
              </a:rPr>
              <a:t>There</a:t>
            </a:r>
            <a:r>
              <a:rPr lang="cs-CZ" sz="4400" b="1" dirty="0" smtClean="0">
                <a:solidFill>
                  <a:srgbClr val="0070C0"/>
                </a:solidFill>
              </a:rPr>
              <a:t> </a:t>
            </a:r>
            <a:r>
              <a:rPr lang="cs-CZ" sz="4400" b="1" dirty="0" err="1" smtClean="0">
                <a:solidFill>
                  <a:srgbClr val="0070C0"/>
                </a:solidFill>
              </a:rPr>
              <a:t>isn´t</a:t>
            </a:r>
            <a:r>
              <a:rPr lang="cs-CZ" sz="4400" b="1" dirty="0" smtClean="0">
                <a:solidFill>
                  <a:srgbClr val="0070C0"/>
                </a:solidFill>
              </a:rPr>
              <a:t>….</a:t>
            </a:r>
          </a:p>
          <a:p>
            <a:r>
              <a:rPr lang="cs-CZ" sz="4400" b="1" dirty="0" err="1" smtClean="0">
                <a:solidFill>
                  <a:srgbClr val="0070C0"/>
                </a:solidFill>
              </a:rPr>
              <a:t>There</a:t>
            </a:r>
            <a:r>
              <a:rPr lang="cs-CZ" sz="4400" b="1" dirty="0" smtClean="0">
                <a:solidFill>
                  <a:srgbClr val="0070C0"/>
                </a:solidFill>
              </a:rPr>
              <a:t> </a:t>
            </a:r>
            <a:r>
              <a:rPr lang="cs-CZ" sz="4400" b="1" dirty="0" err="1" smtClean="0">
                <a:solidFill>
                  <a:srgbClr val="0070C0"/>
                </a:solidFill>
              </a:rPr>
              <a:t>aren´t</a:t>
            </a:r>
            <a:r>
              <a:rPr lang="cs-CZ" sz="4400" b="1" dirty="0" smtClean="0">
                <a:solidFill>
                  <a:srgbClr val="0070C0"/>
                </a:solidFill>
              </a:rPr>
              <a:t> ….  </a:t>
            </a:r>
            <a:endParaRPr lang="cs-CZ" sz="44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825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ana.koudelkova\AppData\Local\Microsoft\Windows\INetCache\IE\KYM3XMTS\330px-Big-eared-townsend-fledermaus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565" y="4432716"/>
            <a:ext cx="3338445" cy="2033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jana.koudelkova\AppData\Local\Microsoft\Windows\INetCache\IE\8YXLIUG6\Galeocerdo_cuvier_2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4403277"/>
            <a:ext cx="2952328" cy="2033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jana.koudelkova\AppData\Local\Microsoft\Windows\INetCache\IE\KYM3XMTS\opice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0615" y="4432716"/>
            <a:ext cx="2632720" cy="1974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487468" y="591837"/>
            <a:ext cx="614944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/>
              <a:t>Přečti a spoj se správným obrázkem: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2987824" y="2619032"/>
            <a:ext cx="254749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err="1" smtClean="0">
                <a:solidFill>
                  <a:srgbClr val="C00000"/>
                </a:solidFill>
              </a:rPr>
              <a:t>There</a:t>
            </a:r>
            <a:r>
              <a:rPr lang="cs-CZ" sz="2000" b="1" dirty="0" smtClean="0">
                <a:solidFill>
                  <a:srgbClr val="C00000"/>
                </a:solidFill>
              </a:rPr>
              <a:t> </a:t>
            </a:r>
            <a:r>
              <a:rPr lang="cs-CZ" sz="2000" b="1" dirty="0" err="1" smtClean="0">
                <a:solidFill>
                  <a:srgbClr val="C00000"/>
                </a:solidFill>
              </a:rPr>
              <a:t>isn´t</a:t>
            </a:r>
            <a:r>
              <a:rPr lang="cs-CZ" sz="2000" b="1" dirty="0" smtClean="0">
                <a:solidFill>
                  <a:srgbClr val="C00000"/>
                </a:solidFill>
              </a:rPr>
              <a:t> </a:t>
            </a:r>
            <a:r>
              <a:rPr lang="cs-CZ" sz="2000" b="1" dirty="0" smtClean="0">
                <a:solidFill>
                  <a:srgbClr val="C00000"/>
                </a:solidFill>
              </a:rPr>
              <a:t> </a:t>
            </a:r>
            <a:r>
              <a:rPr lang="cs-CZ" sz="2000" b="1" dirty="0" smtClean="0">
                <a:solidFill>
                  <a:srgbClr val="C00000"/>
                </a:solidFill>
              </a:rPr>
              <a:t>Batman,</a:t>
            </a:r>
          </a:p>
          <a:p>
            <a:endParaRPr lang="cs-CZ" sz="2000" b="1" dirty="0">
              <a:solidFill>
                <a:srgbClr val="C00000"/>
              </a:solidFill>
            </a:endParaRPr>
          </a:p>
          <a:p>
            <a:r>
              <a:rPr lang="cs-CZ" sz="2000" b="1" dirty="0" err="1">
                <a:solidFill>
                  <a:srgbClr val="C00000"/>
                </a:solidFill>
              </a:rPr>
              <a:t>t</a:t>
            </a:r>
            <a:r>
              <a:rPr lang="cs-CZ" sz="2000" b="1" dirty="0" err="1" smtClean="0">
                <a:solidFill>
                  <a:srgbClr val="C00000"/>
                </a:solidFill>
              </a:rPr>
              <a:t>here</a:t>
            </a:r>
            <a:r>
              <a:rPr lang="cs-CZ" sz="2000" b="1" dirty="0" smtClean="0">
                <a:solidFill>
                  <a:srgbClr val="C00000"/>
                </a:solidFill>
              </a:rPr>
              <a:t> </a:t>
            </a:r>
            <a:r>
              <a:rPr lang="cs-CZ" sz="2000" b="1" dirty="0" err="1" smtClean="0">
                <a:solidFill>
                  <a:srgbClr val="C00000"/>
                </a:solidFill>
              </a:rPr>
              <a:t>is</a:t>
            </a:r>
            <a:r>
              <a:rPr lang="cs-CZ" sz="2000" b="1" dirty="0" smtClean="0">
                <a:solidFill>
                  <a:srgbClr val="C00000"/>
                </a:solidFill>
              </a:rPr>
              <a:t> a </a:t>
            </a:r>
            <a:r>
              <a:rPr lang="cs-CZ" sz="2000" b="1" dirty="0" err="1" smtClean="0">
                <a:solidFill>
                  <a:srgbClr val="C00000"/>
                </a:solidFill>
              </a:rPr>
              <a:t>bat</a:t>
            </a:r>
            <a:r>
              <a:rPr lang="cs-CZ" sz="2000" b="1" dirty="0" smtClean="0">
                <a:solidFill>
                  <a:srgbClr val="C00000"/>
                </a:solidFill>
              </a:rPr>
              <a:t>!</a:t>
            </a:r>
            <a:endParaRPr lang="cs-CZ" sz="2000" b="1" dirty="0">
              <a:solidFill>
                <a:srgbClr val="C0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23528" y="2636912"/>
            <a:ext cx="232788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err="1" smtClean="0">
                <a:solidFill>
                  <a:schemeClr val="tx2">
                    <a:lumMod val="75000"/>
                  </a:schemeClr>
                </a:solidFill>
              </a:rPr>
              <a:t>There</a:t>
            </a:r>
            <a:r>
              <a:rPr lang="cs-CZ" sz="2000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sz="2000" b="1" dirty="0" err="1" smtClean="0">
                <a:solidFill>
                  <a:schemeClr val="tx2">
                    <a:lumMod val="75000"/>
                  </a:schemeClr>
                </a:solidFill>
              </a:rPr>
              <a:t>isn´t</a:t>
            </a:r>
            <a:r>
              <a:rPr lang="cs-CZ" sz="2000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sz="2000" b="1" dirty="0" err="1" smtClean="0">
                <a:solidFill>
                  <a:schemeClr val="tx2">
                    <a:lumMod val="75000"/>
                  </a:schemeClr>
                </a:solidFill>
              </a:rPr>
              <a:t>Bart</a:t>
            </a:r>
            <a:r>
              <a:rPr lang="cs-CZ" sz="2000" b="1" dirty="0" smtClean="0">
                <a:solidFill>
                  <a:schemeClr val="tx2">
                    <a:lumMod val="75000"/>
                  </a:schemeClr>
                </a:solidFill>
              </a:rPr>
              <a:t>,</a:t>
            </a:r>
          </a:p>
          <a:p>
            <a:endParaRPr lang="cs-CZ" sz="2000" b="1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cs-CZ" sz="2000" b="1" dirty="0" err="1">
                <a:solidFill>
                  <a:schemeClr val="tx2">
                    <a:lumMod val="75000"/>
                  </a:schemeClr>
                </a:solidFill>
              </a:rPr>
              <a:t>t</a:t>
            </a:r>
            <a:r>
              <a:rPr lang="cs-CZ" sz="2000" b="1" dirty="0" err="1" smtClean="0">
                <a:solidFill>
                  <a:schemeClr val="tx2">
                    <a:lumMod val="75000"/>
                  </a:schemeClr>
                </a:solidFill>
              </a:rPr>
              <a:t>here</a:t>
            </a:r>
            <a:r>
              <a:rPr lang="cs-CZ" sz="2000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sz="2000" b="1" dirty="0" err="1" smtClean="0">
                <a:solidFill>
                  <a:schemeClr val="tx2">
                    <a:lumMod val="75000"/>
                  </a:schemeClr>
                </a:solidFill>
              </a:rPr>
              <a:t>is</a:t>
            </a:r>
            <a:r>
              <a:rPr lang="cs-CZ" sz="2000" b="1" dirty="0" smtClean="0">
                <a:solidFill>
                  <a:schemeClr val="tx2">
                    <a:lumMod val="75000"/>
                  </a:schemeClr>
                </a:solidFill>
              </a:rPr>
              <a:t> a </a:t>
            </a:r>
            <a:r>
              <a:rPr lang="cs-CZ" sz="2000" b="1" dirty="0" err="1" smtClean="0">
                <a:solidFill>
                  <a:schemeClr val="tx2">
                    <a:lumMod val="75000"/>
                  </a:schemeClr>
                </a:solidFill>
              </a:rPr>
              <a:t>monkey</a:t>
            </a:r>
            <a:r>
              <a:rPr lang="cs-CZ" sz="2000" b="1" dirty="0" smtClean="0">
                <a:solidFill>
                  <a:schemeClr val="tx2">
                    <a:lumMod val="75000"/>
                  </a:schemeClr>
                </a:solidFill>
              </a:rPr>
              <a:t>!</a:t>
            </a:r>
            <a:endParaRPr lang="cs-CZ" sz="20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084168" y="2727265"/>
            <a:ext cx="273630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err="1" smtClean="0">
                <a:solidFill>
                  <a:srgbClr val="7030A0"/>
                </a:solidFill>
              </a:rPr>
              <a:t>There</a:t>
            </a:r>
            <a:r>
              <a:rPr lang="cs-CZ" sz="2000" b="1" dirty="0" smtClean="0">
                <a:solidFill>
                  <a:srgbClr val="7030A0"/>
                </a:solidFill>
              </a:rPr>
              <a:t> </a:t>
            </a:r>
            <a:r>
              <a:rPr lang="cs-CZ" sz="2000" b="1" dirty="0" err="1" smtClean="0">
                <a:solidFill>
                  <a:srgbClr val="7030A0"/>
                </a:solidFill>
              </a:rPr>
              <a:t>isn´t</a:t>
            </a:r>
            <a:r>
              <a:rPr lang="cs-CZ" sz="2000" b="1" dirty="0" smtClean="0">
                <a:solidFill>
                  <a:srgbClr val="7030A0"/>
                </a:solidFill>
              </a:rPr>
              <a:t> a </a:t>
            </a:r>
            <a:r>
              <a:rPr lang="cs-CZ" sz="2000" b="1" dirty="0" err="1" smtClean="0">
                <a:solidFill>
                  <a:srgbClr val="7030A0"/>
                </a:solidFill>
              </a:rPr>
              <a:t>dolphin</a:t>
            </a:r>
            <a:r>
              <a:rPr lang="cs-CZ" sz="2000" b="1" dirty="0" smtClean="0">
                <a:solidFill>
                  <a:srgbClr val="7030A0"/>
                </a:solidFill>
              </a:rPr>
              <a:t>,</a:t>
            </a:r>
          </a:p>
          <a:p>
            <a:endParaRPr lang="cs-CZ" sz="2000" b="1" dirty="0" smtClean="0">
              <a:solidFill>
                <a:srgbClr val="7030A0"/>
              </a:solidFill>
            </a:endParaRPr>
          </a:p>
          <a:p>
            <a:r>
              <a:rPr lang="cs-CZ" sz="2000" b="1" dirty="0" err="1" smtClean="0">
                <a:solidFill>
                  <a:srgbClr val="7030A0"/>
                </a:solidFill>
              </a:rPr>
              <a:t>there</a:t>
            </a:r>
            <a:r>
              <a:rPr lang="cs-CZ" sz="2000" b="1" dirty="0" smtClean="0">
                <a:solidFill>
                  <a:srgbClr val="7030A0"/>
                </a:solidFill>
              </a:rPr>
              <a:t> </a:t>
            </a:r>
            <a:r>
              <a:rPr lang="cs-CZ" sz="2000" b="1" dirty="0" smtClean="0">
                <a:solidFill>
                  <a:srgbClr val="7030A0"/>
                </a:solidFill>
              </a:rPr>
              <a:t> </a:t>
            </a:r>
            <a:r>
              <a:rPr lang="cs-CZ" sz="2000" b="1" dirty="0" err="1" smtClean="0">
                <a:solidFill>
                  <a:srgbClr val="7030A0"/>
                </a:solidFill>
              </a:rPr>
              <a:t>is</a:t>
            </a:r>
            <a:r>
              <a:rPr lang="cs-CZ" sz="2000" b="1" dirty="0" smtClean="0">
                <a:solidFill>
                  <a:srgbClr val="7030A0"/>
                </a:solidFill>
              </a:rPr>
              <a:t> </a:t>
            </a:r>
            <a:r>
              <a:rPr lang="cs-CZ" sz="2000" b="1" dirty="0" smtClean="0">
                <a:solidFill>
                  <a:srgbClr val="7030A0"/>
                </a:solidFill>
              </a:rPr>
              <a:t>a </a:t>
            </a:r>
            <a:r>
              <a:rPr lang="cs-CZ" sz="2000" b="1" dirty="0" err="1" smtClean="0">
                <a:solidFill>
                  <a:srgbClr val="7030A0"/>
                </a:solidFill>
              </a:rPr>
              <a:t>shark</a:t>
            </a:r>
            <a:r>
              <a:rPr lang="cs-CZ" sz="2000" b="1" dirty="0" smtClean="0">
                <a:solidFill>
                  <a:srgbClr val="7030A0"/>
                </a:solidFill>
              </a:rPr>
              <a:t>!</a:t>
            </a:r>
            <a:endParaRPr lang="cs-CZ" sz="20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1606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jana.koudelkova\AppData\Local\Microsoft\Windows\INetCache\IE\KYM3XMTS\330px-Big-eared-townsend-fledermaus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565" y="4432716"/>
            <a:ext cx="3338445" cy="2033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9" descr="C:\Users\jana.koudelkova\AppData\Local\Microsoft\Windows\INetCache\IE\8YXLIUG6\Galeocerdo_cuvier_2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4403277"/>
            <a:ext cx="2952328" cy="2033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0" descr="C:\Users\jana.koudelkova\AppData\Local\Microsoft\Windows\INetCache\IE\KYM3XMTS\opice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0615" y="4432716"/>
            <a:ext cx="2632720" cy="1974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827584" y="591837"/>
            <a:ext cx="723627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/>
              <a:t>Přečti a spoj se správným obrázkem</a:t>
            </a:r>
            <a:r>
              <a:rPr lang="cs-CZ" sz="2800" b="1" dirty="0" smtClean="0"/>
              <a:t>: </a:t>
            </a:r>
            <a:r>
              <a:rPr lang="cs-CZ" sz="2800" b="1" i="1" dirty="0" smtClean="0"/>
              <a:t>řešení</a:t>
            </a:r>
            <a:endParaRPr lang="cs-CZ" sz="2800" b="1" i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2987824" y="2619032"/>
            <a:ext cx="254749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err="1" smtClean="0">
                <a:solidFill>
                  <a:srgbClr val="C00000"/>
                </a:solidFill>
              </a:rPr>
              <a:t>There</a:t>
            </a:r>
            <a:r>
              <a:rPr lang="cs-CZ" sz="2000" b="1" dirty="0" smtClean="0">
                <a:solidFill>
                  <a:srgbClr val="C00000"/>
                </a:solidFill>
              </a:rPr>
              <a:t> </a:t>
            </a:r>
            <a:r>
              <a:rPr lang="cs-CZ" sz="2000" b="1" dirty="0" err="1" smtClean="0">
                <a:solidFill>
                  <a:srgbClr val="C00000"/>
                </a:solidFill>
              </a:rPr>
              <a:t>isn´t</a:t>
            </a:r>
            <a:r>
              <a:rPr lang="cs-CZ" sz="2000" b="1" dirty="0" smtClean="0">
                <a:solidFill>
                  <a:srgbClr val="C00000"/>
                </a:solidFill>
              </a:rPr>
              <a:t> </a:t>
            </a:r>
            <a:r>
              <a:rPr lang="cs-CZ" sz="2000" b="1" dirty="0" smtClean="0">
                <a:solidFill>
                  <a:srgbClr val="C00000"/>
                </a:solidFill>
              </a:rPr>
              <a:t> </a:t>
            </a:r>
            <a:r>
              <a:rPr lang="cs-CZ" sz="2000" b="1" dirty="0" smtClean="0">
                <a:solidFill>
                  <a:srgbClr val="C00000"/>
                </a:solidFill>
              </a:rPr>
              <a:t>Batman,</a:t>
            </a:r>
          </a:p>
          <a:p>
            <a:endParaRPr lang="cs-CZ" sz="2000" b="1" dirty="0">
              <a:solidFill>
                <a:srgbClr val="C00000"/>
              </a:solidFill>
            </a:endParaRPr>
          </a:p>
          <a:p>
            <a:r>
              <a:rPr lang="cs-CZ" sz="2000" b="1" dirty="0" err="1">
                <a:solidFill>
                  <a:srgbClr val="C00000"/>
                </a:solidFill>
              </a:rPr>
              <a:t>t</a:t>
            </a:r>
            <a:r>
              <a:rPr lang="cs-CZ" sz="2000" b="1" dirty="0" err="1" smtClean="0">
                <a:solidFill>
                  <a:srgbClr val="C00000"/>
                </a:solidFill>
              </a:rPr>
              <a:t>here</a:t>
            </a:r>
            <a:r>
              <a:rPr lang="cs-CZ" sz="2000" b="1" dirty="0" smtClean="0">
                <a:solidFill>
                  <a:srgbClr val="C00000"/>
                </a:solidFill>
              </a:rPr>
              <a:t> </a:t>
            </a:r>
            <a:r>
              <a:rPr lang="cs-CZ" sz="2000" b="1" dirty="0" err="1" smtClean="0">
                <a:solidFill>
                  <a:srgbClr val="C00000"/>
                </a:solidFill>
              </a:rPr>
              <a:t>is</a:t>
            </a:r>
            <a:r>
              <a:rPr lang="cs-CZ" sz="2000" b="1" dirty="0" smtClean="0">
                <a:solidFill>
                  <a:srgbClr val="C00000"/>
                </a:solidFill>
              </a:rPr>
              <a:t> a </a:t>
            </a:r>
            <a:r>
              <a:rPr lang="cs-CZ" sz="2000" b="1" dirty="0" err="1" smtClean="0">
                <a:solidFill>
                  <a:srgbClr val="C00000"/>
                </a:solidFill>
              </a:rPr>
              <a:t>bat</a:t>
            </a:r>
            <a:r>
              <a:rPr lang="cs-CZ" sz="2000" b="1" dirty="0" smtClean="0">
                <a:solidFill>
                  <a:srgbClr val="C00000"/>
                </a:solidFill>
              </a:rPr>
              <a:t>!</a:t>
            </a:r>
            <a:endParaRPr lang="cs-CZ" sz="2000" b="1" dirty="0">
              <a:solidFill>
                <a:srgbClr val="C0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23528" y="2636912"/>
            <a:ext cx="232788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err="1" smtClean="0">
                <a:solidFill>
                  <a:schemeClr val="tx2">
                    <a:lumMod val="75000"/>
                  </a:schemeClr>
                </a:solidFill>
              </a:rPr>
              <a:t>There</a:t>
            </a:r>
            <a:r>
              <a:rPr lang="cs-CZ" sz="2000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sz="2000" b="1" dirty="0" err="1" smtClean="0">
                <a:solidFill>
                  <a:schemeClr val="tx2">
                    <a:lumMod val="75000"/>
                  </a:schemeClr>
                </a:solidFill>
              </a:rPr>
              <a:t>isn´t</a:t>
            </a:r>
            <a:r>
              <a:rPr lang="cs-CZ" sz="2000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sz="2000" b="1" dirty="0" err="1" smtClean="0">
                <a:solidFill>
                  <a:schemeClr val="tx2">
                    <a:lumMod val="75000"/>
                  </a:schemeClr>
                </a:solidFill>
              </a:rPr>
              <a:t>Bart</a:t>
            </a:r>
            <a:r>
              <a:rPr lang="cs-CZ" sz="2000" b="1" dirty="0" smtClean="0">
                <a:solidFill>
                  <a:schemeClr val="tx2">
                    <a:lumMod val="75000"/>
                  </a:schemeClr>
                </a:solidFill>
              </a:rPr>
              <a:t>,</a:t>
            </a:r>
          </a:p>
          <a:p>
            <a:endParaRPr lang="cs-CZ" sz="2000" b="1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cs-CZ" sz="2000" b="1" dirty="0" err="1">
                <a:solidFill>
                  <a:schemeClr val="tx2">
                    <a:lumMod val="75000"/>
                  </a:schemeClr>
                </a:solidFill>
              </a:rPr>
              <a:t>t</a:t>
            </a:r>
            <a:r>
              <a:rPr lang="cs-CZ" sz="2000" b="1" dirty="0" err="1" smtClean="0">
                <a:solidFill>
                  <a:schemeClr val="tx2">
                    <a:lumMod val="75000"/>
                  </a:schemeClr>
                </a:solidFill>
              </a:rPr>
              <a:t>here</a:t>
            </a:r>
            <a:r>
              <a:rPr lang="cs-CZ" sz="2000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sz="2000" b="1" dirty="0" err="1" smtClean="0">
                <a:solidFill>
                  <a:schemeClr val="tx2">
                    <a:lumMod val="75000"/>
                  </a:schemeClr>
                </a:solidFill>
              </a:rPr>
              <a:t>is</a:t>
            </a:r>
            <a:r>
              <a:rPr lang="cs-CZ" sz="2000" b="1" dirty="0" smtClean="0">
                <a:solidFill>
                  <a:schemeClr val="tx2">
                    <a:lumMod val="75000"/>
                  </a:schemeClr>
                </a:solidFill>
              </a:rPr>
              <a:t> a </a:t>
            </a:r>
            <a:r>
              <a:rPr lang="cs-CZ" sz="2000" b="1" dirty="0" err="1" smtClean="0">
                <a:solidFill>
                  <a:schemeClr val="tx2">
                    <a:lumMod val="75000"/>
                  </a:schemeClr>
                </a:solidFill>
              </a:rPr>
              <a:t>monkey</a:t>
            </a:r>
            <a:r>
              <a:rPr lang="cs-CZ" sz="2000" b="1" dirty="0" smtClean="0">
                <a:solidFill>
                  <a:schemeClr val="tx2">
                    <a:lumMod val="75000"/>
                  </a:schemeClr>
                </a:solidFill>
              </a:rPr>
              <a:t>!</a:t>
            </a:r>
            <a:endParaRPr lang="cs-CZ" sz="20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084168" y="2727265"/>
            <a:ext cx="273630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err="1" smtClean="0">
                <a:solidFill>
                  <a:srgbClr val="7030A0"/>
                </a:solidFill>
              </a:rPr>
              <a:t>There</a:t>
            </a:r>
            <a:r>
              <a:rPr lang="cs-CZ" sz="2000" b="1" dirty="0" smtClean="0">
                <a:solidFill>
                  <a:srgbClr val="7030A0"/>
                </a:solidFill>
              </a:rPr>
              <a:t> </a:t>
            </a:r>
            <a:r>
              <a:rPr lang="cs-CZ" sz="2000" b="1" dirty="0" err="1" smtClean="0">
                <a:solidFill>
                  <a:srgbClr val="7030A0"/>
                </a:solidFill>
              </a:rPr>
              <a:t>isn´t</a:t>
            </a:r>
            <a:r>
              <a:rPr lang="cs-CZ" sz="2000" b="1" dirty="0" smtClean="0">
                <a:solidFill>
                  <a:srgbClr val="7030A0"/>
                </a:solidFill>
              </a:rPr>
              <a:t> a </a:t>
            </a:r>
            <a:r>
              <a:rPr lang="cs-CZ" sz="2000" b="1" dirty="0" err="1" smtClean="0">
                <a:solidFill>
                  <a:srgbClr val="7030A0"/>
                </a:solidFill>
              </a:rPr>
              <a:t>dolphin</a:t>
            </a:r>
            <a:r>
              <a:rPr lang="cs-CZ" sz="2000" b="1" dirty="0" smtClean="0">
                <a:solidFill>
                  <a:srgbClr val="7030A0"/>
                </a:solidFill>
              </a:rPr>
              <a:t>,</a:t>
            </a:r>
          </a:p>
          <a:p>
            <a:endParaRPr lang="cs-CZ" sz="2000" b="1" dirty="0" smtClean="0">
              <a:solidFill>
                <a:srgbClr val="7030A0"/>
              </a:solidFill>
            </a:endParaRPr>
          </a:p>
          <a:p>
            <a:r>
              <a:rPr lang="cs-CZ" sz="2000" b="1" dirty="0" err="1" smtClean="0">
                <a:solidFill>
                  <a:srgbClr val="7030A0"/>
                </a:solidFill>
              </a:rPr>
              <a:t>there</a:t>
            </a:r>
            <a:r>
              <a:rPr lang="cs-CZ" sz="2000" b="1" dirty="0" smtClean="0">
                <a:solidFill>
                  <a:srgbClr val="7030A0"/>
                </a:solidFill>
              </a:rPr>
              <a:t> </a:t>
            </a:r>
            <a:r>
              <a:rPr lang="cs-CZ" sz="2000" b="1" dirty="0" smtClean="0">
                <a:solidFill>
                  <a:srgbClr val="7030A0"/>
                </a:solidFill>
              </a:rPr>
              <a:t> </a:t>
            </a:r>
            <a:r>
              <a:rPr lang="cs-CZ" sz="2000" b="1" dirty="0" err="1" smtClean="0">
                <a:solidFill>
                  <a:srgbClr val="7030A0"/>
                </a:solidFill>
              </a:rPr>
              <a:t>is</a:t>
            </a:r>
            <a:r>
              <a:rPr lang="cs-CZ" sz="2000" b="1" dirty="0" smtClean="0">
                <a:solidFill>
                  <a:srgbClr val="7030A0"/>
                </a:solidFill>
              </a:rPr>
              <a:t> </a:t>
            </a:r>
            <a:r>
              <a:rPr lang="cs-CZ" sz="2000" b="1" dirty="0" smtClean="0">
                <a:solidFill>
                  <a:srgbClr val="7030A0"/>
                </a:solidFill>
              </a:rPr>
              <a:t>a </a:t>
            </a:r>
            <a:r>
              <a:rPr lang="cs-CZ" sz="2000" b="1" dirty="0" err="1" smtClean="0">
                <a:solidFill>
                  <a:srgbClr val="7030A0"/>
                </a:solidFill>
              </a:rPr>
              <a:t>shark</a:t>
            </a:r>
            <a:r>
              <a:rPr lang="cs-CZ" sz="2000" b="1" dirty="0" smtClean="0">
                <a:solidFill>
                  <a:srgbClr val="7030A0"/>
                </a:solidFill>
              </a:rPr>
              <a:t>!</a:t>
            </a:r>
            <a:endParaRPr lang="cs-CZ" sz="2000" b="1" dirty="0">
              <a:solidFill>
                <a:srgbClr val="7030A0"/>
              </a:solidFill>
            </a:endParaRPr>
          </a:p>
        </p:txBody>
      </p:sp>
      <p:cxnSp>
        <p:nvCxnSpPr>
          <p:cNvPr id="10" name="Přímá spojnice se šipkou 9"/>
          <p:cNvCxnSpPr/>
          <p:nvPr/>
        </p:nvCxnSpPr>
        <p:spPr>
          <a:xfrm>
            <a:off x="2651409" y="3742928"/>
            <a:ext cx="4656895" cy="660349"/>
          </a:xfrm>
          <a:prstGeom prst="straightConnector1">
            <a:avLst/>
          </a:prstGeom>
          <a:ln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 flipH="1">
            <a:off x="2555776" y="3742928"/>
            <a:ext cx="1152128" cy="660349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 flipH="1">
            <a:off x="5292080" y="3742928"/>
            <a:ext cx="1152128" cy="660349"/>
          </a:xfrm>
          <a:prstGeom prst="straightConnector1">
            <a:avLst/>
          </a:prstGeom>
          <a:ln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75653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250165" y="168329"/>
            <a:ext cx="48045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Přečti a spoj se správným obrázkem:</a:t>
            </a:r>
            <a:endParaRPr lang="cs-CZ" sz="2400" b="1" dirty="0"/>
          </a:p>
        </p:txBody>
      </p:sp>
      <p:pic>
        <p:nvPicPr>
          <p:cNvPr id="2050" name="Picture 2" descr="C:\Users\jana.koudelkova\AppData\Local\Microsoft\Windows\INetCache\IE\8YXLIUG6\MP90014903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340768"/>
            <a:ext cx="2152836" cy="1435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jana.koudelkova\AppData\Local\Microsoft\Windows\INetCache\IE\8YXLIUG6\MP90042775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284984"/>
            <a:ext cx="2181926" cy="1450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jana.koudelkova\AppData\Local\Microsoft\Windows\INetCache\IE\PC1763D9\MP900403378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3422" y="1340768"/>
            <a:ext cx="1806704" cy="1203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jana.koudelkova\AppData\Local\Microsoft\Windows\INetCache\IE\PC1763D9\MP900313835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5138" y="3140968"/>
            <a:ext cx="1828800" cy="1228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jana.koudelkova\AppData\Local\Microsoft\Windows\INetCache\IE\8YXLIUG6\MP900425298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7694" y="4735624"/>
            <a:ext cx="2262622" cy="1810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C:\Users\jana.koudelkova\AppData\Local\Microsoft\Windows\INetCache\IE\PC1763D9\MP900406859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5168277"/>
            <a:ext cx="1556792" cy="1556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059832" y="1748146"/>
            <a:ext cx="2973891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err="1" smtClean="0"/>
              <a:t>There</a:t>
            </a:r>
            <a:r>
              <a:rPr lang="cs-CZ" b="1" dirty="0" smtClean="0"/>
              <a:t> are  </a:t>
            </a:r>
            <a:r>
              <a:rPr lang="cs-CZ" b="1" dirty="0" err="1" smtClean="0"/>
              <a:t>three</a:t>
            </a:r>
            <a:r>
              <a:rPr lang="cs-CZ" b="1" dirty="0" smtClean="0"/>
              <a:t> </a:t>
            </a:r>
            <a:r>
              <a:rPr lang="cs-CZ" b="1" dirty="0" err="1" smtClean="0"/>
              <a:t>elephants</a:t>
            </a:r>
            <a:r>
              <a:rPr lang="cs-CZ" b="1" dirty="0" smtClean="0"/>
              <a:t>.</a:t>
            </a:r>
          </a:p>
          <a:p>
            <a:endParaRPr lang="cs-CZ" b="1" dirty="0" smtClean="0"/>
          </a:p>
          <a:p>
            <a:endParaRPr lang="cs-CZ" b="1" dirty="0"/>
          </a:p>
          <a:p>
            <a:r>
              <a:rPr lang="cs-CZ" b="1" dirty="0" err="1" smtClean="0"/>
              <a:t>There</a:t>
            </a:r>
            <a:r>
              <a:rPr lang="cs-CZ" b="1" dirty="0" smtClean="0"/>
              <a:t> are </a:t>
            </a:r>
            <a:r>
              <a:rPr lang="cs-CZ" b="1" dirty="0" err="1" smtClean="0"/>
              <a:t>two</a:t>
            </a:r>
            <a:r>
              <a:rPr lang="cs-CZ" b="1" dirty="0" smtClean="0"/>
              <a:t> </a:t>
            </a:r>
            <a:r>
              <a:rPr lang="cs-CZ" b="1" dirty="0" err="1" smtClean="0"/>
              <a:t>penguins</a:t>
            </a:r>
            <a:r>
              <a:rPr lang="cs-CZ" b="1" dirty="0" smtClean="0"/>
              <a:t>.</a:t>
            </a:r>
          </a:p>
          <a:p>
            <a:endParaRPr lang="cs-CZ" b="1" dirty="0" smtClean="0"/>
          </a:p>
          <a:p>
            <a:endParaRPr lang="cs-CZ" b="1" dirty="0"/>
          </a:p>
          <a:p>
            <a:r>
              <a:rPr lang="cs-CZ" b="1" dirty="0" err="1" smtClean="0"/>
              <a:t>There</a:t>
            </a:r>
            <a:r>
              <a:rPr lang="cs-CZ" b="1" dirty="0" smtClean="0"/>
              <a:t> are </a:t>
            </a:r>
            <a:r>
              <a:rPr lang="cs-CZ" b="1" dirty="0" err="1" smtClean="0"/>
              <a:t>two</a:t>
            </a:r>
            <a:r>
              <a:rPr lang="cs-CZ" b="1" dirty="0" smtClean="0"/>
              <a:t> </a:t>
            </a:r>
            <a:r>
              <a:rPr lang="cs-CZ" b="1" dirty="0" err="1" smtClean="0"/>
              <a:t>tigers</a:t>
            </a:r>
            <a:r>
              <a:rPr lang="cs-CZ" b="1" dirty="0" smtClean="0"/>
              <a:t>.</a:t>
            </a:r>
          </a:p>
          <a:p>
            <a:endParaRPr lang="cs-CZ" b="1" dirty="0" smtClean="0"/>
          </a:p>
          <a:p>
            <a:endParaRPr lang="cs-CZ" b="1" dirty="0"/>
          </a:p>
          <a:p>
            <a:r>
              <a:rPr lang="cs-CZ" b="1" dirty="0" err="1" smtClean="0"/>
              <a:t>There</a:t>
            </a:r>
            <a:r>
              <a:rPr lang="cs-CZ" b="1" dirty="0" smtClean="0"/>
              <a:t> are </a:t>
            </a:r>
            <a:r>
              <a:rPr lang="cs-CZ" b="1" dirty="0" err="1" smtClean="0"/>
              <a:t>two</a:t>
            </a:r>
            <a:r>
              <a:rPr lang="cs-CZ" b="1" dirty="0" smtClean="0"/>
              <a:t> </a:t>
            </a:r>
            <a:r>
              <a:rPr lang="cs-CZ" b="1" dirty="0" err="1" smtClean="0"/>
              <a:t>monkeys</a:t>
            </a:r>
            <a:r>
              <a:rPr lang="cs-CZ" b="1" dirty="0" smtClean="0"/>
              <a:t>.</a:t>
            </a:r>
          </a:p>
          <a:p>
            <a:endParaRPr lang="cs-CZ" b="1" dirty="0" smtClean="0"/>
          </a:p>
          <a:p>
            <a:endParaRPr lang="cs-CZ" b="1" dirty="0"/>
          </a:p>
          <a:p>
            <a:r>
              <a:rPr lang="cs-CZ" b="1" dirty="0" err="1" smtClean="0"/>
              <a:t>There</a:t>
            </a:r>
            <a:r>
              <a:rPr lang="cs-CZ" b="1" dirty="0" smtClean="0"/>
              <a:t> </a:t>
            </a:r>
            <a:r>
              <a:rPr lang="cs-CZ" b="1" dirty="0" err="1" smtClean="0"/>
              <a:t>aren´t</a:t>
            </a:r>
            <a:r>
              <a:rPr lang="cs-CZ" b="1" dirty="0" smtClean="0"/>
              <a:t> </a:t>
            </a:r>
            <a:r>
              <a:rPr lang="cs-CZ" b="1" dirty="0" err="1" smtClean="0"/>
              <a:t>three</a:t>
            </a:r>
            <a:r>
              <a:rPr lang="cs-CZ" b="1" dirty="0" smtClean="0"/>
              <a:t> </a:t>
            </a:r>
            <a:r>
              <a:rPr lang="cs-CZ" b="1" dirty="0" err="1" smtClean="0"/>
              <a:t>parrots</a:t>
            </a:r>
            <a:r>
              <a:rPr lang="cs-CZ" b="1" dirty="0" smtClean="0"/>
              <a:t>.</a:t>
            </a:r>
          </a:p>
          <a:p>
            <a:endParaRPr lang="cs-CZ" b="1" dirty="0" smtClean="0"/>
          </a:p>
          <a:p>
            <a:endParaRPr lang="cs-CZ" b="1" dirty="0"/>
          </a:p>
          <a:p>
            <a:r>
              <a:rPr lang="cs-CZ" b="1" dirty="0" err="1" smtClean="0"/>
              <a:t>There</a:t>
            </a:r>
            <a:r>
              <a:rPr lang="cs-CZ" b="1" dirty="0" smtClean="0"/>
              <a:t> </a:t>
            </a:r>
            <a:r>
              <a:rPr lang="cs-CZ" b="1" dirty="0" err="1" smtClean="0"/>
              <a:t>aren´t</a:t>
            </a:r>
            <a:r>
              <a:rPr lang="cs-CZ" b="1" dirty="0" smtClean="0"/>
              <a:t> </a:t>
            </a:r>
            <a:r>
              <a:rPr lang="cs-CZ" b="1" dirty="0" err="1" smtClean="0"/>
              <a:t>two</a:t>
            </a:r>
            <a:r>
              <a:rPr lang="cs-CZ" b="1" dirty="0" smtClean="0"/>
              <a:t> </a:t>
            </a:r>
            <a:r>
              <a:rPr lang="cs-CZ" b="1" dirty="0" err="1" smtClean="0"/>
              <a:t>lions</a:t>
            </a:r>
            <a:r>
              <a:rPr lang="cs-CZ" b="1" dirty="0" smtClean="0"/>
              <a:t>.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920164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92451" y="168328"/>
            <a:ext cx="67143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Přečti a spoj se správným obrázkem: </a:t>
            </a:r>
            <a:r>
              <a:rPr lang="cs-CZ" sz="2400" b="1" i="1" dirty="0" smtClean="0"/>
              <a:t>řešení</a:t>
            </a:r>
            <a:endParaRPr lang="cs-CZ" sz="2400" b="1" i="1" dirty="0"/>
          </a:p>
        </p:txBody>
      </p:sp>
      <p:pic>
        <p:nvPicPr>
          <p:cNvPr id="3" name="Picture 2" descr="C:\Users\jana.koudelkova\AppData\Local\Microsoft\Windows\INetCache\IE\8YXLIUG6\MP90014903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340768"/>
            <a:ext cx="2152836" cy="1435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jana.koudelkova\AppData\Local\Microsoft\Windows\INetCache\IE\8YXLIUG6\MP90042775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284984"/>
            <a:ext cx="2181926" cy="1450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C:\Users\jana.koudelkova\AppData\Local\Microsoft\Windows\INetCache\IE\PC1763D9\MP900403378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3422" y="1340768"/>
            <a:ext cx="1806704" cy="1203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C:\Users\jana.koudelkova\AppData\Local\Microsoft\Windows\INetCache\IE\PC1763D9\MP900313835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5138" y="3140968"/>
            <a:ext cx="1828800" cy="1228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7" descr="C:\Users\jana.koudelkova\AppData\Local\Microsoft\Windows\INetCache\IE\8YXLIUG6\MP900425298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7694" y="4735624"/>
            <a:ext cx="2262622" cy="1810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2" descr="C:\Users\jana.koudelkova\AppData\Local\Microsoft\Windows\INetCache\IE\PC1763D9\MP900406859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5168277"/>
            <a:ext cx="1556792" cy="1556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3090503" y="1748146"/>
            <a:ext cx="2973891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err="1" smtClean="0"/>
              <a:t>There</a:t>
            </a:r>
            <a:r>
              <a:rPr lang="cs-CZ" b="1" dirty="0" smtClean="0"/>
              <a:t> are  </a:t>
            </a:r>
            <a:r>
              <a:rPr lang="cs-CZ" b="1" dirty="0" err="1" smtClean="0"/>
              <a:t>three</a:t>
            </a:r>
            <a:r>
              <a:rPr lang="cs-CZ" b="1" dirty="0" smtClean="0"/>
              <a:t> </a:t>
            </a:r>
            <a:r>
              <a:rPr lang="cs-CZ" b="1" dirty="0" err="1" smtClean="0"/>
              <a:t>elephants</a:t>
            </a:r>
            <a:r>
              <a:rPr lang="cs-CZ" b="1" dirty="0" smtClean="0"/>
              <a:t>.</a:t>
            </a:r>
          </a:p>
          <a:p>
            <a:endParaRPr lang="cs-CZ" b="1" dirty="0" smtClean="0"/>
          </a:p>
          <a:p>
            <a:endParaRPr lang="cs-CZ" b="1" dirty="0"/>
          </a:p>
          <a:p>
            <a:r>
              <a:rPr lang="cs-CZ" b="1" dirty="0" err="1" smtClean="0"/>
              <a:t>There</a:t>
            </a:r>
            <a:r>
              <a:rPr lang="cs-CZ" b="1" dirty="0" smtClean="0"/>
              <a:t> are </a:t>
            </a:r>
            <a:r>
              <a:rPr lang="cs-CZ" b="1" dirty="0" err="1" smtClean="0"/>
              <a:t>two</a:t>
            </a:r>
            <a:r>
              <a:rPr lang="cs-CZ" b="1" dirty="0" smtClean="0"/>
              <a:t> </a:t>
            </a:r>
            <a:r>
              <a:rPr lang="cs-CZ" b="1" dirty="0" err="1" smtClean="0"/>
              <a:t>penguins</a:t>
            </a:r>
            <a:r>
              <a:rPr lang="cs-CZ" b="1" dirty="0" smtClean="0"/>
              <a:t>.</a:t>
            </a:r>
          </a:p>
          <a:p>
            <a:endParaRPr lang="cs-CZ" b="1" dirty="0" smtClean="0"/>
          </a:p>
          <a:p>
            <a:endParaRPr lang="cs-CZ" b="1" dirty="0"/>
          </a:p>
          <a:p>
            <a:r>
              <a:rPr lang="cs-CZ" b="1" dirty="0" err="1" smtClean="0"/>
              <a:t>There</a:t>
            </a:r>
            <a:r>
              <a:rPr lang="cs-CZ" b="1" dirty="0" smtClean="0"/>
              <a:t> are </a:t>
            </a:r>
            <a:r>
              <a:rPr lang="cs-CZ" b="1" dirty="0" err="1" smtClean="0"/>
              <a:t>two</a:t>
            </a:r>
            <a:r>
              <a:rPr lang="cs-CZ" b="1" dirty="0" smtClean="0"/>
              <a:t> </a:t>
            </a:r>
            <a:r>
              <a:rPr lang="cs-CZ" b="1" dirty="0" err="1" smtClean="0"/>
              <a:t>tigers</a:t>
            </a:r>
            <a:r>
              <a:rPr lang="cs-CZ" b="1" dirty="0" smtClean="0"/>
              <a:t>.</a:t>
            </a:r>
          </a:p>
          <a:p>
            <a:endParaRPr lang="cs-CZ" b="1" dirty="0" smtClean="0"/>
          </a:p>
          <a:p>
            <a:endParaRPr lang="cs-CZ" b="1" dirty="0"/>
          </a:p>
          <a:p>
            <a:r>
              <a:rPr lang="cs-CZ" b="1" dirty="0" err="1" smtClean="0"/>
              <a:t>There</a:t>
            </a:r>
            <a:r>
              <a:rPr lang="cs-CZ" b="1" dirty="0" smtClean="0"/>
              <a:t> are </a:t>
            </a:r>
            <a:r>
              <a:rPr lang="cs-CZ" b="1" dirty="0" err="1" smtClean="0"/>
              <a:t>two</a:t>
            </a:r>
            <a:r>
              <a:rPr lang="cs-CZ" b="1" dirty="0" smtClean="0"/>
              <a:t> </a:t>
            </a:r>
            <a:r>
              <a:rPr lang="cs-CZ" b="1" dirty="0" err="1" smtClean="0"/>
              <a:t>monkeys</a:t>
            </a:r>
            <a:r>
              <a:rPr lang="cs-CZ" b="1" dirty="0" smtClean="0"/>
              <a:t>.</a:t>
            </a:r>
          </a:p>
          <a:p>
            <a:endParaRPr lang="cs-CZ" b="1" dirty="0" smtClean="0"/>
          </a:p>
          <a:p>
            <a:endParaRPr lang="cs-CZ" b="1" dirty="0"/>
          </a:p>
          <a:p>
            <a:r>
              <a:rPr lang="cs-CZ" b="1" dirty="0" err="1" smtClean="0"/>
              <a:t>There</a:t>
            </a:r>
            <a:r>
              <a:rPr lang="cs-CZ" b="1" dirty="0" smtClean="0"/>
              <a:t> </a:t>
            </a:r>
            <a:r>
              <a:rPr lang="cs-CZ" b="1" dirty="0" err="1" smtClean="0"/>
              <a:t>aren´t</a:t>
            </a:r>
            <a:r>
              <a:rPr lang="cs-CZ" b="1" dirty="0" smtClean="0"/>
              <a:t> </a:t>
            </a:r>
            <a:r>
              <a:rPr lang="cs-CZ" b="1" dirty="0" err="1" smtClean="0"/>
              <a:t>three</a:t>
            </a:r>
            <a:r>
              <a:rPr lang="cs-CZ" b="1" dirty="0" smtClean="0"/>
              <a:t> </a:t>
            </a:r>
            <a:r>
              <a:rPr lang="cs-CZ" b="1" dirty="0" err="1" smtClean="0"/>
              <a:t>parrots</a:t>
            </a:r>
            <a:r>
              <a:rPr lang="cs-CZ" b="1" dirty="0" smtClean="0"/>
              <a:t>.</a:t>
            </a:r>
          </a:p>
          <a:p>
            <a:endParaRPr lang="cs-CZ" b="1" dirty="0" smtClean="0"/>
          </a:p>
          <a:p>
            <a:endParaRPr lang="cs-CZ" b="1" dirty="0"/>
          </a:p>
          <a:p>
            <a:r>
              <a:rPr lang="cs-CZ" b="1" dirty="0" err="1" smtClean="0"/>
              <a:t>There</a:t>
            </a:r>
            <a:r>
              <a:rPr lang="cs-CZ" b="1" dirty="0" smtClean="0"/>
              <a:t> </a:t>
            </a:r>
            <a:r>
              <a:rPr lang="cs-CZ" b="1" dirty="0" err="1" smtClean="0"/>
              <a:t>aren´t</a:t>
            </a:r>
            <a:r>
              <a:rPr lang="cs-CZ" b="1" dirty="0" smtClean="0"/>
              <a:t> </a:t>
            </a:r>
            <a:r>
              <a:rPr lang="cs-CZ" b="1" dirty="0" err="1" smtClean="0"/>
              <a:t>two</a:t>
            </a:r>
            <a:r>
              <a:rPr lang="cs-CZ" b="1" dirty="0" smtClean="0"/>
              <a:t> </a:t>
            </a:r>
            <a:r>
              <a:rPr lang="cs-CZ" b="1" dirty="0" err="1" smtClean="0"/>
              <a:t>lions</a:t>
            </a:r>
            <a:r>
              <a:rPr lang="cs-CZ" b="1" dirty="0" smtClean="0"/>
              <a:t>.</a:t>
            </a:r>
            <a:endParaRPr lang="cs-CZ" b="1" dirty="0"/>
          </a:p>
        </p:txBody>
      </p:sp>
      <p:cxnSp>
        <p:nvCxnSpPr>
          <p:cNvPr id="11" name="Přímá spojnice se šipkou 10"/>
          <p:cNvCxnSpPr/>
          <p:nvPr/>
        </p:nvCxnSpPr>
        <p:spPr>
          <a:xfrm flipH="1">
            <a:off x="2577462" y="2058380"/>
            <a:ext cx="482370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 flipH="1">
            <a:off x="2577462" y="2775992"/>
            <a:ext cx="482370" cy="65300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>
            <a:off x="5436096" y="3645024"/>
            <a:ext cx="936104" cy="109060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/>
          <p:nvPr/>
        </p:nvCxnSpPr>
        <p:spPr>
          <a:xfrm flipV="1">
            <a:off x="5580112" y="2544767"/>
            <a:ext cx="1345026" cy="1645557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se šipkou 18"/>
          <p:cNvCxnSpPr/>
          <p:nvPr/>
        </p:nvCxnSpPr>
        <p:spPr>
          <a:xfrm flipH="1">
            <a:off x="2195736" y="5301208"/>
            <a:ext cx="894767" cy="645465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se šipkou 20"/>
          <p:cNvCxnSpPr/>
          <p:nvPr/>
        </p:nvCxnSpPr>
        <p:spPr>
          <a:xfrm flipV="1">
            <a:off x="5580112" y="4190324"/>
            <a:ext cx="1224136" cy="1756349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33434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47664" y="2204863"/>
            <a:ext cx="20692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u="sng" dirty="0" smtClean="0"/>
              <a:t>Použité zdroje:</a:t>
            </a:r>
            <a:endParaRPr lang="cs-CZ" sz="2400" b="1" u="sng" dirty="0"/>
          </a:p>
        </p:txBody>
      </p:sp>
      <p:sp>
        <p:nvSpPr>
          <p:cNvPr id="3" name="TextovéPole 2"/>
          <p:cNvSpPr txBox="1"/>
          <p:nvPr/>
        </p:nvSpPr>
        <p:spPr>
          <a:xfrm>
            <a:off x="1475656" y="2666529"/>
            <a:ext cx="602658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Zdroj všech obrázků je galerie Microsoft Office 2010,</a:t>
            </a:r>
          </a:p>
          <a:p>
            <a:r>
              <a:rPr lang="cs-CZ" dirty="0" smtClean="0"/>
              <a:t>vlastník licence ZŠ Jablonec nad Nisou – Mšeno, Mozartova24,</a:t>
            </a:r>
          </a:p>
          <a:p>
            <a:r>
              <a:rPr lang="cs-CZ" dirty="0" smtClean="0"/>
              <a:t>příspěvková organizace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87266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396</TotalTime>
  <Words>180</Words>
  <Application>Microsoft Office PowerPoint</Application>
  <PresentationFormat>Předvádění na obrazovce (4:3)</PresentationFormat>
  <Paragraphs>61</Paragraphs>
  <Slides>7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>Exekutivní</vt:lpstr>
      <vt:lpstr>Dokument</vt:lpstr>
      <vt:lpstr>Prezentace aplikace PowerPoint</vt:lpstr>
      <vt:lpstr>There is ….. There are ……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Jana Koudelková</dc:creator>
  <cp:lastModifiedBy>Jana Koudelková</cp:lastModifiedBy>
  <cp:revision>31</cp:revision>
  <dcterms:created xsi:type="dcterms:W3CDTF">2014-04-02T18:08:52Z</dcterms:created>
  <dcterms:modified xsi:type="dcterms:W3CDTF">2015-01-05T10:46:10Z</dcterms:modified>
</cp:coreProperties>
</file>