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13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10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3"/>
  </p:notesMasterIdLst>
  <p:handoutMasterIdLst>
    <p:handoutMasterId r:id="rId24"/>
  </p:handoutMasterIdLst>
  <p:sldIdLst>
    <p:sldId id="272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3" r:id="rId14"/>
    <p:sldId id="292" r:id="rId15"/>
    <p:sldId id="294" r:id="rId16"/>
    <p:sldId id="275" r:id="rId17"/>
    <p:sldId id="276" r:id="rId18"/>
    <p:sldId id="277" r:id="rId19"/>
    <p:sldId id="278" r:id="rId20"/>
    <p:sldId id="280" r:id="rId21"/>
    <p:sldId id="28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0640" autoAdjust="0"/>
  </p:normalViewPr>
  <p:slideViewPr>
    <p:cSldViewPr snapToGrid="0">
      <p:cViewPr>
        <p:scale>
          <a:sx n="100" d="100"/>
          <a:sy n="100" d="100"/>
        </p:scale>
        <p:origin x="432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6.1.2015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6.1.2015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12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7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8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9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0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err="1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Budulínek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48861" y="1934308"/>
            <a:ext cx="10093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Výslovnost, gramatická správnost řeči, porozumění, vyjadřování, dorozumívání</a:t>
            </a:r>
            <a:endParaRPr lang="cs-CZ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2666" y="0"/>
            <a:ext cx="9107784" cy="683083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921262" y="5732583"/>
            <a:ext cx="1746738" cy="3751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561065" y="2953121"/>
            <a:ext cx="2274360" cy="344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35952" y="1"/>
            <a:ext cx="9144000" cy="6858000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88885" y="5299860"/>
            <a:ext cx="2679115" cy="143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8069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662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298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248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441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707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1035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4428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99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431369" y="5732583"/>
            <a:ext cx="2236631" cy="5744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750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 rot="5400000">
            <a:off x="8647751" y="1481483"/>
            <a:ext cx="2236631" cy="5744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1899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(jazyk a řeč)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Dvě varianty použití: 1 varianta- vypravěčem je učitel, žák reaguje a přepíná snímky na interaktivní tabuli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2 varianta- vypravěčem je dítě, pomáhá si s posloupností děje pomocí přepínání na interaktivní tabuli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Dítě by mělo po použití tohoto materiálu si osvojit pohádku „O Budulínkovi“, mělo by samo tuto pohádku odvyprávět, </a:t>
            </a:r>
            <a:r>
              <a:rPr lang="cs-CZ" dirty="0" smtClean="0"/>
              <a:t>porozumět mluvenému </a:t>
            </a:r>
            <a:r>
              <a:rPr lang="cs-CZ" dirty="0" smtClean="0"/>
              <a:t>slovu, mělo by se z pohádky ponaučit.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Jsou možné 2 varianty:</a:t>
            </a:r>
          </a:p>
          <a:p>
            <a:pPr marL="45720" indent="0">
              <a:buNone/>
            </a:pPr>
            <a:r>
              <a:rPr lang="cs-CZ" dirty="0" smtClean="0"/>
              <a:t>1 varianta: při prvním setkání s dětmi vhodnější, učitel je vypravěčem, posloupně vypráví a při každé odlišnosti obrázku od děje dítě </a:t>
            </a:r>
            <a:r>
              <a:rPr lang="cs-CZ" dirty="0" smtClean="0"/>
              <a:t>klikne </a:t>
            </a:r>
            <a:r>
              <a:rPr lang="cs-CZ" dirty="0" smtClean="0"/>
              <a:t>na obrazovku interaktivní tabule a obrázek </a:t>
            </a:r>
            <a:r>
              <a:rPr lang="cs-CZ" dirty="0" smtClean="0"/>
              <a:t>přemění - </a:t>
            </a:r>
            <a:r>
              <a:rPr lang="cs-CZ" dirty="0" smtClean="0"/>
              <a:t>posune děj.</a:t>
            </a:r>
          </a:p>
          <a:p>
            <a:pPr marL="45720" indent="0">
              <a:buNone/>
            </a:pPr>
            <a:r>
              <a:rPr lang="cs-CZ" dirty="0" smtClean="0"/>
              <a:t>2 varianta: dítě je vypravěčem, pomocí </a:t>
            </a:r>
            <a:r>
              <a:rPr lang="cs-CZ" dirty="0" err="1" smtClean="0"/>
              <a:t>přiklikávání</a:t>
            </a:r>
            <a:r>
              <a:rPr lang="cs-CZ" dirty="0" smtClean="0"/>
              <a:t> </a:t>
            </a:r>
            <a:r>
              <a:rPr lang="cs-CZ" dirty="0" smtClean="0"/>
              <a:t>na interaktivní tabuli si pomáhá s posloupností děje.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Spontánně vyprávět zážitky ze sledování nebo poslechu pohádek </a:t>
            </a:r>
          </a:p>
          <a:p>
            <a:r>
              <a:rPr lang="cs-CZ" dirty="0"/>
              <a:t>Vyslovovat všechny hlásky správně a mluvit zřetelně, gramaticky správně, v přiměřeném tempu, ovládat sílu a intonaci hlasu</a:t>
            </a:r>
          </a:p>
          <a:p>
            <a:r>
              <a:rPr lang="cs-CZ" dirty="0"/>
              <a:t>Znát většinu slov a výrazů </a:t>
            </a:r>
            <a:endParaRPr lang="cs-CZ" dirty="0" smtClean="0"/>
          </a:p>
          <a:p>
            <a:r>
              <a:rPr lang="cs-CZ" dirty="0"/>
              <a:t>Používat jednoduchá souvětí, vyjádřit myšlenku, nápad, mínění, popsat situaci, událost, vyjádřit svoje pocity, prožitky </a:t>
            </a:r>
          </a:p>
          <a:p>
            <a:r>
              <a:rPr lang="cs-CZ" dirty="0"/>
              <a:t>Dodržovat pravidla konverzace a společenského kontaktu – řečovou kázeň (např. dokázat naslouchat druhým, vyčkat, až druhý dokončí myšlenku, sledovat řečníka i obsah, dokázat zformulovat otázku, samostatně a smysluplně odpovědět na otázku, umět komentovat zážitky a aktivity, posuzovat slyšené) </a:t>
            </a:r>
          </a:p>
          <a:p>
            <a:r>
              <a:rPr lang="cs-CZ" dirty="0"/>
              <a:t>Dorozumět se verbálně i nonverbálně (např. používat gesta, udržet oční kontakt, reagovat správně na neverbální podněty)</a:t>
            </a:r>
          </a:p>
          <a:p>
            <a:r>
              <a:rPr lang="cs-CZ" dirty="0"/>
              <a:t>Sledovat a zachytit hlavní myšlenku příběhu, vyslechnutý příběh převyprávět samostatně, věcně správně, popř. pokračovat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310</Words>
  <Application>Microsoft Office PowerPoint</Application>
  <PresentationFormat>Vlastní</PresentationFormat>
  <Paragraphs>52</Paragraphs>
  <Slides>20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Sheer Green 16x9</vt:lpstr>
      <vt:lpstr>Budulínek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Použité odkazy</vt:lpstr>
      <vt:lpstr>Metodický pokyn Integrovaný blok: (jazyk a řeč)</vt:lpstr>
      <vt:lpstr>Studijní materiály </vt:lpstr>
      <vt:lpstr>   Práce s interaktivním výukovým materiálem </vt:lpstr>
      <vt:lpstr>Prvky polytechnické výchovy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2015-01-06T14:20:25Z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