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mp3" ContentType="audio/m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21"/>
  </p:notesMasterIdLst>
  <p:handoutMasterIdLst>
    <p:handoutMasterId r:id="rId22"/>
  </p:handoutMasterIdLst>
  <p:sldIdLst>
    <p:sldId id="272" r:id="rId3"/>
    <p:sldId id="284" r:id="rId4"/>
    <p:sldId id="285" r:id="rId5"/>
    <p:sldId id="286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75" r:id="rId14"/>
    <p:sldId id="276" r:id="rId15"/>
    <p:sldId id="277" r:id="rId16"/>
    <p:sldId id="278" r:id="rId17"/>
    <p:sldId id="279" r:id="rId18"/>
    <p:sldId id="280" r:id="rId19"/>
    <p:sldId id="281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DFEE6"/>
    <a:srgbClr val="FDFEE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90" y="-50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12.1.2015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12.1.2015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3" Type="http://schemas.openxmlformats.org/officeDocument/2006/relationships/image" Target="../media/image4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png"/><Relationship Id="rId10" Type="http://schemas.openxmlformats.org/officeDocument/2006/relationships/image" Target="../media/image10.wmf"/><Relationship Id="rId4" Type="http://schemas.openxmlformats.org/officeDocument/2006/relationships/audio" Target="../media/audio1.wav"/><Relationship Id="rId9" Type="http://schemas.openxmlformats.org/officeDocument/2006/relationships/image" Target="../media/image9.wmf"/><Relationship Id="rId14" Type="http://schemas.openxmlformats.org/officeDocument/2006/relationships/image" Target="../media/image14.wmf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../media/media1.mp3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slide" Target="slide4.xml"/><Relationship Id="rId5" Type="http://schemas.openxmlformats.org/officeDocument/2006/relationships/image" Target="../media/image16.wmf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microsoft.com/office/2007/relationships/media" Target="../media/media2.m4a"/><Relationship Id="rId5" Type="http://schemas.openxmlformats.org/officeDocument/2006/relationships/audio" Target="../media/audio1.wav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1.mp3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slide" Target="slide6.xml"/><Relationship Id="rId5" Type="http://schemas.openxmlformats.org/officeDocument/2006/relationships/image" Target="../media/image16.wmf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microsoft.com/office/2007/relationships/media" Target="../media/media3.m4a"/><Relationship Id="rId5" Type="http://schemas.openxmlformats.org/officeDocument/2006/relationships/slide" Target="slide7.xml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media" Target="../media/media1.mp3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slide" Target="slide8.xml"/><Relationship Id="rId5" Type="http://schemas.openxmlformats.org/officeDocument/2006/relationships/image" Target="../media/image16.wmf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microsoft.com/office/2007/relationships/media" Target="../media/media4.m4a"/><Relationship Id="rId5" Type="http://schemas.openxmlformats.org/officeDocument/2006/relationships/slide" Target="slide9.xml"/><Relationship Id="rId4" Type="http://schemas.openxmlformats.org/officeDocument/2006/relationships/image" Target="../media/image4.wmf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media" Target="../media/media1.mp3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slide" Target="slide10.xml"/><Relationship Id="rId5" Type="http://schemas.openxmlformats.org/officeDocument/2006/relationships/image" Target="../media/image16.wmf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media" Target="../media/media1.mp3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5" Type="http://schemas.openxmlformats.org/officeDocument/2006/relationships/image" Target="../media/image16.wmf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Dýně</a:t>
            </a:r>
            <a:b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</a:b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Základní matematické, početní a číselné pojmy a operace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bdélník 28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07190" y="1572604"/>
            <a:ext cx="1818742" cy="1207922"/>
          </a:xfrm>
          <a:prstGeom prst="rect">
            <a:avLst/>
          </a:prstGeom>
        </p:spPr>
      </p:pic>
      <p:pic>
        <p:nvPicPr>
          <p:cNvPr id="3" name="Obrázek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230721">
            <a:off x="8498182" y="-23079"/>
            <a:ext cx="3393542" cy="2253829"/>
          </a:xfrm>
          <a:prstGeom prst="rect">
            <a:avLst/>
          </a:prstGeom>
        </p:spPr>
      </p:pic>
      <p:pic>
        <p:nvPicPr>
          <p:cNvPr id="4" name="Obrázek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9580" y="4847695"/>
            <a:ext cx="2547257" cy="1849861"/>
          </a:xfrm>
          <a:prstGeom prst="rect">
            <a:avLst/>
          </a:prstGeom>
        </p:spPr>
      </p:pic>
      <p:pic>
        <p:nvPicPr>
          <p:cNvPr id="9" name="Obrázek 8">
            <a:hlinkClick r:id="" action="ppaction://noaction">
              <a:snd r:embed="rId4" name="push.wav"/>
            </a:hlinkClick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213" b="12424"/>
          <a:stretch/>
        </p:blipFill>
        <p:spPr>
          <a:xfrm rot="16947517">
            <a:off x="5453497" y="4732349"/>
            <a:ext cx="2246993" cy="1657855"/>
          </a:xfrm>
          <a:prstGeom prst="rect">
            <a:avLst/>
          </a:prstGeom>
        </p:spPr>
      </p:pic>
      <p:pic>
        <p:nvPicPr>
          <p:cNvPr id="10" name="Obrázek 9">
            <a:hlinkClick r:id="" action="ppaction://noaction">
              <a:snd r:embed="rId4" name="push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811611">
            <a:off x="9744861" y="2642443"/>
            <a:ext cx="1714500" cy="1714500"/>
          </a:xfrm>
          <a:prstGeom prst="rect">
            <a:avLst/>
          </a:prstGeom>
        </p:spPr>
      </p:pic>
      <p:pic>
        <p:nvPicPr>
          <p:cNvPr id="11" name="Obrázek 10">
            <a:hlinkClick r:id="" action="ppaction://noaction">
              <a:snd r:embed="rId4" name="push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22058" y="51345"/>
            <a:ext cx="1225912" cy="1225912"/>
          </a:xfrm>
          <a:prstGeom prst="rect">
            <a:avLst/>
          </a:prstGeom>
        </p:spPr>
      </p:pic>
      <p:pic>
        <p:nvPicPr>
          <p:cNvPr id="12" name="Obrázek 11">
            <a:hlinkClick r:id="" action="ppaction://noaction">
              <a:snd r:embed="rId4" name="push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99864" y="3459966"/>
            <a:ext cx="1835150" cy="1405875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4" name="push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94860" y="1454444"/>
            <a:ext cx="1672065" cy="1626784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4" name="push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28336" y="4313011"/>
            <a:ext cx="2611605" cy="2000703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4" name="push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51256" y="104916"/>
            <a:ext cx="1491717" cy="1172342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4" name="push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320156">
            <a:off x="361732" y="2670627"/>
            <a:ext cx="2311651" cy="1816729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4" name="push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441676">
            <a:off x="10125882" y="4626475"/>
            <a:ext cx="1960832" cy="1541020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4" name="push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1259231" flipV="1">
            <a:off x="5436876" y="189392"/>
            <a:ext cx="1725473" cy="1331105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4" name="push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7847003">
            <a:off x="7339274" y="3007713"/>
            <a:ext cx="1725473" cy="1060704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4" name="push.wav"/>
            </a:hlinkClick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3839098">
            <a:off x="3382097" y="4775683"/>
            <a:ext cx="2649648" cy="2002325"/>
          </a:xfrm>
          <a:prstGeom prst="rect">
            <a:avLst/>
          </a:prstGeom>
        </p:spPr>
      </p:pic>
      <p:pic>
        <p:nvPicPr>
          <p:cNvPr id="24" name="Obrázek 23">
            <a:hlinkClick r:id="" action="ppaction://noaction">
              <a:snd r:embed="rId4" name="push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59038" y="1019251"/>
            <a:ext cx="1225912" cy="122591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1098" y="80415"/>
            <a:ext cx="2476123" cy="2085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7F9393"/>
              </a:clrFrom>
              <a:clrTo>
                <a:srgbClr val="7F939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526" t="2044" r="37153" b="-2044"/>
          <a:stretch/>
        </p:blipFill>
        <p:spPr>
          <a:xfrm>
            <a:off x="4571397" y="4116170"/>
            <a:ext cx="986972" cy="1420063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7F9393"/>
              </a:clrFrom>
              <a:clrTo>
                <a:srgbClr val="7F939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526" t="2044" r="37153" b="-2044"/>
          <a:stretch/>
        </p:blipFill>
        <p:spPr>
          <a:xfrm rot="19427161">
            <a:off x="1795710" y="2365841"/>
            <a:ext cx="986972" cy="1420063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7F9393"/>
              </a:clrFrom>
              <a:clrTo>
                <a:srgbClr val="7F939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526" t="2044" r="37153" b="-2044"/>
          <a:stretch/>
        </p:blipFill>
        <p:spPr>
          <a:xfrm rot="967874">
            <a:off x="9713707" y="5615373"/>
            <a:ext cx="852472" cy="12265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81166" y="2751582"/>
            <a:ext cx="1848573" cy="1748263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3308234">
            <a:off x="3086769" y="5599136"/>
            <a:ext cx="1159205" cy="1096303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4107834" y="2812200"/>
            <a:ext cx="1343273" cy="1365217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8670045" y="1890348"/>
            <a:ext cx="1343273" cy="1365217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98979" y="3301594"/>
            <a:ext cx="1304546" cy="921223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187080">
            <a:off x="-46248" y="4222817"/>
            <a:ext cx="1304546" cy="921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4763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3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5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1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3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9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5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1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2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3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9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4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5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0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1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2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3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8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9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218213" y="4930898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potlesk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>
                  <p14:trim end="4015.375"/>
                </p14:media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5661298" y="2895600"/>
            <a:ext cx="687978" cy="68797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01173" y="1177681"/>
            <a:ext cx="6763875" cy="4123815"/>
          </a:xfrm>
          <a:prstGeom prst="rect">
            <a:avLst/>
          </a:prstGeom>
        </p:spPr>
      </p:pic>
      <p:grpSp>
        <p:nvGrpSpPr>
          <p:cNvPr id="7" name="Skupina 6"/>
          <p:cNvGrpSpPr/>
          <p:nvPr/>
        </p:nvGrpSpPr>
        <p:grpSpPr>
          <a:xfrm>
            <a:off x="1" y="5617029"/>
            <a:ext cx="1320800" cy="1240971"/>
            <a:chOff x="1" y="5617029"/>
            <a:chExt cx="1320800" cy="1240971"/>
          </a:xfrm>
        </p:grpSpPr>
        <p:sp>
          <p:nvSpPr>
            <p:cNvPr id="2" name="Ovál 1"/>
            <p:cNvSpPr/>
            <p:nvPr/>
          </p:nvSpPr>
          <p:spPr>
            <a:xfrm>
              <a:off x="1" y="5617029"/>
              <a:ext cx="1320800" cy="124097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Rovnoramenný trojúhelník 5">
              <a:hlinkClick r:id="rId6" action="ppaction://hlinksldjump"/>
            </p:cNvPr>
            <p:cNvSpPr/>
            <p:nvPr/>
          </p:nvSpPr>
          <p:spPr>
            <a:xfrm rot="5400000">
              <a:off x="379185" y="5849258"/>
              <a:ext cx="809172" cy="776513"/>
            </a:xfrm>
            <a:prstGeom prst="triangle">
              <a:avLst>
                <a:gd name="adj" fmla="val 53279"/>
              </a:avLst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9" name="Obdélník 8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3787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7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85960" y="2085201"/>
            <a:ext cx="1813559" cy="1207922"/>
          </a:xfrm>
          <a:prstGeom prst="rect">
            <a:avLst/>
          </a:prstGeom>
        </p:spPr>
      </p:pic>
      <p:pic>
        <p:nvPicPr>
          <p:cNvPr id="3" name="Obrázek 2">
            <a:hlinkClick r:id="" action="ppaction://noaction" highlightClick="1">
              <a:snd r:embed="rId5" name="push.wav"/>
            </a:hlinkClick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768477"/>
            <a:ext cx="5077991" cy="3372561"/>
          </a:xfrm>
          <a:prstGeom prst="rect">
            <a:avLst/>
          </a:prstGeom>
        </p:spPr>
      </p:pic>
      <p:pic>
        <p:nvPicPr>
          <p:cNvPr id="4" name="Obrázek 3">
            <a:hlinkClick r:id="" action="ppaction://noaction" highlightClick="1">
              <a:snd r:embed="rId5" name="push.wav"/>
            </a:hlinkClick>
            <a:hlinkHover r:id="" action="ppaction://noaction" highlightClick="1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55274" y="1481853"/>
            <a:ext cx="3635638" cy="2414618"/>
          </a:xfrm>
          <a:prstGeom prst="rect">
            <a:avLst/>
          </a:prstGeom>
        </p:spPr>
      </p:pic>
      <p:pic>
        <p:nvPicPr>
          <p:cNvPr id="6" name="Nahraný zvuk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6">
                  <p14:trim st="1627"/>
                </p14:media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464458" y="5373914"/>
            <a:ext cx="1569912" cy="1484086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3765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6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potlesk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>
                  <p14:trim end="4098.375"/>
                </p14:media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31720" y="1133985"/>
            <a:ext cx="6763875" cy="4123815"/>
          </a:xfrm>
          <a:prstGeom prst="rect">
            <a:avLst/>
          </a:prstGeom>
        </p:spPr>
      </p:pic>
      <p:grpSp>
        <p:nvGrpSpPr>
          <p:cNvPr id="4" name="Skupina 3"/>
          <p:cNvGrpSpPr/>
          <p:nvPr/>
        </p:nvGrpSpPr>
        <p:grpSpPr>
          <a:xfrm>
            <a:off x="1" y="5646057"/>
            <a:ext cx="1320800" cy="1240971"/>
            <a:chOff x="1" y="5617029"/>
            <a:chExt cx="1320800" cy="1240971"/>
          </a:xfrm>
        </p:grpSpPr>
        <p:sp>
          <p:nvSpPr>
            <p:cNvPr id="5" name="Ovál 4"/>
            <p:cNvSpPr/>
            <p:nvPr/>
          </p:nvSpPr>
          <p:spPr>
            <a:xfrm>
              <a:off x="1" y="5617029"/>
              <a:ext cx="1320800" cy="124097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Rovnoramenný trojúhelník 5">
              <a:hlinkClick r:id="rId6" action="ppaction://hlinksldjump"/>
            </p:cNvPr>
            <p:cNvSpPr/>
            <p:nvPr/>
          </p:nvSpPr>
          <p:spPr>
            <a:xfrm rot="5400000">
              <a:off x="379185" y="5849258"/>
              <a:ext cx="809172" cy="776513"/>
            </a:xfrm>
            <a:prstGeom prst="triangle">
              <a:avLst>
                <a:gd name="adj" fmla="val 53279"/>
              </a:avLst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8" name="Obdélník 7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474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>
            <a:hlinkClick r:id="" action="ppaction://noaction" highlightClick="1">
              <a:snd r:embed="rId3" name="push.wav"/>
            </a:hlinkClick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2717" y="2414234"/>
            <a:ext cx="3419625" cy="2276732"/>
          </a:xfrm>
          <a:prstGeom prst="rect">
            <a:avLst/>
          </a:prstGeom>
        </p:spPr>
      </p:pic>
      <p:pic>
        <p:nvPicPr>
          <p:cNvPr id="3" name="Obrázek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53884" y="1756228"/>
            <a:ext cx="5409515" cy="3592743"/>
          </a:xfrm>
          <a:prstGeom prst="rect">
            <a:avLst/>
          </a:prstGeom>
        </p:spPr>
      </p:pic>
      <p:pic>
        <p:nvPicPr>
          <p:cNvPr id="4" name="Obrázek 3">
            <a:hlinkClick r:id="" action="ppaction://noaction" highlightClick="1">
              <a:snd r:embed="rId3" name="push.wav"/>
            </a:hlinkClick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7544" y="2679896"/>
            <a:ext cx="1818742" cy="1207922"/>
          </a:xfrm>
          <a:prstGeom prst="rect">
            <a:avLst/>
          </a:prstGeom>
        </p:spPr>
      </p:pic>
      <p:pic>
        <p:nvPicPr>
          <p:cNvPr id="6" name="Nahraný zvuk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6">
                  <p14:trim st="1587"/>
                </p14:media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 flipV="1">
            <a:off x="232229" y="5602514"/>
            <a:ext cx="1121228" cy="1121228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7609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9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potlesk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>
                  <p14:trim end="4114.375"/>
                </p14:media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14062" y="1367092"/>
            <a:ext cx="6763875" cy="4123815"/>
          </a:xfrm>
          <a:prstGeom prst="rect">
            <a:avLst/>
          </a:prstGeom>
        </p:spPr>
      </p:pic>
      <p:grpSp>
        <p:nvGrpSpPr>
          <p:cNvPr id="4" name="Skupina 3"/>
          <p:cNvGrpSpPr/>
          <p:nvPr/>
        </p:nvGrpSpPr>
        <p:grpSpPr>
          <a:xfrm>
            <a:off x="1" y="5646057"/>
            <a:ext cx="1320800" cy="1240971"/>
            <a:chOff x="1" y="5617029"/>
            <a:chExt cx="1320800" cy="1240971"/>
          </a:xfrm>
        </p:grpSpPr>
        <p:sp>
          <p:nvSpPr>
            <p:cNvPr id="5" name="Ovál 4"/>
            <p:cNvSpPr/>
            <p:nvPr/>
          </p:nvSpPr>
          <p:spPr>
            <a:xfrm>
              <a:off x="1" y="5617029"/>
              <a:ext cx="1320800" cy="124097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Rovnoramenný trojúhelník 5">
              <a:hlinkClick r:id="rId6" action="ppaction://hlinksldjump"/>
            </p:cNvPr>
            <p:cNvSpPr/>
            <p:nvPr/>
          </p:nvSpPr>
          <p:spPr>
            <a:xfrm rot="5400000">
              <a:off x="379185" y="5849258"/>
              <a:ext cx="809172" cy="776513"/>
            </a:xfrm>
            <a:prstGeom prst="triangle">
              <a:avLst>
                <a:gd name="adj" fmla="val 53279"/>
              </a:avLst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8" name="Obdélník 7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0025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7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3" name="push.wav"/>
            </a:hlinkClick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65566" y="2694410"/>
            <a:ext cx="1818742" cy="1207922"/>
          </a:xfrm>
          <a:prstGeom prst="rect">
            <a:avLst/>
          </a:prstGeom>
        </p:spPr>
      </p:pic>
      <p:pic>
        <p:nvPicPr>
          <p:cNvPr id="3" name="Obrázek 2">
            <a:hlinkClick r:id="" action="ppaction://noaction">
              <a:snd r:embed="rId3" name="push.wav"/>
            </a:hlinkClick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13991" y="1186376"/>
            <a:ext cx="5303328" cy="3522217"/>
          </a:xfrm>
          <a:prstGeom prst="rect">
            <a:avLst/>
          </a:prstGeom>
        </p:spPr>
      </p:pic>
      <p:pic>
        <p:nvPicPr>
          <p:cNvPr id="4" name="Obrázek 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722" y="2076351"/>
            <a:ext cx="3757205" cy="2444039"/>
          </a:xfrm>
          <a:prstGeom prst="rect">
            <a:avLst/>
          </a:prstGeom>
        </p:spPr>
      </p:pic>
      <p:pic>
        <p:nvPicPr>
          <p:cNvPr id="7" name="Nahraný zvuk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6">
                  <p14:trim st="802"/>
                </p14:media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0" y="5440680"/>
            <a:ext cx="1764342" cy="1630680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05801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potlesk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>
                  <p14:trim end="4108.375"/>
                </p14:media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14062" y="1367092"/>
            <a:ext cx="6763875" cy="4123815"/>
          </a:xfrm>
          <a:prstGeom prst="rect">
            <a:avLst/>
          </a:prstGeom>
        </p:spPr>
      </p:pic>
      <p:grpSp>
        <p:nvGrpSpPr>
          <p:cNvPr id="4" name="Skupina 3"/>
          <p:cNvGrpSpPr/>
          <p:nvPr/>
        </p:nvGrpSpPr>
        <p:grpSpPr>
          <a:xfrm>
            <a:off x="1" y="5617029"/>
            <a:ext cx="1320800" cy="1240971"/>
            <a:chOff x="1" y="5617029"/>
            <a:chExt cx="1320800" cy="1240971"/>
          </a:xfrm>
        </p:grpSpPr>
        <p:sp>
          <p:nvSpPr>
            <p:cNvPr id="5" name="Ovál 4"/>
            <p:cNvSpPr/>
            <p:nvPr/>
          </p:nvSpPr>
          <p:spPr>
            <a:xfrm>
              <a:off x="1" y="5617029"/>
              <a:ext cx="1320800" cy="124097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Rovnoramenný trojúhelník 5">
              <a:hlinkClick r:id="rId6" action="ppaction://hlinksldjump"/>
            </p:cNvPr>
            <p:cNvSpPr/>
            <p:nvPr/>
          </p:nvSpPr>
          <p:spPr>
            <a:xfrm rot="5400000">
              <a:off x="379185" y="5849258"/>
              <a:ext cx="809172" cy="776513"/>
            </a:xfrm>
            <a:prstGeom prst="triangle">
              <a:avLst>
                <a:gd name="adj" fmla="val 53279"/>
              </a:avLst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8" name="Obdélník 7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5795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7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délník 19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4017354" y="1343394"/>
            <a:ext cx="7846423" cy="155448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4017354" y="3241572"/>
            <a:ext cx="7846423" cy="155448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017354" y="5173384"/>
            <a:ext cx="7846423" cy="155448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>
            <a:hlinkClick r:id="" action="ppaction://noaction">
              <a:snd r:embed="rId2" name="push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6582" y="1773993"/>
            <a:ext cx="1043859" cy="693282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2" name="push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82512" y="3551887"/>
            <a:ext cx="1088018" cy="722610"/>
          </a:xfrm>
          <a:prstGeom prst="rect">
            <a:avLst/>
          </a:prstGeom>
        </p:spPr>
      </p:pic>
      <p:pic>
        <p:nvPicPr>
          <p:cNvPr id="7" name="Obrázek 6">
            <a:hlinkClick r:id="" action="ppaction://noaction">
              <a:snd r:embed="rId2" name="push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10660" y="5614043"/>
            <a:ext cx="1013563" cy="673161"/>
          </a:xfrm>
          <a:prstGeom prst="rect">
            <a:avLst/>
          </a:prstGeom>
        </p:spPr>
      </p:pic>
      <p:pic>
        <p:nvPicPr>
          <p:cNvPr id="8" name="Obrázek 7">
            <a:hlinkClick r:id="" action="ppaction://noaction">
              <a:snd r:embed="rId2" name="push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94671" y="1565760"/>
            <a:ext cx="1558323" cy="1034963"/>
          </a:xfrm>
          <a:prstGeom prst="rect">
            <a:avLst/>
          </a:prstGeom>
        </p:spPr>
      </p:pic>
      <p:pic>
        <p:nvPicPr>
          <p:cNvPr id="9" name="Obrázek 8">
            <a:hlinkClick r:id="" action="ppaction://noaction">
              <a:snd r:embed="rId2" name="push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52424" y="3470304"/>
            <a:ext cx="1651752" cy="1097016"/>
          </a:xfrm>
          <a:prstGeom prst="rect">
            <a:avLst/>
          </a:prstGeom>
        </p:spPr>
      </p:pic>
      <p:pic>
        <p:nvPicPr>
          <p:cNvPr id="10" name="Obrázek 9">
            <a:hlinkClick r:id="" action="ppaction://noaction">
              <a:snd r:embed="rId2" name="push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00645" y="5402115"/>
            <a:ext cx="1651752" cy="1097016"/>
          </a:xfrm>
          <a:prstGeom prst="rect">
            <a:avLst/>
          </a:prstGeom>
        </p:spPr>
      </p:pic>
      <p:pic>
        <p:nvPicPr>
          <p:cNvPr id="11" name="Obrázek 10">
            <a:hlinkClick r:id="" action="ppaction://noaction">
              <a:snd r:embed="rId2" name="push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67387" y="1572480"/>
            <a:ext cx="2329066" cy="1321308"/>
          </a:xfrm>
          <a:prstGeom prst="rect">
            <a:avLst/>
          </a:prstGeom>
        </p:spPr>
      </p:pic>
      <p:pic>
        <p:nvPicPr>
          <p:cNvPr id="12" name="Obrázek 11">
            <a:hlinkClick r:id="" action="ppaction://noaction">
              <a:snd r:embed="rId2" name="push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63304" y="3241572"/>
            <a:ext cx="2329066" cy="1321308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2" name="push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63304" y="5251355"/>
            <a:ext cx="2329066" cy="1321308"/>
          </a:xfrm>
          <a:prstGeom prst="rect">
            <a:avLst/>
          </a:prstGeom>
        </p:spPr>
      </p:pic>
      <p:sp>
        <p:nvSpPr>
          <p:cNvPr id="14" name="Ovál 13">
            <a:hlinkClick r:id="rId4" action="ppaction://hlinksldjump"/>
          </p:cNvPr>
          <p:cNvSpPr/>
          <p:nvPr/>
        </p:nvSpPr>
        <p:spPr>
          <a:xfrm>
            <a:off x="1599673" y="1455894"/>
            <a:ext cx="1554479" cy="155448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1599673" y="3241572"/>
            <a:ext cx="1554479" cy="155448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599674" y="5173384"/>
            <a:ext cx="1554479" cy="155448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2376912" y="117087"/>
            <a:ext cx="742373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dirty="0" smtClean="0"/>
              <a:t>Která dýně roste?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xmlns="" val="1518873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C0C0C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C0C0C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otlesk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>
                  <p14:trim end="4072.375"/>
                </p14:media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14062" y="1062292"/>
            <a:ext cx="6763875" cy="4123815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926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Klipart z 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Dítě a jeho psychika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Žáci aktivně vyhledávají výstup na základě zadaného </a:t>
            </a:r>
            <a:r>
              <a:rPr lang="cs-CZ" dirty="0"/>
              <a:t>ú</a:t>
            </a:r>
            <a:r>
              <a:rPr lang="cs-CZ" dirty="0" smtClean="0"/>
              <a:t>kolu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Děti se orientují v početních dovednostech větší x menší, více x méně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 smtClean="0"/>
              <a:t>Snímek č. 1 – žáci mají k dispozici magnetickou tabuli a stejnou </a:t>
            </a:r>
            <a:r>
              <a:rPr lang="cs-CZ" dirty="0" smtClean="0"/>
              <a:t>zeleninu, </a:t>
            </a:r>
            <a:r>
              <a:rPr lang="cs-CZ" dirty="0" smtClean="0"/>
              <a:t>jako je na snímku, porovnávají, které zeleniny je více a které méně za pomocí magnetů. Na snímku označí všechny dýně.</a:t>
            </a:r>
          </a:p>
          <a:p>
            <a:pPr marL="45720" indent="0">
              <a:buNone/>
            </a:pPr>
            <a:r>
              <a:rPr lang="cs-CZ" dirty="0" smtClean="0"/>
              <a:t>Snímek č. 2-10 – žáci dle zadání vyberou odpovídající dýni, která je přesune na další </a:t>
            </a:r>
            <a:r>
              <a:rPr lang="cs-CZ" dirty="0" smtClean="0"/>
              <a:t>snímek, </a:t>
            </a:r>
            <a:r>
              <a:rPr lang="cs-CZ" dirty="0" smtClean="0"/>
              <a:t>ze kterého pokračují šipkou v kroužku</a:t>
            </a:r>
          </a:p>
          <a:p>
            <a:pPr marL="45720" indent="0">
              <a:buNone/>
            </a:pPr>
            <a:r>
              <a:rPr lang="cs-CZ" dirty="0" smtClean="0"/>
              <a:t>Snímek č. 11 – žáci vyberou kolečko před záhonem, kde dýně </a:t>
            </a:r>
            <a:r>
              <a:rPr lang="cs-CZ" dirty="0" smtClean="0"/>
              <a:t>roste, </a:t>
            </a:r>
            <a:r>
              <a:rPr lang="cs-CZ" dirty="0" smtClean="0"/>
              <a:t>od nejmenší po největší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b="1" u="sng" dirty="0" smtClean="0"/>
              <a:t>Cílem </a:t>
            </a:r>
            <a:r>
              <a:rPr lang="cs-CZ" b="1" u="sng" dirty="0"/>
              <a:t>práce </a:t>
            </a:r>
            <a:r>
              <a:rPr lang="cs-CZ" b="1" u="sng" dirty="0" smtClean="0"/>
              <a:t>je </a:t>
            </a:r>
            <a:r>
              <a:rPr lang="cs-CZ" b="1" dirty="0" smtClean="0"/>
              <a:t>zpřehlednit početní operace </a:t>
            </a:r>
            <a:endParaRPr lang="cs-CZ" dirty="0"/>
          </a:p>
          <a:p>
            <a:pPr lvl="0"/>
            <a:r>
              <a:rPr lang="cs-CZ" dirty="0"/>
              <a:t>Na magnetickou tabulku č</a:t>
            </a:r>
            <a:r>
              <a:rPr lang="cs-CZ" dirty="0" smtClean="0"/>
              <a:t>. 1 připevníme obrázek rajčete</a:t>
            </a:r>
            <a:endParaRPr lang="cs-CZ" dirty="0"/>
          </a:p>
          <a:p>
            <a:pPr lvl="0"/>
            <a:r>
              <a:rPr lang="cs-CZ" dirty="0"/>
              <a:t>Na magnetickou tabulku č</a:t>
            </a:r>
            <a:r>
              <a:rPr lang="cs-CZ" dirty="0" smtClean="0"/>
              <a:t>. 2 </a:t>
            </a:r>
            <a:r>
              <a:rPr lang="cs-CZ" dirty="0"/>
              <a:t>připevníme nebo namalujeme obrázek </a:t>
            </a:r>
            <a:r>
              <a:rPr lang="cs-CZ" b="1" dirty="0" smtClean="0"/>
              <a:t>dýně</a:t>
            </a:r>
            <a:endParaRPr lang="cs-CZ" dirty="0"/>
          </a:p>
          <a:p>
            <a:pPr lvl="0"/>
            <a:r>
              <a:rPr lang="cs-CZ" dirty="0"/>
              <a:t>Na magnetickou tabulku č</a:t>
            </a:r>
            <a:r>
              <a:rPr lang="cs-CZ" dirty="0" smtClean="0"/>
              <a:t>. 3 </a:t>
            </a:r>
            <a:r>
              <a:rPr lang="cs-CZ" dirty="0"/>
              <a:t>připevníme nebo namalujeme obrázek </a:t>
            </a:r>
            <a:r>
              <a:rPr lang="cs-CZ" b="1" dirty="0" smtClean="0"/>
              <a:t>okurku</a:t>
            </a:r>
            <a:endParaRPr lang="cs-CZ" dirty="0"/>
          </a:p>
          <a:p>
            <a:pPr lvl="0"/>
            <a:r>
              <a:rPr lang="cs-CZ" dirty="0"/>
              <a:t>Na magnetickou tabulku č</a:t>
            </a:r>
            <a:r>
              <a:rPr lang="cs-CZ" dirty="0" smtClean="0"/>
              <a:t>. 4 </a:t>
            </a:r>
            <a:r>
              <a:rPr lang="cs-CZ" dirty="0"/>
              <a:t>připevníme nebo namalujeme obrázek</a:t>
            </a:r>
            <a:r>
              <a:rPr lang="cs-CZ" b="1" dirty="0"/>
              <a:t> </a:t>
            </a:r>
            <a:r>
              <a:rPr lang="cs-CZ" b="1" dirty="0" smtClean="0"/>
              <a:t>papriku</a:t>
            </a:r>
            <a:endParaRPr lang="cs-CZ" dirty="0"/>
          </a:p>
          <a:p>
            <a:pPr lvl="0"/>
            <a:r>
              <a:rPr lang="cs-CZ" dirty="0"/>
              <a:t>Na magnetickou tabulku č</a:t>
            </a:r>
            <a:r>
              <a:rPr lang="cs-CZ" dirty="0" smtClean="0"/>
              <a:t>. 5 </a:t>
            </a:r>
            <a:r>
              <a:rPr lang="cs-CZ" dirty="0"/>
              <a:t>připevníme nebo namalujeme obrázek </a:t>
            </a:r>
            <a:r>
              <a:rPr lang="cs-CZ" b="1" dirty="0" smtClean="0"/>
              <a:t>fazole</a:t>
            </a:r>
            <a:endParaRPr lang="cs-CZ" dirty="0"/>
          </a:p>
          <a:p>
            <a:r>
              <a:rPr lang="cs-CZ" dirty="0"/>
              <a:t>Na magnetickou tabulku č. </a:t>
            </a:r>
            <a:r>
              <a:rPr lang="cs-CZ" dirty="0" smtClean="0"/>
              <a:t>6 …. </a:t>
            </a:r>
            <a:r>
              <a:rPr lang="cs-CZ" dirty="0"/>
              <a:t>připevníme </a:t>
            </a:r>
            <a:r>
              <a:rPr lang="cs-CZ" dirty="0" smtClean="0"/>
              <a:t>…..</a:t>
            </a:r>
          </a:p>
          <a:p>
            <a:r>
              <a:rPr lang="cs-CZ" dirty="0" smtClean="0"/>
              <a:t>Žáci k obrázku připojují stejný počet magnetek a pak obrázky porovnávají</a:t>
            </a:r>
          </a:p>
          <a:p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Porovnat a uspořádat předměty dle stanoveného pravidla (např. od nejmenšího k největšímu; poznat, co do skupiny nepatří), třídit předměty minimálně dle jednoho </a:t>
            </a:r>
            <a:r>
              <a:rPr lang="cs-CZ" dirty="0" smtClean="0"/>
              <a:t>kritéria </a:t>
            </a:r>
            <a:r>
              <a:rPr lang="cs-CZ" dirty="0"/>
              <a:t>(např. roztřídit </a:t>
            </a:r>
            <a:r>
              <a:rPr lang="cs-CZ" dirty="0" smtClean="0"/>
              <a:t>zeleninu dle druhu)</a:t>
            </a:r>
          </a:p>
          <a:p>
            <a:r>
              <a:rPr lang="cs-CZ" dirty="0"/>
              <a:t>Orientovat se v číselné řadě 1 – 10, vyjmenovat ji, porovnat, že 5 je více než 4, chápat číslo jako počet </a:t>
            </a:r>
            <a:r>
              <a:rPr lang="cs-CZ" dirty="0" smtClean="0"/>
              <a:t>prvků</a:t>
            </a:r>
          </a:p>
          <a:p>
            <a:r>
              <a:rPr lang="cs-CZ" dirty="0"/>
              <a:t>Jednoduchý problém vyřešit samostatně i ve spolupráci s </a:t>
            </a:r>
            <a:r>
              <a:rPr lang="cs-CZ" dirty="0" smtClean="0"/>
              <a:t>kamarády</a:t>
            </a:r>
          </a:p>
          <a:p>
            <a:r>
              <a:rPr lang="cs-CZ" dirty="0"/>
              <a:t>Zacházet s předměty digitální </a:t>
            </a:r>
            <a:r>
              <a:rPr lang="cs-CZ" dirty="0" smtClean="0"/>
              <a:t>technologie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18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441</Words>
  <Application>Microsoft Office PowerPoint</Application>
  <PresentationFormat>Vlastní</PresentationFormat>
  <Paragraphs>59</Paragraphs>
  <Slides>18</Slides>
  <Notes>1</Notes>
  <HiddenSlides>0</HiddenSlides>
  <MMClips>8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Sheer Green 16x9</vt:lpstr>
      <vt:lpstr>Dýně 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Použité odkazy</vt:lpstr>
      <vt:lpstr>Metodický pokyn Integrovaný blok: Dítě a jeho psychika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2015-01-12T09:41:37Z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