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85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7" r:id="rId4"/>
    <p:sldId id="288" r:id="rId5"/>
    <p:sldId id="290" r:id="rId6"/>
    <p:sldId id="289" r:id="rId7"/>
    <p:sldId id="282" r:id="rId8"/>
    <p:sldId id="283" r:id="rId9"/>
    <p:sldId id="284" r:id="rId10"/>
    <p:sldId id="285" r:id="rId11"/>
    <p:sldId id="28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80" d="100"/>
          <a:sy n="80" d="100"/>
        </p:scale>
        <p:origin x="-78" y="-63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14.1.2015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14.1.2015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685800" y="5349903"/>
            <a:ext cx="1150620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508000" y="4853412"/>
            <a:ext cx="112776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08000" y="3886200"/>
            <a:ext cx="112776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1/14/2015</a:t>
            </a:fld>
            <a:endParaRPr lang="en-US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10972800" y="6473952"/>
            <a:ext cx="1011936" cy="246888"/>
          </a:xfrm>
        </p:spPr>
        <p:txBody>
          <a:bodyPr/>
          <a:lstStyle/>
          <a:p>
            <a:fld id="{2C6B1FF6-39B9-40F5-8B67-33C6354A3D4F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4775200" y="76201"/>
            <a:ext cx="3860800" cy="2889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10972800" y="6473952"/>
            <a:ext cx="1011936" cy="246888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685800" y="3444903"/>
            <a:ext cx="1150620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508000" y="1676400"/>
            <a:ext cx="112776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240633" y="2947086"/>
            <a:ext cx="115824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402336" y="457200"/>
            <a:ext cx="115824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406400" y="1600200"/>
            <a:ext cx="5588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7912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406400" y="5410200"/>
            <a:ext cx="114808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75259" y="666750"/>
            <a:ext cx="57207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6193367" y="666750"/>
            <a:ext cx="5722988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375259" y="1316038"/>
            <a:ext cx="5720741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6198307" y="1316038"/>
            <a:ext cx="571804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0972800" y="6477000"/>
            <a:ext cx="1016000" cy="246888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685800" y="6019801"/>
            <a:ext cx="1150620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402336" y="457200"/>
            <a:ext cx="115824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85800" y="5849118"/>
            <a:ext cx="1150620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609600" y="5486400"/>
            <a:ext cx="112776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609601" y="609600"/>
            <a:ext cx="4011084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4766733" y="609600"/>
            <a:ext cx="7120467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4673600" y="616634"/>
            <a:ext cx="67056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508000" y="4993760"/>
            <a:ext cx="78232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508000" y="5533218"/>
            <a:ext cx="78232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9144000" y="549277"/>
            <a:ext cx="2438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549277"/>
            <a:ext cx="83312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4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685800" y="1050899"/>
            <a:ext cx="1150620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406400" y="1554163"/>
            <a:ext cx="115824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8636000" y="76201"/>
            <a:ext cx="33528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4165600" y="76201"/>
            <a:ext cx="44704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10972800" y="6477001"/>
            <a:ext cx="1016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406400" y="457200"/>
            <a:ext cx="115824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85800" y="1050899"/>
            <a:ext cx="1150620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685800" y="1057987"/>
            <a:ext cx="1150620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49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wmf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lipartsalbum.com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1369" y="657898"/>
            <a:ext cx="10363200" cy="1829761"/>
          </a:xfrm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60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Orientace v řadě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Pojmenuj zahradní nástroje</a:t>
            </a:r>
            <a:endParaRPr lang="cs-CZ" dirty="0"/>
          </a:p>
        </p:txBody>
      </p:sp>
      <p:pic>
        <p:nvPicPr>
          <p:cNvPr id="1027" name="Picture 3" descr="C:\Users\uzivatel\AppData\Local\Microsoft\Windows\Temporary Internet Files\Content.IE5\DE4CGPLA\MC90029503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96346" y="2108324"/>
            <a:ext cx="2583485" cy="1773936"/>
          </a:xfrm>
          <a:prstGeom prst="rect">
            <a:avLst/>
          </a:prstGeom>
          <a:noFill/>
        </p:spPr>
      </p:pic>
      <p:pic>
        <p:nvPicPr>
          <p:cNvPr id="1030" name="Picture 6" descr="C:\Users\uzivatel\AppData\Local\Microsoft\Windows\Temporary Internet Files\Content.IE5\S7687CZ2\MC90031111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28705" y="2197224"/>
            <a:ext cx="2544471" cy="1664208"/>
          </a:xfrm>
          <a:prstGeom prst="rect">
            <a:avLst/>
          </a:prstGeom>
          <a:noFill/>
        </p:spPr>
      </p:pic>
      <p:pic>
        <p:nvPicPr>
          <p:cNvPr id="1036" name="Picture 12" descr="C:\Users\uzivatel\AppData\Local\Microsoft\Windows\Temporary Internet Files\Content.IE5\DE4CGPLA\MC90031236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53006" y="2171949"/>
            <a:ext cx="2422551" cy="161208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8647" y="468360"/>
            <a:ext cx="9579801" cy="137041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Pojmenuj první a poslední obrázek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7" name="Picture 12" descr="C:\Users\uzivatel\AppData\Local\Microsoft\Windows\Temporary Internet Files\Content.IE5\DE4CGPLA\MC900312364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96989" y="2866133"/>
            <a:ext cx="2422551" cy="1612087"/>
          </a:xfrm>
          <a:prstGeom prst="rect">
            <a:avLst/>
          </a:prstGeom>
          <a:noFill/>
        </p:spPr>
      </p:pic>
      <p:sp>
        <p:nvSpPr>
          <p:cNvPr id="4" name="Šipka doprava 3"/>
          <p:cNvSpPr/>
          <p:nvPr/>
        </p:nvSpPr>
        <p:spPr>
          <a:xfrm>
            <a:off x="5795765" y="1327884"/>
            <a:ext cx="3552395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eva 5"/>
          <p:cNvSpPr/>
          <p:nvPr/>
        </p:nvSpPr>
        <p:spPr>
          <a:xfrm>
            <a:off x="1436696" y="1340768"/>
            <a:ext cx="3360373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6" descr="C:\Users\uzivatel\AppData\Local\Microsoft\Windows\Temporary Internet Files\Content.IE5\S7687CZ2\MC90031111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35047" y="3022724"/>
            <a:ext cx="2544471" cy="1664208"/>
          </a:xfrm>
          <a:prstGeom prst="rect">
            <a:avLst/>
          </a:prstGeom>
          <a:noFill/>
        </p:spPr>
      </p:pic>
      <p:pic>
        <p:nvPicPr>
          <p:cNvPr id="9" name="Picture 3" descr="C:\Users\uzivatel\AppData\Local\Microsoft\Windows\Temporary Internet Files\Content.IE5\DE4CGPLA\MC90029503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706578" y="2806824"/>
            <a:ext cx="2583485" cy="1773936"/>
          </a:xfrm>
          <a:prstGeom prst="rect">
            <a:avLst/>
          </a:prstGeom>
          <a:noFill/>
        </p:spPr>
      </p:pic>
      <p:pic>
        <p:nvPicPr>
          <p:cNvPr id="10" name="Picture 2" descr="C:\Users\uzivatel\AppData\Local\Microsoft\Windows\Temporary Internet Files\Content.IE5\AM1I8PN9\MC90028634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44797" y="2747516"/>
            <a:ext cx="1304544" cy="1825142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Urči polohu předmětu </a:t>
            </a:r>
            <a:r>
              <a:rPr lang="cs-CZ" sz="1800" dirty="0" smtClean="0"/>
              <a:t>(</a:t>
            </a:r>
            <a:r>
              <a:rPr lang="cs-CZ" sz="1800" dirty="0" smtClean="0"/>
              <a:t>vpravo </a:t>
            </a:r>
            <a:r>
              <a:rPr lang="cs-CZ" sz="1800" dirty="0" smtClean="0"/>
              <a:t>nahoře, uprostřed,…)</a:t>
            </a:r>
            <a:endParaRPr lang="cs-CZ" sz="18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5" name="Picture 6" descr="C:\Users\uzivatel\AppData\Local\Microsoft\Windows\Temporary Internet Files\Content.IE5\S7687CZ2\MC9003111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0567" y="1391412"/>
            <a:ext cx="2544471" cy="1664208"/>
          </a:xfrm>
          <a:prstGeom prst="rect">
            <a:avLst/>
          </a:prstGeom>
          <a:noFill/>
        </p:spPr>
      </p:pic>
      <p:pic>
        <p:nvPicPr>
          <p:cNvPr id="6" name="Picture 12" descr="C:\Users\uzivatel\AppData\Local\Microsoft\Windows\Temporary Internet Files\Content.IE5\DE4CGPLA\MC90031236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58249" y="1469594"/>
            <a:ext cx="2422551" cy="1612087"/>
          </a:xfrm>
          <a:prstGeom prst="rect">
            <a:avLst/>
          </a:prstGeom>
          <a:noFill/>
        </p:spPr>
      </p:pic>
      <p:pic>
        <p:nvPicPr>
          <p:cNvPr id="7" name="Picture 2" descr="C:\Users\uzivatel\AppData\Local\Microsoft\Windows\Temporary Internet Files\Content.IE5\AM1I8PN9\MC90028634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39613" y="2747516"/>
            <a:ext cx="1304544" cy="1825142"/>
          </a:xfrm>
          <a:prstGeom prst="rect">
            <a:avLst/>
          </a:prstGeom>
          <a:noFill/>
        </p:spPr>
      </p:pic>
      <p:pic>
        <p:nvPicPr>
          <p:cNvPr id="8" name="Picture 3" descr="C:\Users\uzivatel\AppData\Local\Microsoft\Windows\Temporary Internet Files\Content.IE5\DE4CGPLA\MC90029503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059" y="4572658"/>
            <a:ext cx="2583485" cy="177393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433343649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lipsa 4"/>
          <p:cNvSpPr/>
          <p:nvPr/>
        </p:nvSpPr>
        <p:spPr>
          <a:xfrm>
            <a:off x="6288022" y="1268760"/>
            <a:ext cx="480053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476672"/>
            <a:ext cx="11074400" cy="129614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Pojmenuj obrázek uprostřed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2050" name="Picture 2" descr="C:\Users\uzivatel\AppData\Local\Microsoft\Windows\Temporary Internet Files\Content.IE5\AM1I8PN9\MC90028634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47595" y="3284984"/>
            <a:ext cx="1304544" cy="1825142"/>
          </a:xfrm>
          <a:prstGeom prst="rect">
            <a:avLst/>
          </a:prstGeom>
          <a:noFill/>
        </p:spPr>
      </p:pic>
      <p:pic>
        <p:nvPicPr>
          <p:cNvPr id="2051" name="Picture 3" descr="C:\Users\uzivatel\AppData\Local\Microsoft\Windows\Temporary Internet Files\Content.IE5\AM1I8PN9\MC90044128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55840" y="3140968"/>
            <a:ext cx="2596885" cy="1947664"/>
          </a:xfrm>
          <a:prstGeom prst="rect">
            <a:avLst/>
          </a:prstGeom>
          <a:noFill/>
        </p:spPr>
      </p:pic>
      <p:pic>
        <p:nvPicPr>
          <p:cNvPr id="2052" name="Picture 4" descr="C:\Users\uzivatel\AppData\Local\Microsoft\Windows\Temporary Internet Files\Content.IE5\DE4CGPLA\MC90037141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496267" y="3140968"/>
            <a:ext cx="1987296" cy="181508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Téma pro polytechnickou výchovu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•    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Oblast: Dítě a jeho psychika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•      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Podoblast: Poznávací schopnosti</a:t>
            </a:r>
          </a:p>
          <a:p>
            <a:pPr marL="4572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Integrovaný blok: Rozlišování polohy více objektů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     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 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Téma: Orientace v řadě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•      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Dosažené konkretizované výstupy: umí se orientovat v řadě, v grafickém projevu, používá základní prostorové pojmy a pojmenuje dané objekty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Použitý materiál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Prezentace určená k interaktivnímu řešení.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Notebook s dotykovou obrazovkou.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Využití tabulek z KUMUČ.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Návštěva místního statku – ukázka nářadí.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Tisk obrázků (kartičky) v MŠ.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80654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6354" y="274638"/>
            <a:ext cx="10972800" cy="1143000"/>
          </a:xfrm>
        </p:spPr>
        <p:txBody>
          <a:bodyPr>
            <a:normAutofit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2356" y="1146880"/>
            <a:ext cx="10781608" cy="4103993"/>
          </a:xfrm>
        </p:spPr>
        <p:txBody>
          <a:bodyPr>
            <a:normAutofit lnSpcReduction="10000"/>
          </a:bodyPr>
          <a:lstStyle/>
          <a:p>
            <a:pPr marL="502920" indent="-457200">
              <a:buFont typeface="+mj-lt"/>
              <a:buAutoNum type="arabicPeriod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Využíváme prezentaci a děti řeší úkoly z interaktivní tabule podle pokynů učitelky dle daných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snímků,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jak jdou po sobě.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Využíváme připravených kartiček (obrázky nářadí),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k </a:t>
            </a: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teré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zároveň poznáváme a klademe na tabulky dle předlohy a určujeme dle pokynů učitelky.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Na tabulky zaznamenáváme fixem nebo geometrickým tvarem (z KUMUČ) polohu předmětu (nalevo, napravo, uprostřed) dle znovu puštěné prezentace.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Při pobytu venku navštívíme místní statek, kde si prohlédneme veškeré nářadí, o kterém jsme si povídali.</a:t>
            </a:r>
          </a:p>
          <a:p>
            <a:pPr marL="502920" indent="-45720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958983" y="2024473"/>
            <a:ext cx="9769481" cy="19359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Kliparty - office.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microsoft.com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2"/>
              </a:rPr>
              <a:t>www.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2"/>
              </a:rPr>
              <a:t>clipartsalbum.com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– volná licence</a:t>
            </a: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7128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4064000" y="6362701"/>
            <a:ext cx="4470400" cy="2889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4" name="Skupina 4"/>
          <p:cNvGrpSpPr/>
          <p:nvPr/>
        </p:nvGrpSpPr>
        <p:grpSpPr>
          <a:xfrm>
            <a:off x="1921043" y="1118399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9" y="160794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0</TotalTime>
  <Words>295</Words>
  <Application>Microsoft Office PowerPoint</Application>
  <PresentationFormat>Vlastní</PresentationFormat>
  <Paragraphs>50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Orientace v řadě</vt:lpstr>
      <vt:lpstr>Pojmenuj zahradní nástroje</vt:lpstr>
      <vt:lpstr>Pojmenuj první a poslední obrázek </vt:lpstr>
      <vt:lpstr>Urči polohu předmětu (vpravo nahoře, uprostřed,…)</vt:lpstr>
      <vt:lpstr>Pojmenuj obrázek uprostřed </vt:lpstr>
      <vt:lpstr>Téma pro polytechnickou výchovu</vt:lpstr>
      <vt:lpstr>Použitý materiál</vt:lpstr>
      <vt:lpstr>Metodický postup </vt:lpstr>
      <vt:lpstr>Použité zdroje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2015-01-14T10:46:04Z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