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mp3" ContentType="audio/m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01" r:id="rId2"/>
  </p:sldMasterIdLst>
  <p:notesMasterIdLst>
    <p:notesMasterId r:id="rId15"/>
  </p:notesMasterIdLst>
  <p:handoutMasterIdLst>
    <p:handoutMasterId r:id="rId16"/>
  </p:handoutMasterIdLst>
  <p:sldIdLst>
    <p:sldId id="272" r:id="rId3"/>
    <p:sldId id="273" r:id="rId4"/>
    <p:sldId id="289" r:id="rId5"/>
    <p:sldId id="293" r:id="rId6"/>
    <p:sldId id="288" r:id="rId7"/>
    <p:sldId id="291" r:id="rId8"/>
    <p:sldId id="292" r:id="rId9"/>
    <p:sldId id="282" r:id="rId10"/>
    <p:sldId id="283" r:id="rId11"/>
    <p:sldId id="284" r:id="rId12"/>
    <p:sldId id="285" r:id="rId13"/>
    <p:sldId id="28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23.1.2015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23.1.2015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308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8280247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630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37591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5488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752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57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219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483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3653438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2054812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3803615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78050724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8329315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443592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24721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4722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media" Target="../media/media2.mp3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2.mp3"/><Relationship Id="rId1" Type="http://schemas.openxmlformats.org/officeDocument/2006/relationships/audio" Target="../media/media1.mp3"/><Relationship Id="rId6" Type="http://schemas.microsoft.com/office/2007/relationships/media" Target="../media/media1.mp3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71600" y="2109216"/>
            <a:ext cx="9448800" cy="1072896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Hudební nástroje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938528" y="1363977"/>
            <a:ext cx="7912608" cy="731519"/>
          </a:xfrm>
        </p:spPr>
        <p:txBody>
          <a:bodyPr/>
          <a:lstStyle/>
          <a:p>
            <a:pPr algn="l"/>
            <a:r>
              <a:rPr lang="cs-CZ" cap="none" dirty="0" smtClean="0"/>
              <a:t>Seznámení s hudebními nástroji</a:t>
            </a:r>
            <a:endParaRPr lang="cs-CZ" cap="none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563869" y="64064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6606" y="2597085"/>
            <a:ext cx="2283844" cy="211550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9239" y="2432682"/>
            <a:ext cx="1646873" cy="227990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59499">
            <a:off x="6690320" y="2416066"/>
            <a:ext cx="952424" cy="235619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74378" y="2853785"/>
            <a:ext cx="2444966" cy="194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938528" y="1363977"/>
            <a:ext cx="7912608" cy="731519"/>
          </a:xfrm>
        </p:spPr>
        <p:txBody>
          <a:bodyPr/>
          <a:lstStyle/>
          <a:p>
            <a:pPr algn="l"/>
            <a:r>
              <a:rPr lang="cs-CZ" cap="none" dirty="0" smtClean="0"/>
              <a:t>Seznámení s hudebními nástroji</a:t>
            </a:r>
            <a:endParaRPr lang="cs-CZ" cap="none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88349" y="6440944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11591">
            <a:off x="6739597" y="2283611"/>
            <a:ext cx="1195767" cy="281825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63025" y="2689163"/>
            <a:ext cx="2543175" cy="2428875"/>
          </a:xfrm>
          <a:prstGeom prst="rect">
            <a:avLst/>
          </a:prstGeom>
        </p:spPr>
      </p:pic>
      <p:pic>
        <p:nvPicPr>
          <p:cNvPr id="11" name="Obrázek 10" descr="triang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705" y="2713348"/>
            <a:ext cx="2283535" cy="2153047"/>
          </a:xfrm>
          <a:prstGeom prst="rect">
            <a:avLst/>
          </a:prstGeom>
        </p:spPr>
      </p:pic>
      <p:pic>
        <p:nvPicPr>
          <p:cNvPr id="12" name="Obrázek 11" descr="bubíne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0686" y="2689163"/>
            <a:ext cx="2381250" cy="2381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3125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1590" y="746125"/>
            <a:ext cx="10794609" cy="1293028"/>
          </a:xfrm>
        </p:spPr>
        <p:txBody>
          <a:bodyPr/>
          <a:lstStyle/>
          <a:p>
            <a:pPr algn="ctr"/>
            <a:r>
              <a:rPr lang="cs-CZ" dirty="0" smtClean="0"/>
              <a:t>Dřevo x kov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711590" y="6227178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4628" y="2039153"/>
            <a:ext cx="3271606" cy="26475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2315" y="2039153"/>
            <a:ext cx="3311769" cy="28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469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3218" y="764373"/>
            <a:ext cx="11252982" cy="1293028"/>
          </a:xfrm>
        </p:spPr>
        <p:txBody>
          <a:bodyPr/>
          <a:lstStyle/>
          <a:p>
            <a:pPr algn="ctr"/>
            <a:r>
              <a:rPr lang="cs-CZ" dirty="0" smtClean="0"/>
              <a:t>Z čeho je </a:t>
            </a:r>
            <a:r>
              <a:rPr lang="cs-CZ" dirty="0" smtClean="0"/>
              <a:t>triangl</a:t>
            </a:r>
            <a:endParaRPr lang="cs-CZ" dirty="0"/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33806" y="6350851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4" name="Obrázek 3" descr="triang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3847" y="2057401"/>
            <a:ext cx="2796725" cy="2636912"/>
          </a:xfrm>
          <a:prstGeom prst="rect">
            <a:avLst/>
          </a:prstGeom>
        </p:spPr>
      </p:pic>
      <p:pic>
        <p:nvPicPr>
          <p:cNvPr id="5" name="Obrázek 4" descr="kovová tyč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64024" y="1500523"/>
            <a:ext cx="1800200" cy="1800200"/>
          </a:xfrm>
          <a:prstGeom prst="rect">
            <a:avLst/>
          </a:prstGeom>
        </p:spPr>
      </p:pic>
      <p:pic>
        <p:nvPicPr>
          <p:cNvPr id="6" name="Obrázek 5" descr="dřevěná tyčka.jpg"/>
          <p:cNvPicPr>
            <a:picLocks noChangeAspect="1"/>
          </p:cNvPicPr>
          <p:nvPr/>
        </p:nvPicPr>
        <p:blipFill rotWithShape="1">
          <a:blip r:embed="rId4" cstate="print"/>
          <a:srcRect t="16202" b="24268"/>
          <a:stretch/>
        </p:blipFill>
        <p:spPr>
          <a:xfrm>
            <a:off x="7231418" y="3375857"/>
            <a:ext cx="1932806" cy="14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9114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775" y="764373"/>
            <a:ext cx="10929425" cy="1293028"/>
          </a:xfrm>
        </p:spPr>
        <p:txBody>
          <a:bodyPr/>
          <a:lstStyle/>
          <a:p>
            <a:pPr algn="ctr"/>
            <a:r>
              <a:rPr lang="cs-CZ" dirty="0" smtClean="0"/>
              <a:t>Poznej flétnu</a:t>
            </a:r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64172" y="6378987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5" name="Obrázek 4" descr="bubín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9422" y="2301915"/>
            <a:ext cx="2381250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50752" y="2409480"/>
            <a:ext cx="1646873" cy="227990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59499">
            <a:off x="9180301" y="2384179"/>
            <a:ext cx="952424" cy="235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746146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775" y="764373"/>
            <a:ext cx="10929425" cy="1293028"/>
          </a:xfrm>
        </p:spPr>
        <p:txBody>
          <a:bodyPr/>
          <a:lstStyle/>
          <a:p>
            <a:pPr algn="ctr"/>
            <a:r>
              <a:rPr lang="cs-CZ" dirty="0" smtClean="0"/>
              <a:t>Poslouchej a pojmenuj</a:t>
            </a:r>
            <a:endParaRPr lang="cs-CZ" dirty="0"/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322716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63627" y="2577093"/>
            <a:ext cx="2283844" cy="211550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59499">
            <a:off x="7913206" y="2397245"/>
            <a:ext cx="952424" cy="2356198"/>
          </a:xfrm>
          <a:prstGeom prst="rect">
            <a:avLst/>
          </a:prstGeom>
        </p:spPr>
      </p:pic>
      <p:pic>
        <p:nvPicPr>
          <p:cNvPr id="3" name="klaví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854027" y="3270544"/>
            <a:ext cx="609600" cy="609600"/>
          </a:xfrm>
          <a:prstGeom prst="rect">
            <a:avLst/>
          </a:prstGeom>
        </p:spPr>
      </p:pic>
      <p:pic>
        <p:nvPicPr>
          <p:cNvPr id="5" name="kyta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8771996" y="34701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24607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95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56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Dítě a společnost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Kultura a umění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 Integrovaný blok: Já, ty, my a vnímání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Hudební nástroje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Poznání hudebních nástrojů, jejich zvuků a z čeho jsou vyrobeny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713555" y="6468762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Nahrávky písní.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223924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065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4991" y="883285"/>
            <a:ext cx="10972800" cy="152598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04991" y="1756678"/>
            <a:ext cx="10820400" cy="4024125"/>
          </a:xfrm>
        </p:spPr>
        <p:txBody>
          <a:bodyPr/>
          <a:lstStyle/>
          <a:p>
            <a:r>
              <a:rPr lang="cs-CZ" dirty="0" smtClean="0"/>
              <a:t>Děti:</a:t>
            </a:r>
          </a:p>
          <a:p>
            <a:pPr lvl="1"/>
            <a:r>
              <a:rPr lang="cs-CZ" dirty="0" smtClean="0"/>
              <a:t>se seznamují s různými hudebními nástroji, </a:t>
            </a:r>
          </a:p>
          <a:p>
            <a:pPr lvl="1"/>
            <a:r>
              <a:rPr lang="cs-CZ" dirty="0" smtClean="0"/>
              <a:t>určují, ze kterých materiálů jsou vyrobeny, 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yužívají připravené snímky a animace na nich,</a:t>
            </a:r>
          </a:p>
          <a:p>
            <a:pPr lvl="1"/>
            <a:r>
              <a:rPr lang="cs-CZ" dirty="0" smtClean="0"/>
              <a:t>poznávají hudební nástroje podle zvuku.</a:t>
            </a:r>
          </a:p>
          <a:p>
            <a:pPr lvl="1"/>
            <a:endParaRPr lang="cs-CZ" dirty="0"/>
          </a:p>
          <a:p>
            <a:r>
              <a:rPr lang="cs-CZ" dirty="0" smtClean="0"/>
              <a:t>Poslechové písně si mohou děti zazpívat (Ovčáci, čtveráci a </a:t>
            </a:r>
            <a:r>
              <a:rPr lang="cs-CZ" dirty="0" err="1" smtClean="0"/>
              <a:t>Cib</a:t>
            </a:r>
            <a:r>
              <a:rPr lang="cs-CZ" dirty="0" smtClean="0"/>
              <a:t>, </a:t>
            </a:r>
            <a:r>
              <a:rPr lang="cs-CZ" dirty="0" err="1" smtClean="0"/>
              <a:t>cib</a:t>
            </a:r>
            <a:r>
              <a:rPr lang="cs-CZ" dirty="0" smtClean="0"/>
              <a:t>, </a:t>
            </a:r>
            <a:r>
              <a:rPr lang="cs-CZ" dirty="0" err="1" smtClean="0"/>
              <a:t>cibulenka</a:t>
            </a:r>
            <a:r>
              <a:rPr lang="cs-CZ" dirty="0" smtClean="0"/>
              <a:t>).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223924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3109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Kliparty – office.microsoft.com </a:t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 smtClean="0">
                <a:latin typeface="Arial" pitchFamily="34" charset="0"/>
                <a:cs typeface="Arial" pitchFamily="34" charset="0"/>
              </a:rPr>
              <a:t>Clipartsalbum.com – volný zdroj</a:t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Zvukový doprovod – archiv autora</a:t>
            </a:r>
            <a:br>
              <a:rPr lang="cs-CZ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cs-CZ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NEZNÁMÝ. </a:t>
            </a:r>
            <a:r>
              <a:rPr lang="cs-CZ" sz="1200" i="1" dirty="0">
                <a:latin typeface="Arial" panose="020B0604020202020204" pitchFamily="34" charset="0"/>
                <a:cs typeface="Arial" panose="020B0604020202020204" pitchFamily="34" charset="0"/>
              </a:rPr>
              <a:t>audiotek.cz</a:t>
            </a:r>
            <a: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  <a:t> [online]. [cit. 26.11.2014]. Dostupný na WWW: http://www.audiotek.cz/product-55765-monito-triangl-tr02 </a:t>
            </a:r>
            <a:r>
              <a:rPr lang="cs-CZ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NEZNÁMÝ. </a:t>
            </a:r>
            <a:r>
              <a:rPr lang="cs-CZ" sz="1200" i="1" dirty="0">
                <a:latin typeface="Arial" panose="020B0604020202020204" pitchFamily="34" charset="0"/>
                <a:cs typeface="Arial" panose="020B0604020202020204" pitchFamily="34" charset="0"/>
              </a:rPr>
              <a:t>unitecno.cz</a:t>
            </a:r>
            <a: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  <a:t> [online]. [cit. 26.11.2014]. Dostupný na WWW: http://www.unitecno.cz/satni-tyc-chrom-oval-30x15x3000-c/d-72866/ </a:t>
            </a:r>
            <a:b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NEZNÁMÝ </a:t>
            </a:r>
            <a: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  <a:t>Www.soustruzeni-Zabradli.cz. </a:t>
            </a:r>
            <a:r>
              <a:rPr lang="cs-CZ" sz="1200" i="1" dirty="0">
                <a:latin typeface="Arial" panose="020B0604020202020204" pitchFamily="34" charset="0"/>
                <a:cs typeface="Arial" panose="020B0604020202020204" pitchFamily="34" charset="0"/>
              </a:rPr>
              <a:t>unitecno.cz</a:t>
            </a:r>
            <a: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  <a:t> [online]. [cit. 26.11.2014]. Dostupný na WWW: http://www.soustruzeni-zabradli.cz/zbozi/madla-O132/ </a:t>
            </a:r>
            <a:b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NEZNÁMÝ. </a:t>
            </a:r>
            <a:r>
              <a:rPr lang="cs-CZ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hudebni</a:t>
            </a:r>
            <a:r>
              <a:rPr lang="cs-CZ" sz="1200" i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nastroje</a:t>
            </a:r>
            <a:r>
              <a:rPr lang="cs-CZ" sz="1200" i="1" dirty="0">
                <a:latin typeface="Arial" panose="020B0604020202020204" pitchFamily="34" charset="0"/>
                <a:cs typeface="Arial" panose="020B0604020202020204" pitchFamily="34" charset="0"/>
              </a:rPr>
              <a:t>-pro deti.heureka.cz</a:t>
            </a:r>
            <a: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  <a:t> [online]. [cit. 26.11.2014]. Dostupný na WWW: http://hudebni-nastroje-pro-deti.heureka.cz/detsky-bubinek-cerveno-bily/ </a:t>
            </a:r>
            <a:r>
              <a:rPr lang="cs-CZ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  <a:t>DAVID J. FRED. </a:t>
            </a:r>
            <a:r>
              <a:rPr lang="cs-CZ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wikipedia</a:t>
            </a:r>
            <a:r>
              <a:rPr lang="cs-CZ" sz="1200" dirty="0">
                <a:latin typeface="Arial" panose="020B0604020202020204" pitchFamily="34" charset="0"/>
                <a:cs typeface="Arial" panose="020B0604020202020204" pitchFamily="34" charset="0"/>
              </a:rPr>
              <a:t> [online]. [cit. 26.11.2014]. Dostupný na WWW: http://cs.wikipedia.org/wiki/Kovy#mediaviewer/File:Steel-Dowel-Pins.jpg </a:t>
            </a:r>
            <a:endParaRPr lang="cs-CZ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Materiál vytvořen v roce 2014.</a:t>
            </a:r>
            <a:endParaRPr lang="cs-CZ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58983" y="6223924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712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672932" y="6406487"/>
            <a:ext cx="6297612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292</Words>
  <Application>Microsoft Office PowerPoint</Application>
  <PresentationFormat>Vlastní</PresentationFormat>
  <Paragraphs>57</Paragraphs>
  <Slides>12</Slides>
  <Notes>1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Faseta</vt:lpstr>
      <vt:lpstr>Hudební nástroje</vt:lpstr>
      <vt:lpstr>Seznámení s hudebními nástroji</vt:lpstr>
      <vt:lpstr>Seznámení s hudebními nástroji</vt:lpstr>
      <vt:lpstr>Dřevo x kov</vt:lpstr>
      <vt:lpstr>Z čeho je triangl</vt:lpstr>
      <vt:lpstr>Poznej flétnu</vt:lpstr>
      <vt:lpstr>Poslouchej a pojmenuj</vt:lpstr>
      <vt:lpstr>Téma pro polytechnickou výchovu</vt:lpstr>
      <vt:lpstr>Použitý materiál</vt:lpstr>
      <vt:lpstr>Metodický postup </vt:lpstr>
      <vt:lpstr> Použité zdroje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2015-01-23T11:44:19Z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