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5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2" r:id="rId14"/>
    <p:sldId id="282" r:id="rId15"/>
    <p:sldId id="283" r:id="rId16"/>
    <p:sldId id="284" r:id="rId17"/>
    <p:sldId id="285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389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60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74515C7-3748-4F0F-AF0B-1BD4096165F8}" type="datetimeFigureOut">
              <a:rPr lang="cs-CZ" smtClean="0"/>
              <a:pPr/>
              <a:t>1. 2. 2015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079660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87370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09947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94030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0695415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307201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924419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4658187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432816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101795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987882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998239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7408157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821804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920048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8804656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2441796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55888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64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20.jpe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2.jpeg"/><Relationship Id="rId5" Type="http://schemas.openxmlformats.org/officeDocument/2006/relationships/image" Target="../media/image23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2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2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2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LG1ILNKQp0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Práce s nářadím</a:t>
            </a:r>
            <a:endParaRPr lang="cs-CZ" sz="36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Co k čemu patří - dvojice</a:t>
            </a:r>
            <a:endParaRPr lang="cs-CZ" sz="2400" b="0" i="0" baseline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773723"/>
            <a:ext cx="9601196" cy="829994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Pojmenuj</a:t>
            </a:r>
            <a:r>
              <a:rPr lang="cs-CZ" sz="3600" dirty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cs-CZ" dirty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předměty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41674" y="5969000"/>
            <a:ext cx="6800636" cy="670952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212" y="2487169"/>
            <a:ext cx="2291889" cy="14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351" y="1735997"/>
            <a:ext cx="2124000" cy="212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8141" y="1789997"/>
            <a:ext cx="1315440" cy="201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301" y="2038993"/>
            <a:ext cx="2555305" cy="162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02448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1" y="479857"/>
            <a:ext cx="9601196" cy="1207275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>
              <a:solidFill>
                <a:schemeClr val="accent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27606" y="5981865"/>
            <a:ext cx="6513342" cy="64401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3503000"/>
            <a:ext cx="2187875" cy="180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1938529"/>
            <a:ext cx="2291889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1701" y="1645997"/>
            <a:ext cx="1871270" cy="1871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8141" y="1789997"/>
            <a:ext cx="1315440" cy="2016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301" y="2038993"/>
            <a:ext cx="2555305" cy="16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290" y="3863000"/>
            <a:ext cx="2291889" cy="144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164993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560103"/>
            <a:ext cx="9601196" cy="1113954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666557" y="5969001"/>
            <a:ext cx="6772501" cy="63907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1938529"/>
            <a:ext cx="2291889" cy="14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5062" y="3385839"/>
            <a:ext cx="1660469" cy="1660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915" y="1478114"/>
            <a:ext cx="1315440" cy="201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301" y="1881993"/>
            <a:ext cx="2555305" cy="162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49" y="3378529"/>
            <a:ext cx="2400000" cy="180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0122" y="1608971"/>
            <a:ext cx="1740472" cy="174047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538858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633046"/>
            <a:ext cx="9601196" cy="886265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83876" y="6248400"/>
            <a:ext cx="6428935" cy="152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602" y="1874138"/>
            <a:ext cx="2291889" cy="14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778" y="1592833"/>
            <a:ext cx="1646756" cy="16467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876" y="1716766"/>
            <a:ext cx="1315440" cy="201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369" y="1779984"/>
            <a:ext cx="2555305" cy="162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351" y="3494764"/>
            <a:ext cx="2497598" cy="1665065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385" y="3242764"/>
            <a:ext cx="1315440" cy="2016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018684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717453"/>
            <a:ext cx="9601196" cy="914400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954215" y="6248400"/>
            <a:ext cx="6414867" cy="152399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1938529"/>
            <a:ext cx="2291889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0010" y="1552580"/>
            <a:ext cx="1912595" cy="191259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106" y="1595765"/>
            <a:ext cx="1315440" cy="2016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300" y="1938529"/>
            <a:ext cx="2555305" cy="16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054" y="3378529"/>
            <a:ext cx="2400000" cy="180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571" y="3572077"/>
            <a:ext cx="2555305" cy="162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68041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647115"/>
            <a:ext cx="9601196" cy="801858"/>
          </a:xfrm>
        </p:spPr>
        <p:txBody>
          <a:bodyPr/>
          <a:lstStyle/>
          <a:p>
            <a:r>
              <a:rPr lang="cs-CZ" dirty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Pojmenuj předměty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982351" y="6119446"/>
            <a:ext cx="6766560" cy="30948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1718529"/>
            <a:ext cx="207567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0175" y="1826529"/>
            <a:ext cx="2420980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175" y="1718529"/>
            <a:ext cx="2064000" cy="154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1262" y="1412529"/>
            <a:ext cx="2161810" cy="216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273062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464234"/>
            <a:ext cx="9601196" cy="1041009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55741" y="6119446"/>
            <a:ext cx="6977575" cy="407962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879" y="1520325"/>
            <a:ext cx="207567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3436"/>
          <a:stretch>
            <a:fillRect/>
          </a:stretch>
        </p:blipFill>
        <p:spPr>
          <a:xfrm>
            <a:off x="3811505" y="1515291"/>
            <a:ext cx="2161810" cy="18697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618" y="1611765"/>
            <a:ext cx="2064000" cy="154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7687" y="1638200"/>
            <a:ext cx="2420980" cy="14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916" y="3301850"/>
            <a:ext cx="2702711" cy="180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918" y="3381972"/>
            <a:ext cx="2075670" cy="172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57268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478302"/>
            <a:ext cx="9601196" cy="1012873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996418" y="6091310"/>
            <a:ext cx="6175716" cy="422031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879" y="1574529"/>
            <a:ext cx="207567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739" y="1184206"/>
            <a:ext cx="2125780" cy="212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618" y="1622852"/>
            <a:ext cx="2064000" cy="154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618" y="1746791"/>
            <a:ext cx="2420980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042" y="3302529"/>
            <a:ext cx="2160000" cy="216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134" y="3170852"/>
            <a:ext cx="2125780" cy="2124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934835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450167"/>
            <a:ext cx="9601196" cy="1012873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27606" y="5969000"/>
            <a:ext cx="6724357" cy="64281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591" y="1568603"/>
            <a:ext cx="207567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808" y="1199603"/>
            <a:ext cx="2161810" cy="216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8247" y="1710854"/>
            <a:ext cx="2064000" cy="154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2235" y="1689094"/>
            <a:ext cx="2420980" cy="14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577" y="3296603"/>
            <a:ext cx="2489725" cy="1800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8351" y="3512603"/>
            <a:ext cx="2064000" cy="15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801924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633046"/>
            <a:ext cx="9601196" cy="928467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čím pracuje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996418" y="6119446"/>
            <a:ext cx="7357483" cy="378693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914" y="1718529"/>
            <a:ext cx="207567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584" y="1317976"/>
            <a:ext cx="2161810" cy="216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064" y="1623976"/>
            <a:ext cx="2064000" cy="154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618" y="1731976"/>
            <a:ext cx="2420980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915" y="3486439"/>
            <a:ext cx="2757440" cy="164799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394" y="3638537"/>
            <a:ext cx="2420980" cy="144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515712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84704" y="5969000"/>
            <a:ext cx="6547103" cy="56591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84704" y="1377696"/>
            <a:ext cx="6796961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 nářadím pracovat budu,</a:t>
            </a:r>
            <a:b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zaženu od sebe nudu.</a:t>
            </a:r>
            <a:b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Dělám vždycky co mě baví,</a:t>
            </a:r>
            <a:b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náladu mi práce spraví.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/>
            </a:r>
            <a:b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9223" y="3827416"/>
            <a:ext cx="5121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Zazpíváme si společně písničku!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26" name="Music">
            <a:hlinkClick r:id="rId2"/>
          </p:cNvPr>
          <p:cNvSpPr>
            <a:spLocks noEditPoints="1" noChangeArrowheads="1"/>
          </p:cNvSpPr>
          <p:nvPr/>
        </p:nvSpPr>
        <p:spPr bwMode="auto">
          <a:xfrm>
            <a:off x="8712924" y="4206240"/>
            <a:ext cx="534761" cy="428080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76626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07276" y="2295675"/>
            <a:ext cx="9601196" cy="3318936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 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řešení problémů, učení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„Předvedu, co už dovedu“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poznáváme pracovní nástroje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. vytvářet dvojice pro pracovní činnosti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. uvědomovat si nebezpečí při nesprávném zacházení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ojmenovat pracovní činnost, rozvíjet vyjadřovací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 pohybové schopnosti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08628" y="5968999"/>
            <a:ext cx="7413673" cy="614681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Připojení k internetu – pro poslech písně.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Obrázky je možno dětem vytisknout pro samostatnou práci a přidat do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Kumuče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71335" y="6175717"/>
            <a:ext cx="6400800" cy="25048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Poznej a pojmenuj pracovní nástroje.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Poznej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>
                <a:latin typeface="Arial" pitchFamily="34" charset="0"/>
                <a:cs typeface="Arial" pitchFamily="34" charset="0"/>
              </a:rPr>
              <a:t>pojmenuj pracovní materiál.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Vyber z nabídky pracovní nástroj, kterým se s materiálem pracuje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mtClean="0">
                <a:latin typeface="Arial" pitchFamily="34" charset="0"/>
                <a:cs typeface="Arial" pitchFamily="34" charset="0"/>
              </a:rPr>
              <a:t>Předveď pohyb.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Vztah utvořené dvojice vyjádři jednoduchou větou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(Např. Papír </a:t>
            </a:r>
            <a:r>
              <a:rPr lang="cs-CZ" dirty="0">
                <a:latin typeface="Arial" pitchFamily="34" charset="0"/>
                <a:cs typeface="Arial" pitchFamily="34" charset="0"/>
              </a:rPr>
              <a:t>se stříhá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Poslech a zpěv písně, děti se pohybují do rytmu a v refrénu napodobují pracovní pohyb. Odkaz na píseň je na snímku č. 12 (obrázek noty).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82351" y="6147582"/>
            <a:ext cx="6780627" cy="379826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931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- materiál vytvořen v roce 2014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47777" y="6119446"/>
            <a:ext cx="7906124" cy="393896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729132" y="6133514"/>
            <a:ext cx="7441809" cy="365760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anžová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rganický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rganic" id="{28CDC826-8792-45C0-861B-85EB3ADEDA33}" vid="{A2BEDC8B-F191-493B-BA33-0F4F800A89D3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anžová">
    <a:dk1>
      <a:srgbClr val="000000"/>
    </a:dk1>
    <a:lt1>
      <a:sysClr val="window" lastClr="FFFFFF"/>
    </a:lt1>
    <a:dk2>
      <a:srgbClr val="637052"/>
    </a:dk2>
    <a:lt2>
      <a:srgbClr val="CCDDEA"/>
    </a:lt2>
    <a:accent1>
      <a:srgbClr val="E48312"/>
    </a:accent1>
    <a:accent2>
      <a:srgbClr val="BD582C"/>
    </a:accent2>
    <a:accent3>
      <a:srgbClr val="865640"/>
    </a:accent3>
    <a:accent4>
      <a:srgbClr val="9B8357"/>
    </a:accent4>
    <a:accent5>
      <a:srgbClr val="C2BC80"/>
    </a:accent5>
    <a:accent6>
      <a:srgbClr val="94A088"/>
    </a:accent6>
    <a:hlink>
      <a:srgbClr val="2998E3"/>
    </a:hlink>
    <a:folHlink>
      <a:srgbClr val="8C8C8C"/>
    </a:folHlink>
  </a:clrScheme>
</a:themeOverride>
</file>

<file path=ppt/theme/themeOverride2.xml><?xml version="1.0" encoding="utf-8"?>
<a:themeOverride xmlns:a="http://schemas.openxmlformats.org/drawingml/2006/main">
  <a:clrScheme name="Oranžová">
    <a:dk1>
      <a:srgbClr val="000000"/>
    </a:dk1>
    <a:lt1>
      <a:sysClr val="window" lastClr="FFFFFF"/>
    </a:lt1>
    <a:dk2>
      <a:srgbClr val="637052"/>
    </a:dk2>
    <a:lt2>
      <a:srgbClr val="CCDDEA"/>
    </a:lt2>
    <a:accent1>
      <a:srgbClr val="E48312"/>
    </a:accent1>
    <a:accent2>
      <a:srgbClr val="BD582C"/>
    </a:accent2>
    <a:accent3>
      <a:srgbClr val="865640"/>
    </a:accent3>
    <a:accent4>
      <a:srgbClr val="9B8357"/>
    </a:accent4>
    <a:accent5>
      <a:srgbClr val="C2BC80"/>
    </a:accent5>
    <a:accent6>
      <a:srgbClr val="94A088"/>
    </a:accent6>
    <a:hlink>
      <a:srgbClr val="2998E3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438</Words>
  <Application>Microsoft Office PowerPoint</Application>
  <PresentationFormat>Vlastní</PresentationFormat>
  <Paragraphs>85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Organický</vt:lpstr>
      <vt:lpstr>Práce s nářadím</vt:lpstr>
      <vt:lpstr>Pojmenuj předměty</vt:lpstr>
      <vt:lpstr>S čím pracuje</vt:lpstr>
      <vt:lpstr>S čím pracuje</vt:lpstr>
      <vt:lpstr>S čím pracuje</vt:lpstr>
      <vt:lpstr>S čím pracuje</vt:lpstr>
      <vt:lpstr>Pojmenuj předměty</vt:lpstr>
      <vt:lpstr>S čím pracuje</vt:lpstr>
      <vt:lpstr>S čím pracuje</vt:lpstr>
      <vt:lpstr>S čím pracuje</vt:lpstr>
      <vt:lpstr>S čím pracuje</vt:lpstr>
      <vt:lpstr>Snímek 12</vt:lpstr>
      <vt:lpstr>Téma pro polytechnickou výchovu</vt:lpstr>
      <vt:lpstr>Použité pomůcky</vt:lpstr>
      <vt:lpstr>Metodický postup </vt:lpstr>
      <vt:lpstr>Použité zdroje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2015-02-01T11:01:29Z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