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57" r:id="rId1"/>
  </p:sldMasterIdLst>
  <p:notesMasterIdLst>
    <p:notesMasterId r:id="rId14"/>
  </p:notesMasterIdLst>
  <p:handoutMasterIdLst>
    <p:handoutMasterId r:id="rId15"/>
  </p:handoutMasterIdLst>
  <p:sldIdLst>
    <p:sldId id="272" r:id="rId2"/>
    <p:sldId id="282" r:id="rId3"/>
    <p:sldId id="288" r:id="rId4"/>
    <p:sldId id="289" r:id="rId5"/>
    <p:sldId id="290" r:id="rId6"/>
    <p:sldId id="293" r:id="rId7"/>
    <p:sldId id="291" r:id="rId8"/>
    <p:sldId id="287" r:id="rId9"/>
    <p:sldId id="283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80645" autoAdjust="0"/>
  </p:normalViewPr>
  <p:slideViewPr>
    <p:cSldViewPr snapToGrid="0">
      <p:cViewPr varScale="1">
        <p:scale>
          <a:sx n="36" d="100"/>
          <a:sy n="36" d="100"/>
        </p:scale>
        <p:origin x="-1182" y="-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1E58EB-D3A9-4502-A253-10A28289BE99}" type="datetimeFigureOut">
              <a:rPr lang="cs-CZ"/>
              <a:pPr>
                <a:defRPr/>
              </a:pPr>
              <a:t>17.2.2015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590F48-BC71-4AF2-B8BC-40A87013B1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D602DA-00E1-4F96-8268-45CF7F5B6C60}" type="datetimeFigureOut">
              <a:rPr lang="cs-CZ"/>
              <a:pPr>
                <a:defRPr/>
              </a:pPr>
              <a:t>17.2.2015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20C5D5B-D080-41D5-A86C-AD6BDADC95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2B4AD5-7315-43BA-97F7-C7250058ED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Fotografie se ukládají na kartu, kterou vložíme do počítače. Fotografie kopírujeme.  </a:t>
            </a:r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F89812-656E-418A-BE97-F7989EEB30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Máme 3 možnosti: fotografie promítáme na obrazovku počítače, tiskneme na vlastní tiskárně nebo jdeme do obchodu (fotolab, minilab) a necháme udělat papírové fotografie. 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62A7F9-440D-4DA8-802F-FD31D597D64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3.gif"/><Relationship Id="rId4" Type="http://schemas.openxmlformats.org/officeDocument/2006/relationships/image" Target="../media/image2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12201525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4763" y="4953000"/>
            <a:ext cx="12196763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6959" y="4832896"/>
              <a:ext cx="7457041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527" y="5135025"/>
              <a:ext cx="9108473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" name="Obrázek 12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3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11FD82-0175-4ED7-8D61-796CD2434D66}" type="datetimeFigureOut">
              <a:rPr lang="en-US"/>
              <a:pPr>
                <a:defRPr/>
              </a:pPr>
              <a:t>2/17/2015</a:t>
            </a:fld>
            <a:endParaRPr lang="en-US"/>
          </a:p>
        </p:txBody>
      </p:sp>
      <p:sp>
        <p:nvSpPr>
          <p:cNvPr id="1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9FE2B67-8981-42A7-9545-743DB2B665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5B418-998D-44BB-BA32-8D69D5A770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4848225" y="3005138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4600575" y="3005138"/>
            <a:ext cx="242888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6" name="Obrázek 8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9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9810A34-D6D7-4DC6-8DE0-5C2A2C1042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2A8617-9628-4F11-9FC2-260267486E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517472-EDA6-4916-ABE4-EFE30411C7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C699DA-F475-429B-B212-D3C92A2024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A07D3DC-3A23-4CB1-A3AF-1FE614E9BB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F8DD82-45BC-4341-AF35-FE811EBD44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955675" y="5002213"/>
            <a:ext cx="5068888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71438" y="5784850"/>
            <a:ext cx="5068888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11552238" y="4987925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11303000" y="4987925"/>
            <a:ext cx="244475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1" name="Obrázek 13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4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9FE9AC9-F290-4033-B778-BE95ACFA67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6C79F-3AA5-4597-9D69-CD5603E998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21349-2C28-43A6-AB34-CAF9597DF9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955675" y="5002213"/>
            <a:ext cx="5068888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71438" y="5784850"/>
            <a:ext cx="5068888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609600" y="1481138"/>
            <a:ext cx="10972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5" y="6408738"/>
            <a:ext cx="256063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413" y="6408738"/>
            <a:ext cx="31337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30013" y="6408738"/>
            <a:ext cx="48736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0D0E048-B441-4248-A695-76D24887B4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7" name="Obrázek 10"/>
          <p:cNvPicPr>
            <a:picLocks noChangeAspect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Obrázek 15"/>
          <p:cNvPicPr>
            <a:picLocks noChangeAspect="1"/>
          </p:cNvPicPr>
          <p:nvPr userDrawn="1"/>
        </p:nvPicPr>
        <p:blipFill>
          <a:blip r:embed="rId16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69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68" r:id="rId10"/>
    <p:sldLayoutId id="2147483767" r:id="rId11"/>
    <p:sldLayoutId id="2147483778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p-24907/?no_redirec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479425" y="1387475"/>
            <a:ext cx="11377613" cy="1200150"/>
          </a:xfrm>
        </p:spPr>
        <p:txBody>
          <a:bodyPr/>
          <a:lstStyle/>
          <a:p>
            <a:pPr marR="0" algn="ctr">
              <a:spcBef>
                <a:spcPct val="0"/>
              </a:spcBef>
            </a:pPr>
            <a:r>
              <a:rPr lang="cs-CZ" sz="4800" b="1" smtClean="0">
                <a:solidFill>
                  <a:srgbClr val="C00000"/>
                </a:solidFill>
              </a:rPr>
              <a:t>Co se přihodí … než se fotka narodí?</a:t>
            </a:r>
          </a:p>
        </p:txBody>
      </p:sp>
      <p:sp>
        <p:nvSpPr>
          <p:cNvPr id="16387" name="Podnadpis 2"/>
          <p:cNvSpPr txBox="1">
            <a:spLocks/>
          </p:cNvSpPr>
          <p:nvPr/>
        </p:nvSpPr>
        <p:spPr bwMode="auto">
          <a:xfrm>
            <a:off x="566738" y="2994025"/>
            <a:ext cx="11377612" cy="119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5720" rIns="45720"/>
          <a:lstStyle/>
          <a:p>
            <a:pPr algn="ctr">
              <a:buClr>
                <a:schemeClr val="accent1"/>
              </a:buClr>
              <a:buSzPct val="68000"/>
              <a:buFont typeface="Wingdings 3" pitchFamily="18" charset="2"/>
              <a:buNone/>
            </a:pPr>
            <a:r>
              <a:rPr lang="cs-CZ" sz="4800" b="1">
                <a:latin typeface="Lucida Sans Unicode" pitchFamily="34" charset="0"/>
              </a:rPr>
              <a:t>fotíme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843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54718E-0DBB-428B-987A-402AB868A7E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161" y="2077312"/>
            <a:ext cx="4615543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dostanu </a:t>
            </a:r>
            <a:br>
              <a:rPr lang="cs-CZ" dirty="0" smtClean="0"/>
            </a:br>
            <a:r>
              <a:rPr lang="cs-CZ" dirty="0" smtClean="0"/>
              <a:t>myšku na fotku?</a:t>
            </a:r>
            <a:endParaRPr lang="cs-CZ" dirty="0"/>
          </a:p>
        </p:txBody>
      </p:sp>
      <p:pic>
        <p:nvPicPr>
          <p:cNvPr id="18436" name="Obrázek 6" descr="fotka a my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2413" y="546100"/>
            <a:ext cx="3236912" cy="431641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945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87AF01-5543-4C4F-9829-285B6F5174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dostanu myšku na fotku?</a:t>
            </a:r>
            <a:endParaRPr lang="cs-CZ" dirty="0"/>
          </a:p>
        </p:txBody>
      </p:sp>
      <p:pic>
        <p:nvPicPr>
          <p:cNvPr id="19460" name="Obrázek 7" descr="my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60625" y="2141538"/>
            <a:ext cx="1508125" cy="22352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19461" name="Obrázek 8" descr="DSCN2405.JPG"/>
          <p:cNvPicPr>
            <a:picLocks noChangeAspect="1"/>
          </p:cNvPicPr>
          <p:nvPr/>
        </p:nvPicPr>
        <p:blipFill>
          <a:blip r:embed="rId3"/>
          <a:srcRect l="25410" t="22951" r="11270" b="9836"/>
          <a:stretch>
            <a:fillRect/>
          </a:stretch>
        </p:blipFill>
        <p:spPr bwMode="auto">
          <a:xfrm>
            <a:off x="7053263" y="2416175"/>
            <a:ext cx="2692400" cy="21431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4259263" y="3095625"/>
            <a:ext cx="2559050" cy="2873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048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68A4C0-2308-4453-B26D-D2FA1CC3456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Co potřebuji?</a:t>
            </a:r>
            <a:endParaRPr lang="cs-CZ" dirty="0"/>
          </a:p>
        </p:txBody>
      </p:sp>
      <p:pic>
        <p:nvPicPr>
          <p:cNvPr id="20484" name="Obrázek 9" descr="fotak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02063" y="1358900"/>
            <a:ext cx="4799012" cy="35988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150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46D0F6-3AE1-4797-96A4-974AEBDE8A9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Fotím</a:t>
            </a:r>
            <a:endParaRPr lang="cs-CZ" dirty="0"/>
          </a:p>
        </p:txBody>
      </p:sp>
      <p:pic>
        <p:nvPicPr>
          <p:cNvPr id="21508" name="Obrázek 5" descr="fotim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993775"/>
            <a:ext cx="4802187" cy="35988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253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5E265C-10B5-4FD8-A87D-DB8FBB062B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Přesuneme obrázky do počítače</a:t>
            </a:r>
            <a:endParaRPr lang="cs-CZ" dirty="0"/>
          </a:p>
        </p:txBody>
      </p:sp>
      <p:pic>
        <p:nvPicPr>
          <p:cNvPr id="22532" name="Obrázek 6" descr="karta notas.JPG"/>
          <p:cNvPicPr>
            <a:picLocks noChangeAspect="1"/>
          </p:cNvPicPr>
          <p:nvPr/>
        </p:nvPicPr>
        <p:blipFill>
          <a:blip r:embed="rId3"/>
          <a:srcRect b="19777"/>
          <a:stretch>
            <a:fillRect/>
          </a:stretch>
        </p:blipFill>
        <p:spPr bwMode="auto">
          <a:xfrm>
            <a:off x="6283325" y="1474788"/>
            <a:ext cx="4786313" cy="28797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2533" name="Obrázek 7" descr="DSCN2396.JPG"/>
          <p:cNvPicPr>
            <a:picLocks noChangeAspect="1"/>
          </p:cNvPicPr>
          <p:nvPr/>
        </p:nvPicPr>
        <p:blipFill>
          <a:blip r:embed="rId4"/>
          <a:srcRect l="8395" t="28424" r="17159" b="8542"/>
          <a:stretch>
            <a:fillRect/>
          </a:stretch>
        </p:blipFill>
        <p:spPr bwMode="auto">
          <a:xfrm>
            <a:off x="1149350" y="1449388"/>
            <a:ext cx="4535488" cy="28813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14" name="Přímá spojovací šipka 13"/>
          <p:cNvCxnSpPr/>
          <p:nvPr/>
        </p:nvCxnSpPr>
        <p:spPr>
          <a:xfrm>
            <a:off x="3894138" y="3736975"/>
            <a:ext cx="2428875" cy="11477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6557963" y="4022725"/>
            <a:ext cx="2560637" cy="8366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457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EEDB5C-FE7C-465A-BAF3-20C8A12ACA6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 co dál?</a:t>
            </a:r>
            <a:endParaRPr lang="cs-CZ" dirty="0"/>
          </a:p>
        </p:txBody>
      </p:sp>
      <p:cxnSp>
        <p:nvCxnSpPr>
          <p:cNvPr id="14" name="Přímá spojovací šipka 13"/>
          <p:cNvCxnSpPr>
            <a:endCxn id="8205" idx="1"/>
          </p:cNvCxnSpPr>
          <p:nvPr/>
        </p:nvCxnSpPr>
        <p:spPr>
          <a:xfrm flipV="1">
            <a:off x="4664075" y="1376363"/>
            <a:ext cx="1474788" cy="10144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28700" y="2220913"/>
            <a:ext cx="3963988" cy="222885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4582" name="AutoShape 5" descr="Výsledek obrázku pro tiskárn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sp>
        <p:nvSpPr>
          <p:cNvPr id="24583" name="AutoShape 7" descr="Výsledek obrázku pro tiskárn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sp>
        <p:nvSpPr>
          <p:cNvPr id="24584" name="AutoShape 9" descr="Výsledek obrázku pro tiskárn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4619625" y="2900363"/>
            <a:ext cx="4314825" cy="2063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929188" y="3962400"/>
            <a:ext cx="1941512" cy="5572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7" name="Picture 11" descr="http://pixabay.com/static/uploads/photo/2012/04/02/16/39/printer-24907_640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51925" y="2127250"/>
            <a:ext cx="1674813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8" name="Picture 13" descr="Pracovní Stanice, Počítače, Kancelář, Pracovní Ploch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38863" y="566738"/>
            <a:ext cx="2474912" cy="162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9" name="Picture 15" descr="Frontier DL430 Fuji Dry Minilab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83438" y="3770313"/>
            <a:ext cx="2214562" cy="135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 – poznávací schopnosti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Řešení problémů, učení</a:t>
            </a:r>
          </a:p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Já, ty, my a dovednosti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Co se přihodí, než se fotka narodí</a:t>
            </a:r>
          </a:p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Dítě umí zacházet s ICT</a:t>
            </a:r>
          </a:p>
          <a:p>
            <a:pPr marL="1051560" lvl="4" indent="0" fontAlgn="auto">
              <a:spcAft>
                <a:spcPts val="0"/>
              </a:spcAft>
              <a:buFont typeface="Wingdings 2"/>
              <a:buChar char=""/>
              <a:defRPr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Cíl: Naučit děti vyfotit hračku, kamaráda</a:t>
            </a:r>
          </a:p>
          <a:p>
            <a:pPr marL="45720" indent="0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662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0002C1-DB1F-4888-A920-DA7EB7964D2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Téma pro polytechnickou výchovu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Prezentace určená k interaktivnímu řešení</a:t>
            </a:r>
          </a:p>
          <a:p>
            <a:r>
              <a:rPr lang="cs-CZ" smtClean="0">
                <a:latin typeface="Arial" charset="0"/>
                <a:cs typeface="Arial" charset="0"/>
              </a:rPr>
              <a:t>Digitální fotoaparát</a:t>
            </a:r>
          </a:p>
          <a:p>
            <a:r>
              <a:rPr lang="cs-CZ" smtClean="0">
                <a:latin typeface="Arial" charset="0"/>
                <a:cs typeface="Arial" charset="0"/>
              </a:rPr>
              <a:t>Různé fotografie, děti si mohou přinést vlastní fotografie z domova</a:t>
            </a:r>
          </a:p>
          <a:p>
            <a:endParaRPr lang="cs-CZ" smtClean="0">
              <a:latin typeface="Arial" charset="0"/>
              <a:cs typeface="Arial" charset="0"/>
            </a:endParaRPr>
          </a:p>
        </p:txBody>
      </p:sp>
      <p:sp>
        <p:nvSpPr>
          <p:cNvPr id="27650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765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E53FFA-D204-4D57-BFB8-037C1164A50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Pomůcky: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963" y="1146175"/>
            <a:ext cx="10780712" cy="4105275"/>
          </a:xfrm>
        </p:spPr>
        <p:txBody>
          <a:bodyPr>
            <a:normAutofit/>
          </a:bodyPr>
          <a:lstStyle/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Nejdříve s dětmi prohlédneme fotografie (z domova).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Na dotykovou obrazovku promítáme fotografie ze společné akce mateřské školy, kde jsou děti.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Řešíme s dětmi problém, co vše se musí udělat, než jsou hotové fotografie – použijeme prezentaci.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Ukážeme dětem digitální fotoaparát, prakticky ukážeme, jak se fotí, i další postup přenosu.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endParaRPr lang="cs-CZ" sz="2000" smtClean="0">
              <a:latin typeface="Arial" charset="0"/>
              <a:cs typeface="Arial" charset="0"/>
            </a:endParaRP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Fotíme skupinky dětí, děti s hračkami, hračky a promítáme dětem na obrazovku. 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Podle věku dětí – děti fotí skupinky, hračky, vyučující pak promítá. 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endParaRPr lang="cs-CZ" sz="2000" smtClean="0">
              <a:latin typeface="Arial" charset="0"/>
              <a:cs typeface="Arial" charset="0"/>
            </a:endParaRPr>
          </a:p>
          <a:p>
            <a:pPr marL="501650" indent="-457200">
              <a:buFont typeface="Lucida Sans Unicode" pitchFamily="34" charset="0"/>
              <a:buAutoNum type="arabicPeriod"/>
            </a:pPr>
            <a:r>
              <a:rPr lang="cs-CZ" sz="2000" smtClean="0">
                <a:latin typeface="Arial" charset="0"/>
                <a:cs typeface="Arial" charset="0"/>
              </a:rPr>
              <a:t>U dvou snímků jsou poznámky pro vyučující. </a:t>
            </a:r>
          </a:p>
          <a:p>
            <a:pPr marL="501650" indent="-457200">
              <a:buFont typeface="Lucida Sans Unicode" pitchFamily="34" charset="0"/>
              <a:buAutoNum type="arabicPeriod"/>
            </a:pPr>
            <a:endParaRPr lang="cs-CZ" sz="2000" smtClean="0">
              <a:latin typeface="Arial" charset="0"/>
              <a:cs typeface="Arial" charset="0"/>
            </a:endParaRPr>
          </a:p>
          <a:p>
            <a:pPr marL="501650" indent="-457200">
              <a:buFont typeface="Lucida Sans Unicode" pitchFamily="34" charset="0"/>
              <a:buAutoNum type="arabicPeriod"/>
            </a:pPr>
            <a:endParaRPr lang="cs-CZ" sz="2000" smtClean="0">
              <a:latin typeface="Arial" charset="0"/>
              <a:cs typeface="Arial" charset="0"/>
            </a:endParaRPr>
          </a:p>
          <a:p>
            <a:pPr marL="501650" indent="-457200">
              <a:buFont typeface="Lucida Sans Unicode" pitchFamily="34" charset="0"/>
              <a:buAutoNum type="arabicPeriod"/>
            </a:pPr>
            <a:endParaRPr lang="cs-CZ" sz="2000" smtClean="0">
              <a:latin typeface="Arial" charset="0"/>
              <a:cs typeface="Arial" charset="0"/>
            </a:endParaRPr>
          </a:p>
          <a:p>
            <a:pPr marL="501650" indent="-457200"/>
            <a:endParaRPr lang="cs-CZ" sz="2000" smtClean="0"/>
          </a:p>
        </p:txBody>
      </p:sp>
      <p:sp>
        <p:nvSpPr>
          <p:cNvPr id="2867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867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A48ECB-735B-4BA8-8554-8B0A8586C4F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Metodický postup</a:t>
            </a:r>
            <a:br>
              <a:rPr lang="cs-CZ" dirty="0" smtClean="0"/>
            </a:br>
            <a:endParaRPr lang="cs-CZ" sz="27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5"/>
          <p:cNvSpPr>
            <a:spLocks noGrp="1"/>
          </p:cNvSpPr>
          <p:nvPr>
            <p:ph idx="1"/>
          </p:nvPr>
        </p:nvSpPr>
        <p:spPr>
          <a:xfrm>
            <a:off x="958850" y="2024063"/>
            <a:ext cx="9769475" cy="2979737"/>
          </a:xfrm>
        </p:spPr>
        <p:txBody>
          <a:bodyPr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smtClean="0">
                <a:latin typeface="Arial" charset="0"/>
                <a:cs typeface="Arial" charset="0"/>
              </a:rPr>
              <a:t>Fotografie – archiv autorky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smtClean="0">
                <a:latin typeface="Arial" charset="0"/>
                <a:cs typeface="Arial" charset="0"/>
                <a:hlinkClick r:id="rId2"/>
              </a:rPr>
              <a:t>Volný zdroj: </a:t>
            </a:r>
            <a:br>
              <a:rPr lang="cs-CZ" sz="1200" smtClean="0">
                <a:latin typeface="Arial" charset="0"/>
                <a:cs typeface="Arial" charset="0"/>
                <a:hlinkClick r:id="rId2"/>
              </a:rPr>
            </a:br>
            <a:r>
              <a:rPr lang="cs-CZ" sz="1200" smtClean="0">
                <a:latin typeface="Arial" charset="0"/>
                <a:cs typeface="Arial" charset="0"/>
                <a:hlinkClick r:id="rId2"/>
              </a:rPr>
              <a:t>http://pixabay.com/p-24907/?no_redirect</a:t>
            </a:r>
            <a:r>
              <a:rPr lang="cs-CZ" sz="1200" smtClean="0">
                <a:latin typeface="Arial" charset="0"/>
                <a:cs typeface="Arial" charset="0"/>
              </a:rPr>
              <a:t> </a:t>
            </a:r>
            <a:br>
              <a:rPr lang="cs-CZ" sz="1200" smtClean="0">
                <a:latin typeface="Arial" charset="0"/>
                <a:cs typeface="Arial" charset="0"/>
              </a:rPr>
            </a:br>
            <a:r>
              <a:rPr lang="cs-CZ" sz="1200" smtClean="0">
                <a:latin typeface="Arial" charset="0"/>
                <a:cs typeface="Arial" charset="0"/>
              </a:rPr>
              <a:t> http://pixabay.com/cs/pracovn%C3%AD-stanice-po%C4%8D%C3%ADta%C4%8De-kancel%C3%A1%C5%99-147953/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800" smtClean="0"/>
              <a:t>NEZNÁMÝ. </a:t>
            </a:r>
            <a:r>
              <a:rPr lang="cs-CZ" sz="800" i="1" smtClean="0"/>
              <a:t>Minilab service</a:t>
            </a:r>
            <a:r>
              <a:rPr lang="cs-CZ" sz="800" smtClean="0"/>
              <a:t> [online]. [cit. 14.2.2015]. Dostupný na WWW: http://minilab.com.ua/en/description/fuji/frontier_dl430/</a:t>
            </a:r>
            <a:endParaRPr lang="cs-CZ" sz="800" smtClean="0">
              <a:latin typeface="Arial" charset="0"/>
              <a:cs typeface="Arial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smtClean="0">
              <a:latin typeface="Arial" charset="0"/>
              <a:cs typeface="Arial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969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969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45E89C-C37E-4859-A5E5-8F07292A9C5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3072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F6A506-7BBD-4C9D-B321-F01868126683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072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072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Lucida Sans Unicode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Lucida Sans Unicode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2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3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4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</TotalTime>
  <Words>391</Words>
  <Application>Microsoft Office PowerPoint</Application>
  <PresentationFormat>Custom</PresentationFormat>
  <Paragraphs>63</Paragraphs>
  <Slides>12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12</vt:i4>
      </vt:variant>
    </vt:vector>
  </HeadingPairs>
  <TitlesOfParts>
    <vt:vector size="30" baseType="lpstr">
      <vt:lpstr>Lucida Sans Unicode</vt:lpstr>
      <vt:lpstr>Arial</vt:lpstr>
      <vt:lpstr>Wingdings 3</vt:lpstr>
      <vt:lpstr>Verdana</vt:lpstr>
      <vt:lpstr>Wingdings 2</vt:lpstr>
      <vt:lpstr>Century Gothic</vt:lpstr>
      <vt:lpstr>Calibri</vt:lpstr>
      <vt:lpstr>Times New Roman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/>
  <cp:lastModifiedBy/>
  <cp:revision>2</cp:revision>
  <dcterms:created xsi:type="dcterms:W3CDTF">2014-08-05T12:38:58Z</dcterms:created>
  <dcterms:modified xsi:type="dcterms:W3CDTF">2015-02-17T15:08:07Z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