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heme/themeOverride7.xml" ContentType="application/vnd.openxmlformats-officedocument.themeOverr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Override5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theme/themeOverride8.xml" ContentType="application/vnd.openxmlformats-officedocument.themeOverr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Override6.xml" ContentType="application/vnd.openxmlformats-officedocument.themeOverr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62" r:id="rId2"/>
  </p:sldMasterIdLst>
  <p:notesMasterIdLst>
    <p:notesMasterId r:id="rId19"/>
  </p:notesMasterIdLst>
  <p:handoutMasterIdLst>
    <p:handoutMasterId r:id="rId20"/>
  </p:handoutMasterIdLst>
  <p:sldIdLst>
    <p:sldId id="272" r:id="rId3"/>
    <p:sldId id="280" r:id="rId4"/>
    <p:sldId id="290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1" r:id="rId13"/>
    <p:sldId id="282" r:id="rId14"/>
    <p:sldId id="276" r:id="rId15"/>
    <p:sldId id="277" r:id="rId16"/>
    <p:sldId id="275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3897" autoAdjust="0"/>
    <p:restoredTop sz="94660"/>
  </p:normalViewPr>
  <p:slideViewPr>
    <p:cSldViewPr snapToGrid="0">
      <p:cViewPr varScale="1">
        <p:scale>
          <a:sx n="71" d="100"/>
          <a:sy n="71" d="100"/>
        </p:scale>
        <p:origin x="-180" y="-9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15. 2. 2015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15. 2. 2015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1BEF0D-F0BB-DE4B-95CE-6DB70DBA9567}" type="datetimeFigureOut">
              <a:rPr lang="en-US" smtClean="0"/>
              <a:pPr/>
              <a:t>2/15/2015</a:t>
            </a:fld>
            <a:endParaRPr lang="en-US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955249" y="5001994"/>
            <a:ext cx="5069337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71414" y="5785023"/>
            <a:ext cx="5069337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955249" y="5001994"/>
            <a:ext cx="5069337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71414" y="5785023"/>
            <a:ext cx="5069337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4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  <p:sldLayoutId id="2147483974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keramick%C3%BD-porcel%C3%A1n-n%C3%A1dob%C3%AD-m%C3%ADsa-156155/" TargetMode="External"/><Relationship Id="rId3" Type="http://schemas.openxmlformats.org/officeDocument/2006/relationships/hyperlink" Target="http://pixabay.com/p-573584/?no_redirect" TargetMode="External"/><Relationship Id="rId7" Type="http://schemas.openxmlformats.org/officeDocument/2006/relationships/hyperlink" Target="http://pixabay.com/p-25333/?no_redirect" TargetMode="External"/><Relationship Id="rId2" Type="http://schemas.openxmlformats.org/officeDocument/2006/relationships/hyperlink" Target="http://pixabay.com/cs/sun-d%C4%9Bti-kresba-obr%C3%A1zek-kreslen%C3%AD-451441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%C5%A1koly-tu%C5%BEka-pero-ps%C3%A1t-skica-153561/" TargetMode="External"/><Relationship Id="rId5" Type="http://schemas.openxmlformats.org/officeDocument/2006/relationships/hyperlink" Target="http://pixabay.com/cs/kreslen%C3%AD-obr%C3%A1zek-pony-k%C5%AF%C5%88-arabov%C3%A9-75243/" TargetMode="External"/><Relationship Id="rId4" Type="http://schemas.openxmlformats.org/officeDocument/2006/relationships/hyperlink" Target="http://pixabay.com/static/uploads/photo/2013/01/17/17/31/drawing-75243_640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21526" y="1236142"/>
            <a:ext cx="9601200" cy="1904337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rgbClr val="0070C0"/>
                </a:solidFill>
                <a:latin typeface="Century Gothic"/>
              </a:rPr>
              <a:t>Malí </a:t>
            </a:r>
            <a:r>
              <a:rPr lang="cs-CZ" dirty="0" smtClean="0">
                <a:solidFill>
                  <a:srgbClr val="0070C0"/>
                </a:solidFill>
                <a:latin typeface="Century Gothic"/>
              </a:rPr>
              <a:t>umělci a jejich pracovní nástroje</a:t>
            </a:r>
            <a:endParaRPr lang="cs-CZ" dirty="0">
              <a:solidFill>
                <a:srgbClr val="0070C0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97860" y="919889"/>
            <a:ext cx="1664104" cy="1033593"/>
          </a:xfrm>
        </p:spPr>
        <p:txBody>
          <a:bodyPr>
            <a:normAutofit/>
          </a:bodyPr>
          <a:lstStyle/>
          <a:p>
            <a:r>
              <a:rPr lang="cs-CZ" dirty="0" smtClean="0"/>
              <a:t>Malíř</a:t>
            </a:r>
            <a:endParaRPr lang="cs-CZ" b="1" dirty="0"/>
          </a:p>
        </p:txBody>
      </p:sp>
      <p:pic>
        <p:nvPicPr>
          <p:cNvPr id="24578" name="Picture 2" descr="http://www.clipartsalbum.com/cliparts/schilderijen/83498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47931" y="617135"/>
            <a:ext cx="1382602" cy="1574735"/>
          </a:xfrm>
          <a:prstGeom prst="rect">
            <a:avLst/>
          </a:prstGeom>
          <a:noFill/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1097026" y="2349760"/>
            <a:ext cx="1664104" cy="1033593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083578" y="2605254"/>
            <a:ext cx="8289022" cy="1644017"/>
          </a:xfrm>
          <a:prstGeom prst="rect">
            <a:avLst/>
          </a:prstGeom>
        </p:spPr>
        <p:txBody>
          <a:bodyPr vert="horz" rtlCol="0" anchor="ctr">
            <a:no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cs-CZ" sz="2400" dirty="0" smtClean="0"/>
              <a:t>Vezmi žlutou tužku,                                                </a:t>
            </a:r>
            <a:endParaRPr lang="cs-CZ" sz="2400" b="1" dirty="0" smtClean="0"/>
          </a:p>
          <a:p>
            <a:r>
              <a:rPr lang="cs-CZ" sz="2400" b="1" dirty="0" smtClean="0"/>
              <a:t>namaluj mi hrušku.                                                 </a:t>
            </a:r>
          </a:p>
          <a:p>
            <a:r>
              <a:rPr lang="cs-CZ" sz="2400" b="1" dirty="0" smtClean="0"/>
              <a:t>A pod hrušku talíř,                                                  </a:t>
            </a:r>
          </a:p>
          <a:p>
            <a:r>
              <a:rPr lang="cs-CZ" sz="2400" b="1" dirty="0" smtClean="0"/>
              <a:t>sláva, ty jsi malíř!     </a:t>
            </a:r>
            <a:r>
              <a:rPr lang="cs-CZ" sz="2000" b="1" dirty="0" smtClean="0"/>
              <a:t>                                               </a:t>
            </a:r>
            <a:endParaRPr kumimoji="0" lang="cs-CZ" sz="2000" b="1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5362" name="Picture 2" descr="http://www.centrshop.cz/pic_zbozi/3370zluta.jpg"/>
          <p:cNvPicPr>
            <a:picLocks noChangeAspect="1" noChangeArrowheads="1"/>
          </p:cNvPicPr>
          <p:nvPr/>
        </p:nvPicPr>
        <p:blipFill>
          <a:blip r:embed="rId3"/>
          <a:srcRect t="31602" b="35403"/>
          <a:stretch>
            <a:fillRect/>
          </a:stretch>
        </p:blipFill>
        <p:spPr bwMode="auto">
          <a:xfrm rot="19642910">
            <a:off x="5109882" y="3065930"/>
            <a:ext cx="3307976" cy="820270"/>
          </a:xfrm>
          <a:prstGeom prst="rect">
            <a:avLst/>
          </a:prstGeom>
          <a:noFill/>
        </p:spPr>
      </p:pic>
      <p:pic>
        <p:nvPicPr>
          <p:cNvPr id="15366" name="Picture 6" descr="Keramický, Porcelán, Nádobí, Mísa, Elipsy, Potraviny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310282" y="3307791"/>
            <a:ext cx="2634316" cy="1317158"/>
          </a:xfrm>
          <a:prstGeom prst="rect">
            <a:avLst/>
          </a:prstGeom>
          <a:noFill/>
        </p:spPr>
      </p:pic>
      <p:pic>
        <p:nvPicPr>
          <p:cNvPr id="15364" name="Picture 4" descr="http://pixabay.com/static/uploads/photo/2012/04/05/00/31/pear-25333_640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191999" y="2448750"/>
            <a:ext cx="1027766" cy="15226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42766" y="2479748"/>
            <a:ext cx="4112623" cy="1033593"/>
          </a:xfrm>
        </p:spPr>
        <p:txBody>
          <a:bodyPr>
            <a:normAutofit/>
          </a:bodyPr>
          <a:lstStyle/>
          <a:p>
            <a:r>
              <a:rPr lang="cs-CZ" dirty="0" smtClean="0"/>
              <a:t>pastelky</a:t>
            </a:r>
            <a:endParaRPr lang="cs-CZ" b="1" dirty="0"/>
          </a:p>
        </p:txBody>
      </p:sp>
      <p:pic>
        <p:nvPicPr>
          <p:cNvPr id="7" name="Obrázek 6" descr="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1700" y="878477"/>
            <a:ext cx="5280000" cy="3960000"/>
          </a:xfrm>
          <a:prstGeom prst="rect">
            <a:avLst/>
          </a:prstGeom>
          <a:ln>
            <a:solidFill>
              <a:srgbClr val="0070C0"/>
            </a:solidFill>
          </a:ln>
        </p:spPr>
      </p:pic>
      <p:pic>
        <p:nvPicPr>
          <p:cNvPr id="24578" name="Picture 2" descr="http://www.clipartsalbum.com/cliparts/schilderijen/83498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209314" y="3123123"/>
            <a:ext cx="1913890" cy="21798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82246" y="2459769"/>
            <a:ext cx="4112623" cy="1033593"/>
          </a:xfrm>
        </p:spPr>
        <p:txBody>
          <a:bodyPr>
            <a:normAutofit/>
          </a:bodyPr>
          <a:lstStyle/>
          <a:p>
            <a:r>
              <a:rPr lang="cs-CZ" dirty="0" smtClean="0"/>
              <a:t>fixy</a:t>
            </a:r>
            <a:endParaRPr lang="cs-CZ" b="1" dirty="0"/>
          </a:p>
        </p:txBody>
      </p:sp>
      <p:pic>
        <p:nvPicPr>
          <p:cNvPr id="6" name="Obrázek 5" descr="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05542" y="979715"/>
            <a:ext cx="5280000" cy="3960000"/>
          </a:xfrm>
          <a:prstGeom prst="rect">
            <a:avLst/>
          </a:prstGeom>
          <a:ln>
            <a:solidFill>
              <a:srgbClr val="0070C0"/>
            </a:solidFill>
          </a:ln>
        </p:spPr>
      </p:pic>
      <p:pic>
        <p:nvPicPr>
          <p:cNvPr id="8" name="Picture 2" descr="http://www.clipartsalbum.com/cliparts/schilderijen/83498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209314" y="3123123"/>
            <a:ext cx="1913890" cy="21798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7765058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82246" y="2459769"/>
            <a:ext cx="4112623" cy="1033593"/>
          </a:xfrm>
        </p:spPr>
        <p:txBody>
          <a:bodyPr>
            <a:normAutofit/>
          </a:bodyPr>
          <a:lstStyle/>
          <a:p>
            <a:r>
              <a:rPr lang="cs-CZ" dirty="0" smtClean="0"/>
              <a:t>barvy</a:t>
            </a:r>
            <a:endParaRPr lang="cs-CZ" b="1" dirty="0"/>
          </a:p>
        </p:txBody>
      </p:sp>
      <p:pic>
        <p:nvPicPr>
          <p:cNvPr id="9" name="Obrázek 8" descr="IMG_0065.JPG"/>
          <p:cNvPicPr>
            <a:picLocks noChangeAspect="1"/>
          </p:cNvPicPr>
          <p:nvPr/>
        </p:nvPicPr>
        <p:blipFill>
          <a:blip r:embed="rId3" cstate="print"/>
          <a:srcRect l="17333" t="3619" r="6667" b="4381"/>
          <a:stretch>
            <a:fillRect/>
          </a:stretch>
        </p:blipFill>
        <p:spPr>
          <a:xfrm>
            <a:off x="992779" y="1058090"/>
            <a:ext cx="5159827" cy="3960000"/>
          </a:xfrm>
          <a:prstGeom prst="rect">
            <a:avLst/>
          </a:prstGeom>
          <a:ln>
            <a:solidFill>
              <a:srgbClr val="0070C0"/>
            </a:solidFill>
          </a:ln>
        </p:spPr>
      </p:pic>
      <p:pic>
        <p:nvPicPr>
          <p:cNvPr id="10" name="Picture 2" descr="http://www.clipartsalbum.com/cliparts/schilderijen/83498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209314" y="3123123"/>
            <a:ext cx="1913890" cy="21798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7765058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82246" y="2459769"/>
            <a:ext cx="4112623" cy="1033593"/>
          </a:xfrm>
        </p:spPr>
        <p:txBody>
          <a:bodyPr>
            <a:normAutofit/>
          </a:bodyPr>
          <a:lstStyle/>
          <a:p>
            <a:r>
              <a:rPr lang="cs-CZ" b="1" dirty="0" smtClean="0"/>
              <a:t>křídy</a:t>
            </a:r>
            <a:endParaRPr lang="cs-CZ" b="1" dirty="0"/>
          </a:p>
        </p:txBody>
      </p:sp>
      <p:pic>
        <p:nvPicPr>
          <p:cNvPr id="6" name="Obrázek 5" descr="0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70858" y="966651"/>
            <a:ext cx="5280000" cy="3960000"/>
          </a:xfrm>
          <a:prstGeom prst="rect">
            <a:avLst/>
          </a:prstGeom>
          <a:ln>
            <a:solidFill>
              <a:srgbClr val="0070C0"/>
            </a:solidFill>
          </a:ln>
        </p:spPr>
      </p:pic>
      <p:pic>
        <p:nvPicPr>
          <p:cNvPr id="7" name="Picture 2" descr="http://www.clipartsalbum.com/cliparts/schilderijen/83498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209314" y="3123123"/>
            <a:ext cx="1913890" cy="21798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7765058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82246" y="2459769"/>
            <a:ext cx="4112623" cy="1033593"/>
          </a:xfrm>
        </p:spPr>
        <p:txBody>
          <a:bodyPr>
            <a:normAutofit/>
          </a:bodyPr>
          <a:lstStyle/>
          <a:p>
            <a:r>
              <a:rPr lang="cs-CZ" dirty="0" smtClean="0"/>
              <a:t>razítka</a:t>
            </a:r>
            <a:endParaRPr lang="cs-CZ" b="1" dirty="0"/>
          </a:p>
        </p:txBody>
      </p:sp>
      <p:pic>
        <p:nvPicPr>
          <p:cNvPr id="7" name="Obrázek 6" descr="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10046" y="849086"/>
            <a:ext cx="5280000" cy="3960000"/>
          </a:xfrm>
          <a:prstGeom prst="rect">
            <a:avLst/>
          </a:prstGeom>
          <a:ln>
            <a:solidFill>
              <a:srgbClr val="0070C0"/>
            </a:solidFill>
          </a:ln>
        </p:spPr>
      </p:pic>
      <p:pic>
        <p:nvPicPr>
          <p:cNvPr id="8" name="Picture 2" descr="http://www.clipartsalbum.com/cliparts/schilderijen/83498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366068" y="3227626"/>
            <a:ext cx="1913890" cy="21798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7765058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25983" y="226020"/>
            <a:ext cx="4112623" cy="103359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Čím?</a:t>
            </a:r>
            <a:endParaRPr lang="cs-CZ" b="1" dirty="0"/>
          </a:p>
        </p:txBody>
      </p:sp>
      <p:pic>
        <p:nvPicPr>
          <p:cNvPr id="28674" name="Picture 2" descr="Sun, Děti Kresba, Obrázek, Kreslení, Barv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64981" y="1291816"/>
            <a:ext cx="5097344" cy="3600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9" name="Obrázek 8" descr="02.JPG"/>
          <p:cNvPicPr>
            <a:picLocks noChangeAspect="1"/>
          </p:cNvPicPr>
          <p:nvPr/>
        </p:nvPicPr>
        <p:blipFill>
          <a:blip r:embed="rId4" cstate="print"/>
          <a:srcRect l="5525" t="2639" r="36335" b="19182"/>
          <a:stretch>
            <a:fillRect/>
          </a:stretch>
        </p:blipFill>
        <p:spPr>
          <a:xfrm>
            <a:off x="889320" y="1972490"/>
            <a:ext cx="2007657" cy="2024743"/>
          </a:xfrm>
          <a:prstGeom prst="ellipse">
            <a:avLst/>
          </a:prstGeom>
          <a:ln>
            <a:solidFill>
              <a:srgbClr val="0070C0"/>
            </a:solidFill>
          </a:ln>
        </p:spPr>
      </p:pic>
      <p:pic>
        <p:nvPicPr>
          <p:cNvPr id="10" name="Obrázek 9" descr="IMG_0065.JPG"/>
          <p:cNvPicPr>
            <a:picLocks noChangeAspect="1"/>
          </p:cNvPicPr>
          <p:nvPr/>
        </p:nvPicPr>
        <p:blipFill>
          <a:blip r:embed="rId5" cstate="print"/>
          <a:srcRect l="44654" t="23042" r="6667" b="13227"/>
          <a:stretch>
            <a:fillRect/>
          </a:stretch>
        </p:blipFill>
        <p:spPr>
          <a:xfrm>
            <a:off x="9418319" y="2103120"/>
            <a:ext cx="1955760" cy="2023200"/>
          </a:xfrm>
          <a:prstGeom prst="ellipse">
            <a:avLst/>
          </a:prstGeom>
          <a:ln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7765058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6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7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25983" y="226020"/>
            <a:ext cx="4112623" cy="103359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Čím?</a:t>
            </a:r>
            <a:endParaRPr lang="cs-CZ" b="1" dirty="0"/>
          </a:p>
        </p:txBody>
      </p:sp>
      <p:pic>
        <p:nvPicPr>
          <p:cNvPr id="9" name="Obrázek 8" descr="02.JPG"/>
          <p:cNvPicPr>
            <a:picLocks noChangeAspect="1"/>
          </p:cNvPicPr>
          <p:nvPr/>
        </p:nvPicPr>
        <p:blipFill>
          <a:blip r:embed="rId3" cstate="print"/>
          <a:srcRect l="5525" t="2639" r="36335" b="19182"/>
          <a:stretch>
            <a:fillRect/>
          </a:stretch>
        </p:blipFill>
        <p:spPr>
          <a:xfrm>
            <a:off x="986555" y="2201091"/>
            <a:ext cx="2007657" cy="2024743"/>
          </a:xfrm>
          <a:prstGeom prst="ellipse">
            <a:avLst/>
          </a:prstGeom>
          <a:ln>
            <a:solidFill>
              <a:srgbClr val="0070C0"/>
            </a:solidFill>
          </a:ln>
        </p:spPr>
      </p:pic>
      <p:pic>
        <p:nvPicPr>
          <p:cNvPr id="10" name="Obrázek 9" descr="IMG_0065.JPG"/>
          <p:cNvPicPr>
            <a:picLocks noChangeAspect="1"/>
          </p:cNvPicPr>
          <p:nvPr/>
        </p:nvPicPr>
        <p:blipFill>
          <a:blip r:embed="rId4" cstate="print"/>
          <a:srcRect l="44654" t="23042" r="6667" b="13227"/>
          <a:stretch>
            <a:fillRect/>
          </a:stretch>
        </p:blipFill>
        <p:spPr>
          <a:xfrm>
            <a:off x="9472107" y="2237591"/>
            <a:ext cx="1955760" cy="2023200"/>
          </a:xfrm>
          <a:prstGeom prst="ellipse">
            <a:avLst/>
          </a:prstGeom>
          <a:ln>
            <a:solidFill>
              <a:srgbClr val="0070C0"/>
            </a:solidFill>
          </a:ln>
        </p:spPr>
      </p:pic>
      <p:pic>
        <p:nvPicPr>
          <p:cNvPr id="29698" name="Picture 2" descr="Děti Kresba, Auto, Silnice, Barva, Kreslení, Vozidlo"/>
          <p:cNvPicPr>
            <a:picLocks noChangeAspect="1" noChangeArrowheads="1"/>
          </p:cNvPicPr>
          <p:nvPr/>
        </p:nvPicPr>
        <p:blipFill>
          <a:blip r:embed="rId5"/>
          <a:srcRect b="26036"/>
          <a:stretch>
            <a:fillRect/>
          </a:stretch>
        </p:blipFill>
        <p:spPr bwMode="auto">
          <a:xfrm>
            <a:off x="3408227" y="2090057"/>
            <a:ext cx="5280106" cy="259950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7765058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6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69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25983" y="226020"/>
            <a:ext cx="4112623" cy="103359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Čím?</a:t>
            </a:r>
            <a:endParaRPr lang="cs-CZ" b="1" dirty="0"/>
          </a:p>
        </p:txBody>
      </p:sp>
      <p:pic>
        <p:nvPicPr>
          <p:cNvPr id="10" name="Obrázek 9" descr="IMG_0065.JPG"/>
          <p:cNvPicPr>
            <a:picLocks noChangeAspect="1"/>
          </p:cNvPicPr>
          <p:nvPr/>
        </p:nvPicPr>
        <p:blipFill>
          <a:blip r:embed="rId3" cstate="print"/>
          <a:srcRect l="44654" t="23042" r="6667" b="13227"/>
          <a:stretch>
            <a:fillRect/>
          </a:stretch>
        </p:blipFill>
        <p:spPr>
          <a:xfrm>
            <a:off x="9351083" y="2519979"/>
            <a:ext cx="1955760" cy="2023200"/>
          </a:xfrm>
          <a:prstGeom prst="ellipse">
            <a:avLst/>
          </a:prstGeom>
          <a:ln>
            <a:solidFill>
              <a:srgbClr val="0070C0"/>
            </a:solidFill>
          </a:ln>
        </p:spPr>
      </p:pic>
      <p:pic>
        <p:nvPicPr>
          <p:cNvPr id="30722" name="Picture 2" descr="Kreslení, Obrázek, Pony, Kůň, Arabové, Kresba Tužkou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5689" y="1250768"/>
            <a:ext cx="4000000" cy="3600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30724" name="Picture 4" descr="Školy, Tužka, Pero, Psát, Skica, Kreslení, Autor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00876" y="2339789"/>
            <a:ext cx="1804163" cy="1872000"/>
          </a:xfrm>
          <a:prstGeom prst="ellipse">
            <a:avLst/>
          </a:prstGeom>
          <a:ln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7765058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2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25983" y="226020"/>
            <a:ext cx="4112623" cy="103359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Čím?</a:t>
            </a:r>
            <a:endParaRPr lang="cs-CZ" b="1" dirty="0"/>
          </a:p>
        </p:txBody>
      </p:sp>
      <p:pic>
        <p:nvPicPr>
          <p:cNvPr id="32770" name="Picture 2" descr="Děti Kresba, Princezna, Pouliční Křída, Malování"/>
          <p:cNvPicPr>
            <a:picLocks noChangeAspect="1" noChangeArrowheads="1"/>
          </p:cNvPicPr>
          <p:nvPr/>
        </p:nvPicPr>
        <p:blipFill>
          <a:blip r:embed="rId3"/>
          <a:srcRect r="8140"/>
          <a:stretch>
            <a:fillRect/>
          </a:stretch>
        </p:blipFill>
        <p:spPr bwMode="auto">
          <a:xfrm rot="5400000">
            <a:off x="4419190" y="1495314"/>
            <a:ext cx="3600000" cy="29392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9" name="Obrázek 8" descr="04.JPG"/>
          <p:cNvPicPr>
            <a:picLocks noChangeAspect="1"/>
          </p:cNvPicPr>
          <p:nvPr/>
        </p:nvPicPr>
        <p:blipFill>
          <a:blip r:embed="rId4" cstate="print"/>
          <a:srcRect l="53289" t="21432" b="16766"/>
          <a:stretch>
            <a:fillRect/>
          </a:stretch>
        </p:blipFill>
        <p:spPr>
          <a:xfrm>
            <a:off x="1680883" y="2057400"/>
            <a:ext cx="2038906" cy="2023200"/>
          </a:xfrm>
          <a:prstGeom prst="ellipse">
            <a:avLst/>
          </a:prstGeom>
          <a:ln>
            <a:solidFill>
              <a:srgbClr val="0070C0"/>
            </a:solidFill>
          </a:ln>
        </p:spPr>
      </p:pic>
      <p:pic>
        <p:nvPicPr>
          <p:cNvPr id="11" name="Obrázek 10" descr="03.JPG"/>
          <p:cNvPicPr>
            <a:picLocks noChangeAspect="1"/>
          </p:cNvPicPr>
          <p:nvPr/>
        </p:nvPicPr>
        <p:blipFill>
          <a:blip r:embed="rId5" cstate="print"/>
          <a:srcRect l="55833" t="14830" r="3164" b="24047"/>
          <a:stretch>
            <a:fillRect/>
          </a:stretch>
        </p:blipFill>
        <p:spPr>
          <a:xfrm>
            <a:off x="8686800" y="2111188"/>
            <a:ext cx="2045680" cy="2023200"/>
          </a:xfrm>
          <a:prstGeom prst="ellipse">
            <a:avLst/>
          </a:prstGeom>
          <a:ln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7765058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7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70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</a:t>
            </a:r>
            <a:r>
              <a:rPr lang="cs-CZ" u="sng" dirty="0" smtClean="0">
                <a:latin typeface="Comic Sans MS" pitchFamily="66" charset="0"/>
              </a:rPr>
              <a:t>Vzdělávací oblast: </a:t>
            </a:r>
            <a:r>
              <a:rPr lang="cs-CZ" dirty="0" smtClean="0">
                <a:latin typeface="Comic Sans MS" pitchFamily="66" charset="0"/>
              </a:rPr>
              <a:t>Dítě a společnost</a:t>
            </a:r>
          </a:p>
          <a:p>
            <a:pPr marL="45720" indent="0"/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u="sng" dirty="0" smtClean="0">
                <a:latin typeface="Comic Sans MS" pitchFamily="66" charset="0"/>
              </a:rPr>
              <a:t>Podoblast:</a:t>
            </a:r>
            <a:r>
              <a:rPr lang="cs-CZ" dirty="0" smtClean="0">
                <a:latin typeface="Comic Sans MS" pitchFamily="66" charset="0"/>
              </a:rPr>
              <a:t> Kultura a umění</a:t>
            </a:r>
            <a:endParaRPr lang="cs-CZ" dirty="0" smtClean="0">
              <a:latin typeface="Comic Sans MS" pitchFamily="66" charset="0"/>
            </a:endParaRPr>
          </a:p>
          <a:p>
            <a:pPr marL="45720" indent="0"/>
            <a:r>
              <a:rPr lang="cs-CZ" dirty="0" smtClean="0">
                <a:latin typeface="Comic Sans MS" pitchFamily="66" charset="0"/>
              </a:rPr>
              <a:t>  </a:t>
            </a:r>
            <a:r>
              <a:rPr lang="cs-CZ" u="sng" dirty="0" smtClean="0">
                <a:latin typeface="Comic Sans MS" pitchFamily="66" charset="0"/>
              </a:rPr>
              <a:t>Integrovaný blok</a:t>
            </a:r>
            <a:r>
              <a:rPr lang="cs-CZ" dirty="0" smtClean="0">
                <a:latin typeface="Comic Sans MS" pitchFamily="66" charset="0"/>
              </a:rPr>
              <a:t>: </a:t>
            </a:r>
            <a:r>
              <a:rPr lang="cs-CZ" dirty="0" smtClean="0">
                <a:latin typeface="Comic Sans MS" pitchFamily="66" charset="0"/>
              </a:rPr>
              <a:t>Já, ty, my a dovednosti</a:t>
            </a:r>
            <a:br>
              <a:rPr lang="cs-CZ" dirty="0" smtClean="0">
                <a:latin typeface="Comic Sans MS" pitchFamily="66" charset="0"/>
              </a:rPr>
            </a:br>
            <a:endParaRPr lang="cs-CZ" dirty="0" smtClean="0">
              <a:latin typeface="Comic Sans MS" pitchFamily="66" charset="0"/>
            </a:endParaRPr>
          </a:p>
          <a:p>
            <a:pPr marL="45720" indent="0"/>
            <a:r>
              <a:rPr lang="cs-CZ" dirty="0" smtClean="0">
                <a:latin typeface="Comic Sans MS" pitchFamily="66" charset="0"/>
              </a:rPr>
              <a:t>  </a:t>
            </a:r>
            <a:r>
              <a:rPr lang="cs-CZ" u="sng" dirty="0" smtClean="0">
                <a:latin typeface="Comic Sans MS" pitchFamily="66" charset="0"/>
              </a:rPr>
              <a:t>Téma: </a:t>
            </a:r>
            <a:r>
              <a:rPr lang="cs-CZ" dirty="0" smtClean="0">
                <a:latin typeface="Comic Sans MS" pitchFamily="66" charset="0"/>
              </a:rPr>
              <a:t>Malí umělci a jejich pracovní nástroje</a:t>
            </a:r>
            <a:endParaRPr lang="cs-CZ" dirty="0" smtClean="0">
              <a:latin typeface="Comic Sans MS" pitchFamily="66" charset="0"/>
            </a:endParaRPr>
          </a:p>
          <a:p>
            <a:pPr marL="45720" indent="0"/>
            <a:r>
              <a:rPr lang="cs-CZ" dirty="0" smtClean="0">
                <a:latin typeface="Comic Sans MS" pitchFamily="66" charset="0"/>
              </a:rPr>
              <a:t>  </a:t>
            </a:r>
            <a:r>
              <a:rPr lang="cs-CZ" u="sng" dirty="0" smtClean="0">
                <a:latin typeface="Comic Sans MS" pitchFamily="66" charset="0"/>
              </a:rPr>
              <a:t>Konkretizované výstupy: </a:t>
            </a:r>
            <a:r>
              <a:rPr lang="cs-CZ" dirty="0" smtClean="0">
                <a:latin typeface="Comic Sans MS" pitchFamily="66" charset="0"/>
              </a:rPr>
              <a:t>Dítě zobrazuje objekty různými výtvarnými prostředky.</a:t>
            </a:r>
            <a:endParaRPr lang="cs-CZ" dirty="0" smtClean="0">
              <a:latin typeface="Comic Sans MS" pitchFamily="66" charset="0"/>
            </a:endParaRP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703729" y="1481330"/>
            <a:ext cx="10972800" cy="331927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</a:rPr>
              <a:t>Snímek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</a:rPr>
              <a:t> č. 2: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</a:rPr>
              <a:t>Nejdříve se s dětmi naučíme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</a:rPr>
              <a:t> básničku – na snímku využijeme animaci. 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cs-CZ" sz="2000" baseline="0" dirty="0" smtClean="0">
                <a:latin typeface="Comic Sans MS" pitchFamily="66" charset="0"/>
              </a:rPr>
              <a:t>Snímky</a:t>
            </a:r>
            <a:r>
              <a:rPr lang="cs-CZ" sz="2000" dirty="0" smtClean="0">
                <a:latin typeface="Comic Sans MS" pitchFamily="66" charset="0"/>
              </a:rPr>
              <a:t> č. 3–7: </a:t>
            </a:r>
            <a:r>
              <a:rPr lang="cs-CZ" sz="2000" baseline="0" dirty="0" smtClean="0">
                <a:latin typeface="Comic Sans MS" pitchFamily="66" charset="0"/>
              </a:rPr>
              <a:t>Prohlížíme prezentaci</a:t>
            </a:r>
            <a:r>
              <a:rPr lang="cs-CZ" sz="2000" dirty="0" smtClean="0">
                <a:latin typeface="Comic Sans MS" pitchFamily="66" charset="0"/>
              </a:rPr>
              <a:t> a seznamujeme děti s různými výtvarnými potřebami, záleží na stáří dětí.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</a:rPr>
              <a:t>Snímky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</a:rPr>
              <a:t> č. 8–11: Procvičujeme znalosti.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cs-CZ" sz="2000" baseline="0" dirty="0" smtClean="0">
                <a:latin typeface="Comic Sans MS" pitchFamily="66" charset="0"/>
              </a:rPr>
              <a:t>Na</a:t>
            </a:r>
            <a:r>
              <a:rPr lang="cs-CZ" sz="2000" dirty="0" smtClean="0">
                <a:latin typeface="Comic Sans MS" pitchFamily="66" charset="0"/>
              </a:rPr>
              <a:t> tuto činnost může navazovat samostatná práce dětí:</a:t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dirty="0" smtClean="0">
                <a:latin typeface="Comic Sans MS" pitchFamily="66" charset="0"/>
              </a:rPr>
              <a:t>   - Děti malují na papír jednu věc, například sluníčko, a využívají různé pomůcky. Využijí magnety z </a:t>
            </a:r>
            <a:r>
              <a:rPr lang="cs-CZ" sz="2000" dirty="0" err="1" smtClean="0">
                <a:latin typeface="Comic Sans MS" pitchFamily="66" charset="0"/>
              </a:rPr>
              <a:t>KUMUČe</a:t>
            </a:r>
            <a:r>
              <a:rPr lang="cs-CZ" sz="2000" dirty="0" smtClean="0">
                <a:latin typeface="Comic Sans MS" pitchFamily="66" charset="0"/>
              </a:rPr>
              <a:t> a vystaví své výtvory na magnetickou tabuli.  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</a:rPr>
              <a:t>     -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</a:rPr>
              <a:t> Děti malují jeden obrázek, využívají různé pomůcky. 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2180577"/>
            <a:ext cx="10972800" cy="2149377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latin typeface="Comic Sans MS" pitchFamily="66" charset="0"/>
              </a:rPr>
              <a:t>Dotyková </a:t>
            </a:r>
            <a:r>
              <a:rPr lang="cs-CZ" dirty="0">
                <a:latin typeface="Comic Sans MS" pitchFamily="66" charset="0"/>
              </a:rPr>
              <a:t>obrazovka, připojená k </a:t>
            </a:r>
            <a:r>
              <a:rPr lang="cs-CZ" dirty="0" smtClean="0">
                <a:latin typeface="Comic Sans MS" pitchFamily="66" charset="0"/>
              </a:rPr>
              <a:t>PC</a:t>
            </a:r>
            <a:endParaRPr lang="cs-CZ" b="1" dirty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</a:rPr>
              <a:t>Didaktický kufřík - KUMUČ 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Barvy, pastelky, razítka, tužky, fixy</a:t>
            </a:r>
          </a:p>
          <a:p>
            <a:r>
              <a:rPr lang="cs-CZ" dirty="0" smtClean="0">
                <a:latin typeface="Comic Sans MS" pitchFamily="66" charset="0"/>
              </a:rPr>
              <a:t>Bílé papíry pro děti</a:t>
            </a:r>
            <a:endParaRPr lang="cs-CZ" dirty="0">
              <a:latin typeface="Comic Sans MS" pitchFamily="66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Volné zdroje:</a:t>
            </a:r>
          </a:p>
          <a:p>
            <a:r>
              <a:rPr lang="cs-CZ" sz="1200" dirty="0" smtClean="0">
                <a:hlinkClick r:id="rId2"/>
              </a:rPr>
              <a:t>http</a:t>
            </a:r>
            <a:r>
              <a:rPr lang="cs-CZ" sz="1200" dirty="0" smtClean="0">
                <a:hlinkClick r:id="rId2"/>
              </a:rPr>
              <a:t>://pixabay.com/cs/sun-d%C4%9Bti-kresba-obr%C3%A1zek-kreslen%C3%AD-451441/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http://pixabay.com/p-573584/?no_redirect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http://pixabay.com/static/uploads/photo/2013/01/17/17/31/drawing-75243_640.jpg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http://pixabay.com/cs/kreslen%C3%AD-obr%C3%A1zek-pony-k%C5%AF%C5%88-arabov%C3%A9-75243/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http://pixabay.com/cs/%C5%A1koly-tu%C5%BEka-pero-ps%C3%A1t-skica-153561</a:t>
            </a:r>
            <a:r>
              <a:rPr lang="cs-CZ" sz="1200" dirty="0" smtClean="0">
                <a:hlinkClick r:id="rId6"/>
              </a:rPr>
              <a:t>/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http://pixabay.com/p-25333/?</a:t>
            </a:r>
            <a:r>
              <a:rPr lang="cs-CZ" sz="1200" dirty="0" smtClean="0">
                <a:hlinkClick r:id="rId7"/>
              </a:rPr>
              <a:t>no_redirect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http://pixabay.com/cs/keramick%C3%BD-porcel%C3%A1n-n%C3%A1dob%C3%AD-m%C3%ADsa-156155</a:t>
            </a:r>
            <a:r>
              <a:rPr lang="cs-CZ" sz="1200" dirty="0" smtClean="0">
                <a:hlinkClick r:id="rId8"/>
              </a:rPr>
              <a:t>/</a:t>
            </a:r>
            <a:endParaRPr lang="cs-CZ" sz="1200" dirty="0" smtClean="0"/>
          </a:p>
          <a:p>
            <a:r>
              <a:rPr lang="cs-CZ" sz="1200" dirty="0" smtClean="0"/>
              <a:t>http://pixabay.com/cs/d%C4%9Bti-kresba-princezna-pouli%C4%8Dn%C3%AD-k%C5%99%C3%ADda-65069/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Fotografie – školní album – vlastní fotografie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2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3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4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5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6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7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8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404</Words>
  <Application>Microsoft Office PowerPoint</Application>
  <PresentationFormat>Vlastní</PresentationFormat>
  <Paragraphs>86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Malí umělci a jejich pracovní nástroje</vt:lpstr>
      <vt:lpstr>Malíř</vt:lpstr>
      <vt:lpstr>pastelky</vt:lpstr>
      <vt:lpstr>fixy</vt:lpstr>
      <vt:lpstr>barvy</vt:lpstr>
      <vt:lpstr>křídy</vt:lpstr>
      <vt:lpstr>razítka</vt:lpstr>
      <vt:lpstr>Čím?</vt:lpstr>
      <vt:lpstr>Čím?</vt:lpstr>
      <vt:lpstr>Čím?</vt:lpstr>
      <vt:lpstr>Čím?</vt:lpstr>
      <vt:lpstr>Prvky polytechnické výchovy</vt:lpstr>
      <vt:lpstr>Metodický postup </vt:lpstr>
      <vt:lpstr>Materiály, pomůcky </vt:lpstr>
      <vt:lpstr>Použité zdroje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2015-02-15T13:54:32Z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