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913" r:id="rId2"/>
  </p:sldMasterIdLst>
  <p:notesMasterIdLst>
    <p:notesMasterId r:id="rId15"/>
  </p:notesMasterIdLst>
  <p:handoutMasterIdLst>
    <p:handoutMasterId r:id="rId16"/>
  </p:handoutMasterIdLst>
  <p:sldIdLst>
    <p:sldId id="272" r:id="rId3"/>
    <p:sldId id="273" r:id="rId4"/>
    <p:sldId id="286" r:id="rId5"/>
    <p:sldId id="287" r:id="rId6"/>
    <p:sldId id="288" r:id="rId7"/>
    <p:sldId id="290" r:id="rId8"/>
    <p:sldId id="289" r:id="rId9"/>
    <p:sldId id="282" r:id="rId10"/>
    <p:sldId id="283" r:id="rId11"/>
    <p:sldId id="284" r:id="rId12"/>
    <p:sldId id="285" r:id="rId13"/>
    <p:sldId id="28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97" autoAdjust="0"/>
    <p:restoredTop sz="94660"/>
  </p:normalViewPr>
  <p:slideViewPr>
    <p:cSldViewPr snapToGrid="0">
      <p:cViewPr varScale="1">
        <p:scale>
          <a:sx n="80" d="100"/>
          <a:sy n="80" d="100"/>
        </p:scale>
        <p:origin x="-78" y="-58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3.3.2015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3.3.2015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gif"/><Relationship Id="rId4" Type="http://schemas.openxmlformats.org/officeDocument/2006/relationships/image" Target="../media/image9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674515C7-3748-4F0F-AF0B-1BD4096165F8}" type="datetimeFigureOut">
              <a:rPr lang="cs-CZ" smtClean="0"/>
              <a:pPr/>
              <a:t>3.3.2015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76B56788-95AE-4333-9AFC-367CF48D8DF1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3" y="3633356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727188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7887348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6" y="3587632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986364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8845159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36475220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817516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8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6" y="4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143451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12972721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8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6" y="4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709867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55461669"/>
      </p:ext>
    </p:extLst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1815702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286791764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7593778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193093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3428662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1074688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28531333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2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3" y="0"/>
            <a:ext cx="746887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2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72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3" y="3633356"/>
            <a:ext cx="2627383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6.gif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1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1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8"/>
            <a:ext cx="5040000" cy="110133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6" y="4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1043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4" r:id="rId1"/>
    <p:sldLayoutId id="2147483915" r:id="rId2"/>
    <p:sldLayoutId id="2147483916" r:id="rId3"/>
    <p:sldLayoutId id="2147483917" r:id="rId4"/>
    <p:sldLayoutId id="2147483918" r:id="rId5"/>
    <p:sldLayoutId id="2147483919" r:id="rId6"/>
    <p:sldLayoutId id="2147483920" r:id="rId7"/>
    <p:sldLayoutId id="2147483921" r:id="rId8"/>
    <p:sldLayoutId id="2147483922" r:id="rId9"/>
    <p:sldLayoutId id="2147483923" r:id="rId10"/>
    <p:sldLayoutId id="2147483924" r:id="rId11"/>
    <p:sldLayoutId id="2147483925" r:id="rId12"/>
    <p:sldLayoutId id="2147483926" r:id="rId13"/>
    <p:sldLayoutId id="2147483927" r:id="rId14"/>
    <p:sldLayoutId id="2147483928" r:id="rId15"/>
    <p:sldLayoutId id="2147483929" r:id="rId16"/>
    <p:sldLayoutId id="2147483930" r:id="rId17"/>
    <p:sldLayoutId id="2147483649" r:id="rId18"/>
  </p:sldLayoutIdLst>
  <p:transition spd="med">
    <p:fade/>
  </p:transition>
  <p:timing>
    <p:tnLst>
      <p:par>
        <p:cTn id="1" dur="indefinite" restart="never" nodeType="tmRoot"/>
      </p:par>
    </p:tnLst>
  </p:timing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5" Type="http://schemas.microsoft.com/office/2007/relationships/hdphoto" Target="../media/hdphoto3.wdp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09056" y="284206"/>
            <a:ext cx="10363200" cy="1136821"/>
          </a:xfrm>
        </p:spPr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8000" b="0" i="0" dirty="0" smtClean="0">
                <a:solidFill>
                  <a:srgbClr val="624D38">
                    <a:lumMod val="75000"/>
                  </a:srgbClr>
                </a:solidFill>
                <a:latin typeface="Algerian" panose="04020705040A02060702" pitchFamily="82" charset="0"/>
                <a:cs typeface="Arial" pitchFamily="34" charset="0"/>
              </a:rPr>
              <a:t>PLAVE NEBO NE</a:t>
            </a:r>
            <a:endParaRPr lang="cs-CZ" sz="8000" b="0" i="0" dirty="0">
              <a:solidFill>
                <a:srgbClr val="624D38">
                  <a:lumMod val="75000"/>
                </a:srgbClr>
              </a:solidFill>
              <a:latin typeface="Algerian" panose="04020705040A02060702" pitchFamily="82" charset="0"/>
              <a:cs typeface="Arial" pitchFamily="34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>
          <a:xfrm>
            <a:off x="2692398" y="2496065"/>
            <a:ext cx="6815669" cy="506627"/>
          </a:xfrm>
        </p:spPr>
        <p:txBody>
          <a:bodyPr>
            <a:normAutofit lnSpcReduction="10000"/>
          </a:bodyPr>
          <a:lstStyle/>
          <a:p>
            <a:r>
              <a:rPr lang="cs-CZ" sz="2800" dirty="0" smtClean="0">
                <a:latin typeface="Algerian" panose="04020705040A02060702" pitchFamily="82" charset="0"/>
              </a:rPr>
              <a:t>POKUS</a:t>
            </a:r>
            <a:endParaRPr lang="cs-CZ" sz="28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94207" y="6301135"/>
            <a:ext cx="6297612" cy="365125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075997" y="726180"/>
            <a:ext cx="5588807" cy="4191606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255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568037" y="6362700"/>
            <a:ext cx="7305900" cy="279400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74619" y="1563830"/>
            <a:ext cx="3983182" cy="2987387"/>
          </a:xfrm>
          <a:prstGeom prst="rect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57869" y="1560085"/>
            <a:ext cx="3988174" cy="2991131"/>
          </a:xfrm>
          <a:prstGeom prst="rect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367158617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568037" y="6362700"/>
            <a:ext cx="7305900" cy="279400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88076" y="1618735"/>
            <a:ext cx="4053016" cy="3039762"/>
          </a:xfrm>
          <a:prstGeom prst="rect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45639" y="1618735"/>
            <a:ext cx="4050959" cy="3038220"/>
          </a:xfrm>
          <a:prstGeom prst="rect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236570884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568037" y="6362700"/>
            <a:ext cx="7305900" cy="279400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1514" y="1788640"/>
            <a:ext cx="4024183" cy="3018137"/>
          </a:xfrm>
          <a:prstGeom prst="rect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72415" y="1788640"/>
            <a:ext cx="4024183" cy="3018137"/>
          </a:xfrm>
          <a:prstGeom prst="rect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881296693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568037" y="6362700"/>
            <a:ext cx="7305900" cy="279400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1514" y="1643447"/>
            <a:ext cx="4415481" cy="3311611"/>
          </a:xfrm>
          <a:prstGeom prst="rect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81117" y="1643448"/>
            <a:ext cx="4415481" cy="3311611"/>
          </a:xfrm>
          <a:prstGeom prst="rect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152902977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568037" y="6362700"/>
            <a:ext cx="7305900" cy="279400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53297" y="1763926"/>
            <a:ext cx="4073611" cy="3055208"/>
          </a:xfrm>
          <a:prstGeom prst="rect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21926" y="1763926"/>
            <a:ext cx="4074672" cy="3056004"/>
          </a:xfrm>
          <a:prstGeom prst="rect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3007626040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Téma pro polytechnickou výchovu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•    </a:t>
            </a:r>
            <a:r>
              <a:rPr lang="cs-CZ" sz="1800" b="1" dirty="0" smtClean="0">
                <a:latin typeface="Arial" pitchFamily="34" charset="0"/>
                <a:cs typeface="Arial" pitchFamily="34" charset="0"/>
              </a:rPr>
              <a:t>Oblast: dítě a jeho psychika</a:t>
            </a:r>
            <a:endParaRPr lang="cs-CZ" sz="1800" dirty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sz="1800" dirty="0">
                <a:latin typeface="Arial" pitchFamily="34" charset="0"/>
                <a:cs typeface="Arial" pitchFamily="34" charset="0"/>
              </a:rPr>
              <a:t>•      </a:t>
            </a:r>
            <a:r>
              <a:rPr lang="cs-CZ" sz="1800" b="1" dirty="0" smtClean="0">
                <a:latin typeface="Arial" pitchFamily="34" charset="0"/>
                <a:cs typeface="Arial" pitchFamily="34" charset="0"/>
              </a:rPr>
              <a:t>Podoblast: Řešení problémů, učení</a:t>
            </a:r>
          </a:p>
          <a:p>
            <a:pPr marL="45720" indent="0">
              <a:buNone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•</a:t>
            </a:r>
            <a:r>
              <a:rPr lang="cs-CZ" sz="1800" b="1" dirty="0" smtClean="0">
                <a:latin typeface="Arial" pitchFamily="34" charset="0"/>
                <a:cs typeface="Arial" pitchFamily="34" charset="0"/>
              </a:rPr>
              <a:t>      Integrovaný blok: Já, Ty, my a věci kolem nás</a:t>
            </a:r>
            <a:endParaRPr lang="cs-CZ" sz="1800" dirty="0" smtClean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•</a:t>
            </a:r>
            <a:r>
              <a:rPr lang="cs-CZ" sz="1800" dirty="0">
                <a:latin typeface="Arial" pitchFamily="34" charset="0"/>
                <a:cs typeface="Arial" pitchFamily="34" charset="0"/>
              </a:rPr>
              <a:t>     </a:t>
            </a:r>
            <a:r>
              <a:rPr lang="cs-CZ" sz="1800" b="1" dirty="0">
                <a:latin typeface="Arial" pitchFamily="34" charset="0"/>
                <a:cs typeface="Arial" pitchFamily="34" charset="0"/>
              </a:rPr>
              <a:t> </a:t>
            </a:r>
            <a:r>
              <a:rPr lang="cs-CZ" sz="1800" b="1" dirty="0" smtClean="0">
                <a:latin typeface="Arial" pitchFamily="34" charset="0"/>
                <a:cs typeface="Arial" pitchFamily="34" charset="0"/>
              </a:rPr>
              <a:t>Téma: Plave nebo ne</a:t>
            </a:r>
            <a:endParaRPr lang="cs-CZ" sz="1800" b="1" dirty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sz="1800" dirty="0">
                <a:latin typeface="Arial" pitchFamily="34" charset="0"/>
                <a:cs typeface="Arial" pitchFamily="34" charset="0"/>
              </a:rPr>
              <a:t>•      </a:t>
            </a:r>
            <a:r>
              <a:rPr lang="cs-CZ" sz="1800" b="1" dirty="0" smtClean="0">
                <a:latin typeface="Arial" pitchFamily="34" charset="0"/>
                <a:cs typeface="Arial" pitchFamily="34" charset="0"/>
              </a:rPr>
              <a:t>Dosažené konkretizované výstupy: dítě se zapojuje do pokusů a objevů </a:t>
            </a:r>
            <a:endParaRPr lang="cs-CZ" sz="1800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91066" y="6273800"/>
            <a:ext cx="7305900" cy="370016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Použitý materiál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Prezentace určená k interaktivnímu řešení.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Nádoba s vodou, jablko, kovový klíč, vatová kulička, list ze stromu, dřevěná kostka, voskovky, papírová lodička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95401" y="6248400"/>
            <a:ext cx="7305900" cy="609600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80654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6354" y="274638"/>
            <a:ext cx="10972800" cy="1492378"/>
          </a:xfrm>
        </p:spPr>
        <p:txBody>
          <a:bodyPr>
            <a:normAutofit/>
          </a:bodyPr>
          <a:lstStyle/>
          <a:p>
            <a:r>
              <a:rPr lang="cs-CZ" b="1" dirty="0" smtClean="0"/>
              <a:t>Metodický postup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42356" y="1371600"/>
            <a:ext cx="10781608" cy="3879273"/>
          </a:xfrm>
        </p:spPr>
        <p:txBody>
          <a:bodyPr>
            <a:normAutofit/>
          </a:bodyPr>
          <a:lstStyle/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Do připravené nádoby nalijeme vodu.</a:t>
            </a:r>
          </a:p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Děti postupně vkládají dané předměty do vody.</a:t>
            </a:r>
          </a:p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Pozorujeme, které předměty se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ponoří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a které plavou</a:t>
            </a:r>
          </a:p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Lze vyzkoušet i s dalšími předměty.</a:t>
            </a:r>
          </a:p>
          <a:p>
            <a:pPr marL="502920" indent="-457200">
              <a:buFont typeface="+mj-lt"/>
              <a:buAutoNum type="arabicPeriod"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95401" y="6248400"/>
            <a:ext cx="7305900" cy="424249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2" y="969776"/>
            <a:ext cx="9601196" cy="1303867"/>
          </a:xfrm>
        </p:spPr>
        <p:txBody>
          <a:bodyPr>
            <a:normAutofit/>
          </a:bodyPr>
          <a:lstStyle/>
          <a:p>
            <a:r>
              <a:rPr lang="cs-CZ" b="1" dirty="0" smtClean="0"/>
              <a:t>Použité zdroje</a:t>
            </a:r>
            <a:endParaRPr lang="cs-CZ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958983" y="2024473"/>
            <a:ext cx="9769481" cy="931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Fotografie autora</a:t>
            </a:r>
            <a:endParaRPr lang="cs-CZ" sz="24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958983" y="6248400"/>
            <a:ext cx="7642318" cy="461318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7128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1295401" y="6248400"/>
            <a:ext cx="7305900" cy="498388"/>
          </a:xfrm>
        </p:spPr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12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3" y="1118399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9" y="160794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ký">
  <a:themeElements>
    <a:clrScheme name="Organický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ký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k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0</TotalTime>
  <Words>280</Words>
  <Application>Microsoft Office PowerPoint</Application>
  <PresentationFormat>Vlastní</PresentationFormat>
  <Paragraphs>51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Organický</vt:lpstr>
      <vt:lpstr>PLAVE NEBO NE</vt:lpstr>
      <vt:lpstr>Snímek 2</vt:lpstr>
      <vt:lpstr>Snímek 3</vt:lpstr>
      <vt:lpstr>Snímek 4</vt:lpstr>
      <vt:lpstr>Snímek 5</vt:lpstr>
      <vt:lpstr>Snímek 6</vt:lpstr>
      <vt:lpstr>Snímek 7</vt:lpstr>
      <vt:lpstr>Téma pro polytechnickou výchovu</vt:lpstr>
      <vt:lpstr>Použitý materiál</vt:lpstr>
      <vt:lpstr>Metodický postup </vt:lpstr>
      <vt:lpstr>Použité zdroje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2015-03-03T17:45:11Z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