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33" r:id="rId2"/>
  </p:sldMasterIdLst>
  <p:notesMasterIdLst>
    <p:notesMasterId r:id="rId14"/>
  </p:notesMasterIdLst>
  <p:handoutMasterIdLst>
    <p:handoutMasterId r:id="rId15"/>
  </p:handoutMasterIdLst>
  <p:sldIdLst>
    <p:sldId id="272" r:id="rId3"/>
    <p:sldId id="290" r:id="rId4"/>
    <p:sldId id="291" r:id="rId5"/>
    <p:sldId id="292" r:id="rId6"/>
    <p:sldId id="293" r:id="rId7"/>
    <p:sldId id="275" r:id="rId8"/>
    <p:sldId id="276" r:id="rId9"/>
    <p:sldId id="277" r:id="rId10"/>
    <p:sldId id="278" r:id="rId11"/>
    <p:sldId id="287" r:id="rId12"/>
    <p:sldId id="28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65" autoAdjust="0"/>
    <p:restoredTop sz="96127" autoAdjust="0"/>
  </p:normalViewPr>
  <p:slideViewPr>
    <p:cSldViewPr snapToGrid="0">
      <p:cViewPr>
        <p:scale>
          <a:sx n="70" d="100"/>
          <a:sy n="70" d="100"/>
        </p:scale>
        <p:origin x="-1170" y="-4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10.3.2015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10.3.2015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839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46"/>
            <a:ext cx="103632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E799-C52A-4DA6-AA66-A078EF41B439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1CD4B-A46E-46D6-8ADB-9698C5CE51AC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45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869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2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0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68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62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711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36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7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965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5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9678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11785600" y="274659"/>
            <a:ext cx="36576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12800" y="274659"/>
            <a:ext cx="107696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64167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1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1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7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7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7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538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64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44062" y="681181"/>
            <a:ext cx="103632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Lodička</a:t>
            </a:r>
            <a:br>
              <a:rPr lang="cs-CZ" dirty="0" smtClean="0"/>
            </a:br>
            <a:r>
              <a:rPr lang="cs-CZ" dirty="0" smtClean="0"/>
              <a:t>Bc. Miloslava Vavříková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00" y="293688"/>
            <a:ext cx="10972800" cy="1143000"/>
          </a:xfrm>
        </p:spPr>
        <p:txBody>
          <a:bodyPr/>
          <a:lstStyle/>
          <a:p>
            <a:r>
              <a:rPr lang="cs-CZ" dirty="0" smtClean="0"/>
              <a:t>Úkol – vyber lodičku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8193" name="Picture 1" descr="C:\Users\Martina\Pictures\MP Navigator EX\2015_03_08\IMG_0007_N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988" y="1464433"/>
            <a:ext cx="3097213" cy="3219450"/>
          </a:xfrm>
          <a:prstGeom prst="rect">
            <a:avLst/>
          </a:prstGeom>
          <a:noFill/>
        </p:spPr>
      </p:pic>
      <p:pic>
        <p:nvPicPr>
          <p:cNvPr id="8195" name="Picture 3" descr="C:\Users\Martina\Pictures\MP Navigator EX\2015_03_08\IMG_0015_NE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6090" y="1190839"/>
            <a:ext cx="3750054" cy="3891981"/>
          </a:xfrm>
          <a:prstGeom prst="rect">
            <a:avLst/>
          </a:prstGeom>
          <a:noFill/>
        </p:spPr>
      </p:pic>
      <p:pic>
        <p:nvPicPr>
          <p:cNvPr id="8196" name="Picture 4" descr="C:\Users\Martina\Pictures\MP Navigator EX\2015_03_08\IMG_0001_NEW_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29600" y="1438749"/>
            <a:ext cx="3048000" cy="3078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964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08000" y="274638"/>
            <a:ext cx="10972800" cy="11430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Který předmět použiješ, aby se loď rozjela?</a:t>
            </a:r>
            <a:endParaRPr lang="cs-CZ" sz="4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055" name="Picture 7" descr="C:\Users\Martina\Pictures\MP Navigator EX\2015_03_08\IMG_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5599" y="1404835"/>
            <a:ext cx="3367089" cy="3530703"/>
          </a:xfrm>
          <a:prstGeom prst="rect">
            <a:avLst/>
          </a:prstGeom>
          <a:noFill/>
        </p:spPr>
      </p:pic>
      <p:pic>
        <p:nvPicPr>
          <p:cNvPr id="6145" name="Picture 1" descr="C:\Users\Martina\Pictures\MP Navigator EX\2015_03_08\IMG_0012_N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4060" y="1613943"/>
            <a:ext cx="3078163" cy="3111500"/>
          </a:xfrm>
          <a:prstGeom prst="rect">
            <a:avLst/>
          </a:prstGeom>
          <a:noFill/>
        </p:spPr>
      </p:pic>
      <p:pic>
        <p:nvPicPr>
          <p:cNvPr id="6146" name="Picture 2" descr="C:\Users\Martina\Pictures\MP Navigator EX\2015_03_08\IMG_0013_NE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82" y="1460312"/>
            <a:ext cx="3497106" cy="3614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700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s lodičkou můžeš plout!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121" name="Picture 1" descr="C:\Users\Martina\Pictures\MP Navigator EX\2015_03_08\IMG_0009_N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458" y="1628869"/>
            <a:ext cx="3154363" cy="3054350"/>
          </a:xfrm>
          <a:prstGeom prst="rect">
            <a:avLst/>
          </a:prstGeom>
          <a:noFill/>
        </p:spPr>
      </p:pic>
      <p:pic>
        <p:nvPicPr>
          <p:cNvPr id="5122" name="Picture 2" descr="C:\Users\Martina\Pictures\MP Navigator EX\2015_03_08\IMG_0010_NEW_N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4301" y="1545065"/>
            <a:ext cx="3157537" cy="3140075"/>
          </a:xfrm>
          <a:prstGeom prst="rect">
            <a:avLst/>
          </a:prstGeom>
          <a:noFill/>
        </p:spPr>
      </p:pic>
      <p:pic>
        <p:nvPicPr>
          <p:cNvPr id="5123" name="Picture 3" descr="C:\Users\Martina\Pictures\MP Navigator EX\2015_03_08\IMG_0008_NE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1652" y="1528550"/>
            <a:ext cx="3262637" cy="320926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- lodička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4100" name="Picture 4" descr="C:\Users\Martina\Pictures\MP Navigator EX\2015_03_08\IMG_0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004233" y="503639"/>
            <a:ext cx="3760640" cy="5163589"/>
          </a:xfrm>
          <a:prstGeom prst="rect">
            <a:avLst/>
          </a:prstGeom>
          <a:noFill/>
          <a:scene3d>
            <a:camera prst="orthographicFront">
              <a:rot lat="0" lon="300000" rev="0"/>
            </a:camera>
            <a:lightRig rig="threePt" dir="t"/>
          </a:scene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</a:t>
            </a:r>
            <a:r>
              <a:rPr lang="cs-CZ" dirty="0" smtClean="0"/>
              <a:t>zdroje</a:t>
            </a:r>
          </a:p>
          <a:p>
            <a:r>
              <a:rPr lang="cs-CZ" dirty="0" smtClean="0"/>
              <a:t>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tři </a:t>
            </a: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pracovní listy s jednoduchým interaktivním úkolem. </a:t>
            </a:r>
            <a:endParaRPr lang="cs-C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Součástí je i pracovní list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kartičky </a:t>
            </a: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 děti k tématu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cíle </a:t>
            </a:r>
          </a:p>
          <a:p>
            <a:pPr marL="45720" indent="0">
              <a:buNone/>
            </a:pP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Poznat a pojmenovat správně dopravní prostředek a náčiní k jeho činnosti a rozvíjet poznávací procesy</a:t>
            </a:r>
          </a:p>
          <a:p>
            <a:pPr marL="45720" indent="0">
              <a:buNone/>
            </a:pPr>
            <a:endParaRPr lang="cs-C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76" y="-232012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3600" b="1" dirty="0" smtClean="0"/>
              <a:t>Práce </a:t>
            </a:r>
            <a:r>
              <a:rPr lang="cs-CZ" sz="3600" b="1" dirty="0"/>
              <a:t>s interaktivním výukovým materiálem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33939" y="1322132"/>
            <a:ext cx="9509760" cy="3524813"/>
          </a:xfrm>
        </p:spPr>
        <p:txBody>
          <a:bodyPr>
            <a:noAutofit/>
          </a:bodyPr>
          <a:lstStyle/>
          <a:p>
            <a:pPr algn="just"/>
            <a:r>
              <a:rPr lang="cs-CZ" sz="2800" dirty="0" smtClean="0"/>
              <a:t>Děti pracují s IVM výběrem správného obrázku, lze využít KUMUČ magnetickou tabulku a obrázky .</a:t>
            </a:r>
          </a:p>
          <a:p>
            <a:pPr algn="just"/>
            <a:r>
              <a:rPr lang="cs-CZ" sz="2800" dirty="0" smtClean="0"/>
              <a:t>Zároveň je možné využít pracovní list, který dětem vytiskneme a oni si tužkou několikrát obtahují lodičku.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Rozlišení podstatných a nepodstatných předmětů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3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2" y="1118397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3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72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289</Words>
  <Application>Microsoft Office PowerPoint</Application>
  <PresentationFormat>Vlastní</PresentationFormat>
  <Paragraphs>60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Lodička Bc. Miloslava Vavříková</vt:lpstr>
      <vt:lpstr>Úkol – vyber lodičku</vt:lpstr>
      <vt:lpstr>Který předmět použiješ, aby se loď rozjela?</vt:lpstr>
      <vt:lpstr>Kde s lodičkou můžeš plout!</vt:lpstr>
      <vt:lpstr>Pracovní list - lodička</vt:lpstr>
      <vt:lpstr>Použité odkazy</vt:lpstr>
      <vt:lpstr>Metodický pokyn Integrovaný blok: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2015-03-10T12:16:26Z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