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33" r:id="rId2"/>
  </p:sldMasterIdLst>
  <p:notesMasterIdLst>
    <p:notesMasterId r:id="rId14"/>
  </p:notesMasterIdLst>
  <p:handoutMasterIdLst>
    <p:handoutMasterId r:id="rId15"/>
  </p:handoutMasterIdLst>
  <p:sldIdLst>
    <p:sldId id="272" r:id="rId3"/>
    <p:sldId id="292" r:id="rId4"/>
    <p:sldId id="293" r:id="rId5"/>
    <p:sldId id="294" r:id="rId6"/>
    <p:sldId id="295" r:id="rId7"/>
    <p:sldId id="275" r:id="rId8"/>
    <p:sldId id="276" r:id="rId9"/>
    <p:sldId id="277" r:id="rId10"/>
    <p:sldId id="278" r:id="rId11"/>
    <p:sldId id="287" r:id="rId12"/>
    <p:sldId id="28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51" autoAdjust="0"/>
    <p:restoredTop sz="93662" autoAdjust="0"/>
  </p:normalViewPr>
  <p:slideViewPr>
    <p:cSldViewPr snapToGrid="0">
      <p:cViewPr varScale="1">
        <p:scale>
          <a:sx n="83" d="100"/>
          <a:sy n="83" d="100"/>
        </p:scale>
        <p:origin x="-96" y="-41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12.3.2015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12.3.2015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88162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46"/>
            <a:ext cx="103632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E799-C52A-4DA6-AA66-A078EF41B439}" type="datetimeFigureOut">
              <a:rPr lang="cs-CZ" smtClean="0"/>
              <a:pPr/>
              <a:t>12.3.2015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1CD4B-A46E-46D6-8ADB-9698C5CE51AC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8452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28693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2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6" y="3587630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20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368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81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81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6215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7711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036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7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2965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6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3052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319678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11785600" y="274659"/>
            <a:ext cx="36576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12800" y="274659"/>
            <a:ext cx="107696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1464167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1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1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0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7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7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7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7538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9235" y="1139981"/>
            <a:ext cx="10363200" cy="1470025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000" dirty="0" smtClean="0"/>
              <a:t>Míša a záchranka</a:t>
            </a:r>
            <a:endParaRPr lang="cs-CZ" sz="40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959" y="2688609"/>
            <a:ext cx="8739116" cy="2936545"/>
          </a:xfrm>
        </p:spPr>
        <p:txBody>
          <a:bodyPr/>
          <a:lstStyle/>
          <a:p>
            <a:r>
              <a:rPr lang="cs-CZ" cap="none" dirty="0" smtClean="0"/>
              <a:t>Bc. Miloslava Vavříková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462448" cy="110378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Popiš danou situaci na obrázku. Co se stalo?</a:t>
            </a:r>
            <a:endParaRPr lang="cs-CZ" sz="3200" dirty="0"/>
          </a:p>
        </p:txBody>
      </p:sp>
      <p:pic>
        <p:nvPicPr>
          <p:cNvPr id="7" name="Picture 5" descr="C:\Users\Martina\Pictures\MP Navigator EX\2015_02_08\IMG_0001_NEW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476466" y="1110209"/>
            <a:ext cx="2788042" cy="4033314"/>
          </a:xfrm>
          <a:prstGeom prst="rect">
            <a:avLst/>
          </a:prstGeom>
          <a:noFill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2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Koho zavoláš na pomoc?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17" r="49086" b="72736"/>
          <a:stretch/>
        </p:blipFill>
        <p:spPr>
          <a:xfrm>
            <a:off x="3958835" y="1975973"/>
            <a:ext cx="3316407" cy="319963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182" b="27273" l="609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775" t="2388" b="70945"/>
          <a:stretch/>
        </p:blipFill>
        <p:spPr>
          <a:xfrm>
            <a:off x="431576" y="674688"/>
            <a:ext cx="3208740" cy="300262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5333" b="58909" l="6413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227" t="32437" b="38111"/>
          <a:stretch/>
        </p:blipFill>
        <p:spPr>
          <a:xfrm>
            <a:off x="8230126" y="794720"/>
            <a:ext cx="3033755" cy="309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1224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v tom autě přijede?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566" t="36666" r="42449"/>
          <a:stretch/>
        </p:blipFill>
        <p:spPr>
          <a:xfrm>
            <a:off x="1800313" y="1642705"/>
            <a:ext cx="1071563" cy="267012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53050" y="1521736"/>
            <a:ext cx="2948337" cy="279109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724"/>
          <a:stretch/>
        </p:blipFill>
        <p:spPr>
          <a:xfrm>
            <a:off x="4408314" y="1828442"/>
            <a:ext cx="3029297" cy="294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829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1386" y="434126"/>
            <a:ext cx="11412279" cy="1143000"/>
          </a:xfrm>
        </p:spPr>
        <p:txBody>
          <a:bodyPr/>
          <a:lstStyle/>
          <a:p>
            <a:r>
              <a:rPr lang="cs-CZ" dirty="0" smtClean="0"/>
              <a:t>Když se něco </a:t>
            </a:r>
            <a:r>
              <a:rPr lang="cs-CZ" dirty="0" smtClean="0"/>
              <a:t>stane, zavolám… 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3907" y="2332037"/>
            <a:ext cx="109728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9600" dirty="0" smtClean="0">
                <a:solidFill>
                  <a:srgbClr val="FF0000"/>
                </a:solidFill>
              </a:rPr>
              <a:t>Číslo 150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065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Obrázky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1236" y="192751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blok: </a:t>
            </a:r>
            <a:r>
              <a:rPr lang="cs-CZ" sz="2800" dirty="0" smtClean="0">
                <a:latin typeface="Calibri" panose="020F0502020204030204" pitchFamily="34" charset="0"/>
              </a:rPr>
              <a:t>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4252" y="1340379"/>
            <a:ext cx="10554270" cy="4227389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čtyři obrázky s</a:t>
            </a:r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jednoduchým interaktivním úkolem. </a:t>
            </a:r>
          </a:p>
          <a:p>
            <a:pPr>
              <a:buNone/>
            </a:pP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Postupně si osvojovat základní pravidla silničního provozu.</a:t>
            </a:r>
          </a:p>
          <a:p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Rozvíjet samostatnost a podporovat osobnost dítěte, zejména smysl pro povinnost a odpovědnost.</a:t>
            </a:r>
          </a:p>
          <a:p>
            <a:pPr>
              <a:buNone/>
            </a:pP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532262"/>
            <a:ext cx="9746776" cy="162408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3824" y="1537844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čtyřech snímcích se dětem zobrazí sestavy obrázků, které by </a:t>
            </a:r>
            <a:r>
              <a:rPr lang="cs-CZ" dirty="0" smtClean="0"/>
              <a:t>měly </a:t>
            </a:r>
            <a:r>
              <a:rPr lang="cs-CZ" dirty="0" smtClean="0"/>
              <a:t>děti nejprve správně rozpoznat, poté z nich získat vědomosti a zkušenosti a závěrem by </a:t>
            </a:r>
            <a:r>
              <a:rPr lang="cs-CZ" dirty="0" smtClean="0"/>
              <a:t>měly </a:t>
            </a:r>
            <a:r>
              <a:rPr lang="cs-CZ" dirty="0" smtClean="0"/>
              <a:t>získat poučení z těchto situací do budoucna.</a:t>
            </a:r>
          </a:p>
          <a:p>
            <a:r>
              <a:rPr lang="cs-CZ" dirty="0" smtClean="0"/>
              <a:t>Využití </a:t>
            </a:r>
            <a:r>
              <a:rPr lang="cs-CZ" dirty="0" err="1" smtClean="0"/>
              <a:t>KUMUČe</a:t>
            </a:r>
            <a:r>
              <a:rPr lang="cs-CZ" dirty="0" smtClean="0"/>
              <a:t> – 3. a 4. snímek děti zpracovávají zároveň s učitelem na magnetické tabulce.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Rozlišení podstatných a nepodstatných předmětů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2" y="1118397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3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325</Words>
  <Application>Microsoft Office PowerPoint</Application>
  <PresentationFormat>Vlastní</PresentationFormat>
  <Paragraphs>62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Míša a záchranka</vt:lpstr>
      <vt:lpstr>Popiš danou situaci na obrázku. Co se stalo?</vt:lpstr>
      <vt:lpstr>Koho zavoláš na pomoc?</vt:lpstr>
      <vt:lpstr>Kdo v tom autě přijede?</vt:lpstr>
      <vt:lpstr>Když se něco stane, zavolám… ?</vt:lpstr>
      <vt:lpstr>Použité odkazy</vt:lpstr>
      <vt:lpstr>Metodický pokyn Integrovaný blok: Dítě a jeho psychika</vt:lpstr>
      <vt:lpstr>Studijní materiály </vt:lpstr>
      <vt:lpstr>   Práce s interaktivním výukovým materiálem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2015-03-12T07:24:58Z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