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61" r:id="rId2"/>
  </p:sldMasterIdLst>
  <p:notesMasterIdLst>
    <p:notesMasterId r:id="rId19"/>
  </p:notesMasterIdLst>
  <p:handoutMasterIdLst>
    <p:handoutMasterId r:id="rId20"/>
  </p:handoutMasterIdLst>
  <p:sldIdLst>
    <p:sldId id="272" r:id="rId3"/>
    <p:sldId id="295" r:id="rId4"/>
    <p:sldId id="297" r:id="rId5"/>
    <p:sldId id="298" r:id="rId6"/>
    <p:sldId id="300" r:id="rId7"/>
    <p:sldId id="302" r:id="rId8"/>
    <p:sldId id="303" r:id="rId9"/>
    <p:sldId id="304" r:id="rId10"/>
    <p:sldId id="275" r:id="rId11"/>
    <p:sldId id="296" r:id="rId12"/>
    <p:sldId id="276" r:id="rId13"/>
    <p:sldId id="277" r:id="rId14"/>
    <p:sldId id="278" r:id="rId15"/>
    <p:sldId id="286" r:id="rId16"/>
    <p:sldId id="287" r:id="rId17"/>
    <p:sldId id="28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37" autoAdjust="0"/>
    <p:restoredTop sz="84460" autoAdjust="0"/>
  </p:normalViewPr>
  <p:slideViewPr>
    <p:cSldViewPr snapToGrid="0">
      <p:cViewPr>
        <p:scale>
          <a:sx n="80" d="100"/>
          <a:sy n="80" d="100"/>
        </p:scale>
        <p:origin x="-936" y="19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10.2.2015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10.2.2015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283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283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Obrázky, které patří do modrého kontejneru spojíme</a:t>
            </a:r>
            <a:r>
              <a:rPr lang="cs-CZ" baseline="0" dirty="0" smtClean="0"/>
              <a:t> s kontejnerem čárou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2833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Obrázky, které patří</a:t>
            </a:r>
            <a:r>
              <a:rPr lang="cs-CZ" baseline="0" dirty="0" smtClean="0"/>
              <a:t> do kontejneru opět spojíme ke kontejneru čárou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2833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Věci, které patří do zeleného kontejneru, spojte čarou s kontejnerem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2833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137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3556000" y="0"/>
            <a:ext cx="8636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127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4489157" y="533400"/>
            <a:ext cx="68072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4472589" y="3539864"/>
            <a:ext cx="6819704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7828299" y="6557946"/>
            <a:ext cx="2669952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2/10/2015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3759200" y="6557946"/>
            <a:ext cx="3903629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507845" y="6556248"/>
            <a:ext cx="784448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5217A8-0E06-4059-AC45-433E2E67A85D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2400" y="2821838"/>
            <a:ext cx="8340651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22400" y="1905001"/>
            <a:ext cx="8340651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98984" y="6556810"/>
            <a:ext cx="2669952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13811" y="6556810"/>
            <a:ext cx="38608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978603" y="6555112"/>
            <a:ext cx="784448" cy="228600"/>
          </a:xfrm>
        </p:spPr>
        <p:txBody>
          <a:bodyPr/>
          <a:lstStyle>
            <a:extLst/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71744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571744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571744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86384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497416"/>
            <a:ext cx="786384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09600" y="2133600"/>
            <a:ext cx="9652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797292" y="1004669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795609" y="998817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85464" y="1143000"/>
            <a:ext cx="4572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185464" y="3283634"/>
            <a:ext cx="4572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884909" y="1041002"/>
            <a:ext cx="560832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274956"/>
            <a:ext cx="2032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5657088" y="6557946"/>
            <a:ext cx="2669952" cy="226902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556248"/>
            <a:ext cx="4876800" cy="228600"/>
          </a:xfrm>
        </p:spPr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339328" y="6553200"/>
            <a:ext cx="78444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10871200" y="0"/>
            <a:ext cx="1320800" cy="6858000"/>
          </a:xfrm>
          <a:prstGeom prst="rect">
            <a:avLst/>
          </a:prstGeom>
          <a:blipFill>
            <a:blip r:embed="rId14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609600" y="1609416"/>
            <a:ext cx="9652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5661248" y="6557946"/>
            <a:ext cx="2669952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609600" y="6557946"/>
            <a:ext cx="48768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8335264" y="6556248"/>
            <a:ext cx="784448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jezdec-mobiln%C3%AD-telefon-mobiln%C3%AD-154174/" TargetMode="External"/><Relationship Id="rId3" Type="http://schemas.openxmlformats.org/officeDocument/2006/relationships/hyperlink" Target="http://pixabay.com/cs/t%C5%99%C3%ADd%C4%9Bn%C3%AD-odpadu-m%C3%BClltonnen-recyklace-502952/" TargetMode="External"/><Relationship Id="rId7" Type="http://schemas.openxmlformats.org/officeDocument/2006/relationships/hyperlink" Target="http://pixabay.com/cs/lepenkov%C3%A9-krabice-karton-box-161578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toaletn%C3%AD-pap%C3%ADr-koupelna-tk%C3%A1n%C4%9B-pap%C3%ADr-150912/" TargetMode="External"/><Relationship Id="rId5" Type="http://schemas.openxmlformats.org/officeDocument/2006/relationships/hyperlink" Target="http://pixabay.com/cs/ko%C5%A1-recyklovat-recyklace-box-modr%C3%A1-36016/" TargetMode="External"/><Relationship Id="rId4" Type="http://schemas.openxmlformats.org/officeDocument/2006/relationships/hyperlink" Target="http://pixabay.com/cs/kontejner-recyklovat-recyklace-box-149449/" TargetMode="External"/><Relationship Id="rId9" Type="http://schemas.openxmlformats.org/officeDocument/2006/relationships/hyperlink" Target="http://pixabay.com/cs/podpatky-oble%C4%8Den%C3%AD-bota-%C4%8Derven%C3%A1-146495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l%C3%A1hev-drink-v%C3%ADno-n%C3%A1poj-147690/" TargetMode="External"/><Relationship Id="rId3" Type="http://schemas.openxmlformats.org/officeDocument/2006/relationships/hyperlink" Target="http://pixabay.com/cs/plast-abc-recyklace-odpadky-528789/" TargetMode="External"/><Relationship Id="rId7" Type="http://schemas.openxmlformats.org/officeDocument/2006/relationships/hyperlink" Target="http://pixabay.com/cs/n%C3%A1pojov%C3%A9-sklo-tumbler-pit%C3%AD-sklo-161034/" TargetMode="External"/><Relationship Id="rId2" Type="http://schemas.openxmlformats.org/officeDocument/2006/relationships/hyperlink" Target="http://pixabay.com/cs/l%C3%A1hev-plast-velk%C3%A9-pr%C3%A1zdn%C3%BD-307638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zelen%C3%A1-ko%C5%A1-m%C5%AF%C5%BEe-plast-kontejner-310936/" TargetMode="External"/><Relationship Id="rId5" Type="http://schemas.openxmlformats.org/officeDocument/2006/relationships/hyperlink" Target="http://pixabay.com/cs/svetr-svetry-ko%C5%A1ile-v%C3%BDstava-obchod-428616/" TargetMode="External"/><Relationship Id="rId4" Type="http://schemas.openxmlformats.org/officeDocument/2006/relationships/hyperlink" Target="http://pixabay.com/cs/monitor-tv-televize-ploch%C3%BD-displej-155158/" TargetMode="External"/><Relationship Id="rId9" Type="http://schemas.openxmlformats.org/officeDocument/2006/relationships/hyperlink" Target="http://pixabay.com/cs/aktovka-podnik%C3%A1n%C3%AD-hn%C4%9Bd%C3%A1-158889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Cesta odpadu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cap="none" dirty="0" smtClean="0"/>
              <a:t>Bc. </a:t>
            </a:r>
            <a:r>
              <a:rPr lang="cs-CZ" cap="none" dirty="0" smtClean="0"/>
              <a:t>Dana Hašková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008" y="-130628"/>
            <a:ext cx="9215252" cy="12112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Znáte kontejnery, do kterých se třídí odpad?</a:t>
            </a:r>
            <a:endParaRPr lang="cs-CZ" sz="2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5" name="Picture 2" descr="Třídění Odpadu, Mülltonnen, Recyklace, Odpad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8152" y="1942585"/>
            <a:ext cx="5164570" cy="284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6864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8831283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kontejner na papír, správný obrázek zakroužkuj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5" name="Picture 2" descr="Kontejner, Recyklovat, Recyklace, Box, Plast, Zelen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783" y="1499734"/>
            <a:ext cx="8075221" cy="3559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677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jakého kontejneru vynášíme plast? Správný obrázek zakroužkuj.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3074" name="Picture 2" descr="Kontejner, Recyklovat, Recyklace, Box, Plast, Zelená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423" y="1529365"/>
            <a:ext cx="7042068" cy="346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3418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jakého kontejneru vynášíme sklo? Správný obrázek zakroužkuj.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3074" name="Picture 2" descr="Kontejner, Recyklovat, Recyklace, Box, Plast, Zelená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423" y="1529365"/>
            <a:ext cx="7042068" cy="346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04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vyhodím do modrého kontejneru?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6146" name="Picture 2" descr="Koš, Recyklovat, Recyklace, Box, Modrá, Odpadky, Odpa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295" y="2045998"/>
            <a:ext cx="3247148" cy="2252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Toaletní Papír, Koupelna Tkáně, Papír, Rol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024" y="2325905"/>
            <a:ext cx="1928957" cy="120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Lepenkové Krabice, Karton, Box, Kontejner, Otevřen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5533" y="1670091"/>
            <a:ext cx="1949261" cy="107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Jezdec, Mobilní Telefon, Mobilní, Nokia, Komunikac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276" y="3472074"/>
            <a:ext cx="1358713" cy="79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Podpatky, Oblečení, Bota, Červená, Lesklý Papí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648" y="3692149"/>
            <a:ext cx="2366548" cy="155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04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vyhodíme do žlutého kontejneru?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5122" name="Picture 2" descr="Kontejner, Koš, Odpadky, Odpad, Žlutá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719" y="2132588"/>
            <a:ext cx="4327772" cy="238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áhev, Plast, Velké, Prázdný, Odrážející, Modrá, Vod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620" y="1763873"/>
            <a:ext cx="834048" cy="1668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Plast, Abc, Recyklace, Odpadky, Průmysl, Žádní Lidé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1342" y="1660783"/>
            <a:ext cx="1420966" cy="943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Monitor, Tv, Televize, Plochý Displej, Plochá Obrazovk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9121" y="3431969"/>
            <a:ext cx="1909439" cy="1661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Svetr, Svetry, Košile, Výstava, Obchod, Nakupován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993" y="3906817"/>
            <a:ext cx="1795875" cy="1186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04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patří do zeleného kontejneru?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pic>
        <p:nvPicPr>
          <p:cNvPr id="4098" name="Picture 2" descr="Zelená, Koš, Může, Plast, Kontejner, Odpadky, Recykla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650" y="1864426"/>
            <a:ext cx="1818113" cy="2908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Nápojové Sklo, Tumbler, Pití, Sklo, Voda, Žízeň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252" y="1567307"/>
            <a:ext cx="1433588" cy="189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Láhev, Drink, Víno, Nápoj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9080" y="1555668"/>
            <a:ext cx="1315001" cy="2350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Aktovka, Podnikání, Hnědá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231" y="3598224"/>
            <a:ext cx="1773287" cy="1460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Klíč, Barvitý, Párování, Číslo, Bezpečnost, Raw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910" y="3906509"/>
            <a:ext cx="1488223" cy="98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04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/>
              <a:t>BLICKPIXEL.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10.2.2015].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dirty="0">
                <a:hlinkClick r:id="rId3"/>
              </a:rPr>
              <a:t>http://pixabay.com/cs/t%C5%99%C3%ADd%C4%9Bn%C3%AD-odpadu-m%C3%BClltonnen-recyklace-502952</a:t>
            </a:r>
            <a:r>
              <a:rPr lang="cs-CZ" sz="1000" dirty="0" smtClean="0">
                <a:hlinkClick r:id="rId3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4"/>
              </a:rPr>
              <a:t>http://pixabay.com/cs/kontejner-recyklovat-recyklace-box-149449</a:t>
            </a:r>
            <a:r>
              <a:rPr lang="en-US" sz="1000" dirty="0" smtClean="0">
                <a:hlinkClick r:id="rId4"/>
              </a:rPr>
              <a:t>/</a:t>
            </a:r>
            <a:endParaRPr lang="cs-CZ" sz="1000" dirty="0" smtClean="0"/>
          </a:p>
          <a:p>
            <a:r>
              <a:rPr lang="cs-CZ" sz="1000" dirty="0"/>
              <a:t>NEMO.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10.2.2015].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dirty="0">
                <a:hlinkClick r:id="rId5"/>
              </a:rPr>
              <a:t>http://pixabay.com/cs/ko%C5%A1-recyklovat-recyklace-box-modr%C3%A1-36016</a:t>
            </a:r>
            <a:r>
              <a:rPr lang="cs-CZ" sz="1000" dirty="0" smtClean="0">
                <a:hlinkClick r:id="rId5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6"/>
              </a:rPr>
              <a:t>http://pixabay.com/cs/toaletn%C3%AD-pap%C3%ADr-koupelna-tk%C3%A1n%C4%9B-pap%C3%ADr-150912</a:t>
            </a:r>
            <a:r>
              <a:rPr lang="en-US" sz="1000" dirty="0" smtClean="0">
                <a:hlinkClick r:id="rId6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7"/>
              </a:rPr>
              <a:t>http://pixabay.com/cs/lepenkov%C3%A9-krabice-karton-box-161578</a:t>
            </a:r>
            <a:r>
              <a:rPr lang="en-US" sz="1000" dirty="0" smtClean="0">
                <a:hlinkClick r:id="rId7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8"/>
              </a:rPr>
              <a:t>http://pixabay.com/cs/jezdec-mobiln%C3%AD-telefon-mobiln%C3%AD-154174</a:t>
            </a:r>
            <a:r>
              <a:rPr lang="en-US" sz="1000" dirty="0" smtClean="0">
                <a:hlinkClick r:id="rId8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9"/>
              </a:rPr>
              <a:t>http://pixabay.com/cs/podpatky-oble%C4%8Den%C3%AD-bota-%C4%8Derven%C3%A1-146495</a:t>
            </a:r>
            <a:r>
              <a:rPr lang="en-US" sz="1000" dirty="0" smtClean="0">
                <a:hlinkClick r:id="rId9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http://pixabay.com/cs/kontejner-ko%C5%A1-odpadky-odpad-%C5%BElut%C3%A1-155287/</a:t>
            </a:r>
            <a:endParaRPr lang="cs-CZ" sz="10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/>
              <a:t>NEMO.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10.2.2015].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dirty="0">
                <a:hlinkClick r:id="rId2"/>
              </a:rPr>
              <a:t>http://pixabay.com/cs/l%C3%A1hev-plast-velk%C3%A9-pr%C3%A1zdn%C3%BD-307638</a:t>
            </a:r>
            <a:r>
              <a:rPr lang="cs-CZ" sz="1000" dirty="0" smtClean="0">
                <a:hlinkClick r:id="rId2"/>
              </a:rPr>
              <a:t>/</a:t>
            </a:r>
            <a:endParaRPr lang="cs-CZ" sz="1000" dirty="0" smtClean="0"/>
          </a:p>
          <a:p>
            <a:r>
              <a:rPr lang="cs-CZ" sz="1000" dirty="0"/>
              <a:t>GORANMX.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10.2.2015].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dirty="0">
                <a:hlinkClick r:id="rId3"/>
              </a:rPr>
              <a:t>http://pixabay.com/cs/plast-abc-recyklace-odpadky-528789</a:t>
            </a:r>
            <a:r>
              <a:rPr lang="cs-CZ" sz="1000" dirty="0" smtClean="0">
                <a:hlinkClick r:id="rId3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4"/>
              </a:rPr>
              <a:t>http://pixabay.com/cs/monitor-tv-televize-ploch%C3%BD-displej-155158</a:t>
            </a:r>
            <a:r>
              <a:rPr lang="en-US" sz="1000" dirty="0" smtClean="0">
                <a:hlinkClick r:id="rId4"/>
              </a:rPr>
              <a:t>/</a:t>
            </a:r>
            <a:endParaRPr lang="cs-CZ" sz="1000" dirty="0" smtClean="0"/>
          </a:p>
          <a:p>
            <a:r>
              <a:rPr lang="cs-CZ" sz="1000" dirty="0"/>
              <a:t>JARMOLUK.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10.2.2015].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dirty="0">
                <a:hlinkClick r:id="rId5"/>
              </a:rPr>
              <a:t>http://pixabay.com/cs/svetr-svetry-ko%C5%A1ile-v%C3%BDstava-obchod-428616</a:t>
            </a:r>
            <a:r>
              <a:rPr lang="cs-CZ" sz="1000" dirty="0" smtClean="0">
                <a:hlinkClick r:id="rId5"/>
              </a:rPr>
              <a:t>/</a:t>
            </a:r>
            <a:endParaRPr lang="cs-CZ" sz="1000" dirty="0" smtClean="0"/>
          </a:p>
          <a:p>
            <a:r>
              <a:rPr lang="cs-CZ" sz="1000" dirty="0"/>
              <a:t>NEMO.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10.2.2015].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</a:t>
            </a:r>
            <a:r>
              <a:rPr lang="cs-CZ" sz="1000" dirty="0">
                <a:hlinkClick r:id="rId6"/>
              </a:rPr>
              <a:t>http://pixabay.com/cs/zelen%C3%A1-ko%C5%A1-m%C5%AF%C5%BEe-plast-kontejner-310936</a:t>
            </a:r>
            <a:r>
              <a:rPr lang="cs-CZ" sz="1000" dirty="0" smtClean="0">
                <a:hlinkClick r:id="rId6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7"/>
              </a:rPr>
              <a:t>http://pixabay.com/cs/n%C3%A1pojov%C3%A9-sklo-tumbler-pit%C3%AD-sklo-161034</a:t>
            </a:r>
            <a:r>
              <a:rPr lang="en-US" sz="1000" dirty="0" smtClean="0">
                <a:hlinkClick r:id="rId7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8"/>
              </a:rPr>
              <a:t>http://pixabay.com/cs/l%C3%A1hev-drink-v%C3%ADno-n%C3%A1poj-147690</a:t>
            </a:r>
            <a:r>
              <a:rPr lang="en-US" sz="1000" dirty="0" smtClean="0">
                <a:hlinkClick r:id="rId8"/>
              </a:rPr>
              <a:t>/</a:t>
            </a:r>
            <a:endParaRPr lang="cs-CZ" sz="1000" dirty="0" smtClean="0"/>
          </a:p>
          <a:p>
            <a:r>
              <a:rPr lang="en-US" sz="1000" dirty="0"/>
              <a:t>OPENCLIPS. </a:t>
            </a:r>
            <a:r>
              <a:rPr lang="en-US" sz="1000" i="1" dirty="0" err="1"/>
              <a:t>pixabay</a:t>
            </a:r>
            <a:r>
              <a:rPr lang="en-US" sz="1000" dirty="0"/>
              <a:t> [online]. [cit. 10.2.2015].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CC0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9"/>
              </a:rPr>
              <a:t>http://pixabay.com/cs/aktovka-podnik%C3%A1n%C3%AD-hn%C4%9Bd%C3%A1-158889</a:t>
            </a:r>
            <a:r>
              <a:rPr lang="en-US" sz="1000" dirty="0" smtClean="0">
                <a:hlinkClick r:id="rId9"/>
              </a:rPr>
              <a:t>/</a:t>
            </a:r>
            <a:endParaRPr lang="cs-CZ" sz="1000" dirty="0" smtClean="0"/>
          </a:p>
          <a:p>
            <a:r>
              <a:rPr lang="cs-CZ" sz="1000" dirty="0"/>
              <a:t>FBFOTO. </a:t>
            </a:r>
            <a:r>
              <a:rPr lang="cs-CZ" sz="1000" i="1" dirty="0" err="1"/>
              <a:t>pixabay</a:t>
            </a:r>
            <a:r>
              <a:rPr lang="cs-CZ" sz="1000" dirty="0"/>
              <a:t> [online]. [cit. 10.2.2015]. Dostupný pod licencí CC0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http://pixabay.com/cs/kl%C3%AD%C4%8D-barvit%C3%BD-p%C3%A1rov%C3%A1n%C3%AD-%C4%8D%C3%ADslo-74534/</a:t>
            </a:r>
            <a:endParaRPr lang="cs-CZ" sz="1000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5804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šest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by mělo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umět samostatně splnit jednoduchý úkol, poradit si v běžné a opakující se situaci, cítit ze své samostatnosti uspokojení.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č. 3-5 děti mají zakroužkovat správnou barvu kontejneru.</a:t>
            </a:r>
          </a:p>
          <a:p>
            <a:r>
              <a:rPr lang="cs-CZ" dirty="0" smtClean="0"/>
              <a:t>Na snímcích č.6-8 děti spojují odpadové materiály se správným kontejnerem.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7340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 – DÍTĚ A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JEHO PSYCHIKA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341119" y="2890180"/>
            <a:ext cx="9595189" cy="7340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POZNÁVACÍ SCHOPNOSTI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1627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437</Words>
  <Application>Microsoft Office PowerPoint</Application>
  <PresentationFormat>Vlastní</PresentationFormat>
  <Paragraphs>102</Paragraphs>
  <Slides>16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Cesta odpadu</vt:lpstr>
      <vt:lpstr>Znáte kontejnery, do kterých se třídí odpad?</vt:lpstr>
      <vt:lpstr>Vyber kontejner na papír, správný obrázek zakroužkuj</vt:lpstr>
      <vt:lpstr>Do jakého kontejneru vynášíme plast? Správný obrázek zakroužkuj.</vt:lpstr>
      <vt:lpstr>Do jakého kontejneru vynášíme sklo? Správný obrázek zakroužkuj.</vt:lpstr>
      <vt:lpstr>Co vyhodím do modrého kontejneru?</vt:lpstr>
      <vt:lpstr>Co vyhodíme do žlutého kontejneru?</vt:lpstr>
      <vt:lpstr>Co patří do zeleného kontejneru?</vt:lpstr>
      <vt:lpstr>Použité odkazy</vt:lpstr>
      <vt:lpstr>Použité odkazy</vt:lpstr>
      <vt:lpstr>Metodický pokyn Integrovaný blok: Dítě a jeho psychika</vt:lpstr>
      <vt:lpstr>Studijní materiály </vt:lpstr>
      <vt:lpstr>   Práce s interaktivním výukovým materiálem </vt:lpstr>
      <vt:lpstr>Prvky polytechnické výchovy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2015-02-10T15:35:58Z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