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09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2" r:id="rId7"/>
    <p:sldId id="295" r:id="rId8"/>
    <p:sldId id="294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77" autoAdjust="0"/>
    <p:restoredTop sz="81871" autoAdjust="0"/>
  </p:normalViewPr>
  <p:slideViewPr>
    <p:cSldViewPr snapToGrid="0">
      <p:cViewPr>
        <p:scale>
          <a:sx n="81" d="100"/>
          <a:sy n="81" d="100"/>
        </p:scale>
        <p:origin x="-78" y="-1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8203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8E80666-FB37-4B36-9149-507F3B0178E3}" type="datetimeFigureOut">
              <a:rPr lang="en-US" smtClean="0"/>
              <a:pPr/>
              <a:t>3/13/2015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ku%C5%BEelov%C3%BD-rychl%C3%A9-ob%C4%8Derstven%C3%AD-145172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ledu-zmrzlina-dezert-l%C3%A9to-sladkost-161922/" TargetMode="External"/><Relationship Id="rId4" Type="http://schemas.openxmlformats.org/officeDocument/2006/relationships/hyperlink" Target="http://pixabay.com/cs/poh%C3%A1r-zmrzlina-smetana-ledu-dezert-309657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7096" y="1236519"/>
            <a:ext cx="9489573" cy="1465118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Zmrzlina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4727" y="2855061"/>
            <a:ext cx="8944351" cy="861420"/>
          </a:xfrm>
        </p:spPr>
        <p:txBody>
          <a:bodyPr/>
          <a:lstStyle/>
          <a:p>
            <a:pPr algn="ctr"/>
            <a:r>
              <a:rPr lang="cs-CZ" cap="none" dirty="0" smtClean="0"/>
              <a:t>Bc. Barbora </a:t>
            </a:r>
            <a:r>
              <a:rPr lang="cs-CZ" cap="none" dirty="0" err="1" smtClean="0"/>
              <a:t>Haslová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88286" y="4773661"/>
            <a:ext cx="6885765" cy="15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2707" y="290940"/>
            <a:ext cx="10972800" cy="1399032"/>
          </a:xfrm>
        </p:spPr>
        <p:txBody>
          <a:bodyPr/>
          <a:lstStyle/>
          <a:p>
            <a:pPr algn="ctr"/>
            <a:r>
              <a:rPr lang="cs-CZ" dirty="0" smtClean="0"/>
              <a:t>Najdi odlišný obrázek.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4340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24218" y="2383437"/>
            <a:ext cx="1154242" cy="2308485"/>
          </a:xfrm>
          <a:prstGeom prst="rect">
            <a:avLst/>
          </a:prstGeom>
          <a:noFill/>
        </p:spPr>
      </p:pic>
      <p:pic>
        <p:nvPicPr>
          <p:cNvPr id="10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21001" y="2385935"/>
            <a:ext cx="1154242" cy="2308485"/>
          </a:xfrm>
          <a:prstGeom prst="rect">
            <a:avLst/>
          </a:prstGeom>
          <a:noFill/>
        </p:spPr>
      </p:pic>
      <p:pic>
        <p:nvPicPr>
          <p:cNvPr id="11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60251" y="2355954"/>
            <a:ext cx="1154242" cy="2308485"/>
          </a:xfrm>
          <a:prstGeom prst="rect">
            <a:avLst/>
          </a:prstGeom>
          <a:noFill/>
        </p:spPr>
      </p:pic>
      <p:pic>
        <p:nvPicPr>
          <p:cNvPr id="12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4493" y="2295993"/>
            <a:ext cx="1154242" cy="2308485"/>
          </a:xfrm>
          <a:prstGeom prst="rect">
            <a:avLst/>
          </a:prstGeom>
          <a:noFill/>
          <a:scene3d>
            <a:camera prst="orthographicFront">
              <a:rot lat="0" lon="0" rev="10799999"/>
            </a:camera>
            <a:lightRig rig="threePt" dir="t"/>
          </a:scene3d>
        </p:spPr>
      </p:pic>
      <p:pic>
        <p:nvPicPr>
          <p:cNvPr id="13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08776" y="2281003"/>
            <a:ext cx="1154242" cy="2308485"/>
          </a:xfrm>
          <a:prstGeom prst="rect">
            <a:avLst/>
          </a:prstGeom>
          <a:noFill/>
        </p:spPr>
      </p:pic>
      <p:pic>
        <p:nvPicPr>
          <p:cNvPr id="14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63018" y="2295993"/>
            <a:ext cx="1154242" cy="2308485"/>
          </a:xfrm>
          <a:prstGeom prst="rect">
            <a:avLst/>
          </a:prstGeom>
          <a:noFill/>
        </p:spPr>
      </p:pic>
      <p:pic>
        <p:nvPicPr>
          <p:cNvPr id="15" name="Picture 4" descr="Ku&amp;zcaron;elový, Rychlé Ob&amp;ccaron;erstvení, Nekvalitní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72291" y="2281004"/>
            <a:ext cx="1154242" cy="23084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17369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řadu.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314" name="Picture 2" descr="Pohár, Zmrzlina, Smetana, Ledu, Dezert, Milé, 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263" y="1451365"/>
            <a:ext cx="1181313" cy="1456726"/>
          </a:xfrm>
          <a:prstGeom prst="rect">
            <a:avLst/>
          </a:prstGeom>
          <a:noFill/>
        </p:spPr>
      </p:pic>
      <p:pic>
        <p:nvPicPr>
          <p:cNvPr id="10" name="Picture 2" descr="Pohár, Zmrzlina, Smetana, Ledu, Dezert, Milé, 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8070" y="1438876"/>
            <a:ext cx="1181313" cy="1456726"/>
          </a:xfrm>
          <a:prstGeom prst="rect">
            <a:avLst/>
          </a:prstGeom>
          <a:noFill/>
        </p:spPr>
      </p:pic>
      <p:pic>
        <p:nvPicPr>
          <p:cNvPr id="11" name="Picture 2" descr="Pohár, Zmrzlina, Smetana, Ledu, Dezert, Milé, 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63733" y="1501334"/>
            <a:ext cx="1181313" cy="1456726"/>
          </a:xfrm>
          <a:prstGeom prst="rect">
            <a:avLst/>
          </a:prstGeom>
          <a:noFill/>
        </p:spPr>
      </p:pic>
      <p:pic>
        <p:nvPicPr>
          <p:cNvPr id="12" name="Picture 2" descr="Pohár, Zmrzlina, Smetana, Ledu, Dezert, Milé, 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9631" y="1473852"/>
            <a:ext cx="1181313" cy="1456726"/>
          </a:xfrm>
          <a:prstGeom prst="rect">
            <a:avLst/>
          </a:prstGeom>
          <a:noFill/>
        </p:spPr>
      </p:pic>
      <p:pic>
        <p:nvPicPr>
          <p:cNvPr id="13316" name="Picture 4" descr="Ledu, Zmrzlina, Dezert, Léto, Sladkost, Vani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4377" y="1451365"/>
            <a:ext cx="758344" cy="1516687"/>
          </a:xfrm>
          <a:prstGeom prst="rect">
            <a:avLst/>
          </a:prstGeom>
          <a:noFill/>
        </p:spPr>
      </p:pic>
      <p:pic>
        <p:nvPicPr>
          <p:cNvPr id="14" name="Picture 4" descr="Ledu, Zmrzlina, Dezert, Léto, Sladkost, Vani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0351" y="1453863"/>
            <a:ext cx="764590" cy="1529179"/>
          </a:xfrm>
          <a:prstGeom prst="rect">
            <a:avLst/>
          </a:prstGeom>
          <a:noFill/>
        </p:spPr>
      </p:pic>
      <p:pic>
        <p:nvPicPr>
          <p:cNvPr id="15" name="Picture 4" descr="Ledu, Zmrzlina, Dezert, Léto, Sladkost, Vani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57103" y="1408892"/>
            <a:ext cx="787075" cy="1574150"/>
          </a:xfrm>
          <a:prstGeom prst="rect">
            <a:avLst/>
          </a:prstGeom>
          <a:noFill/>
        </p:spPr>
      </p:pic>
      <p:pic>
        <p:nvPicPr>
          <p:cNvPr id="16" name="Picture 2" descr="Pohár, Zmrzlina, Smetana, Ledu, Dezert, Milé, 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74004" y="1471355"/>
            <a:ext cx="1181313" cy="1456726"/>
          </a:xfrm>
          <a:prstGeom prst="rect">
            <a:avLst/>
          </a:prstGeom>
          <a:noFill/>
        </p:spPr>
      </p:pic>
      <p:pic>
        <p:nvPicPr>
          <p:cNvPr id="13" name="Picture 4" descr="Ledu, Zmrzlina, Dezert, Léto, Sladkost, Vani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7740" y="3375104"/>
            <a:ext cx="778331" cy="1556660"/>
          </a:xfrm>
          <a:prstGeom prst="rect">
            <a:avLst/>
          </a:prstGeom>
          <a:noFill/>
        </p:spPr>
      </p:pic>
      <p:pic>
        <p:nvPicPr>
          <p:cNvPr id="17" name="Picture 2" descr="Pohár, Zmrzlina, Smetana, Ledu, Dezert, Milé, 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66700" y="3495027"/>
            <a:ext cx="1181313" cy="1456726"/>
          </a:xfrm>
          <a:prstGeom prst="rect">
            <a:avLst/>
          </a:prstGeom>
          <a:noFill/>
        </p:spPr>
      </p:pic>
      <p:pic>
        <p:nvPicPr>
          <p:cNvPr id="18" name="Picture 4" descr="Ledu, Zmrzlina, Dezert, Léto, Sladkost, Vani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847" y="1423885"/>
            <a:ext cx="778331" cy="15566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418309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700" dirty="0" smtClean="0"/>
              <a:t>Pozorně si prohlédni obrázek.</a:t>
            </a:r>
            <a:endParaRPr lang="cs-CZ" sz="37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290" name="Picture 2" descr="Ledu, Banán, Kiwi, Jahoda, Zmrzlinový Pohár, Lahod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2728" y="1374877"/>
            <a:ext cx="5351488" cy="36708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54845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ve zmrzlinovém poháru nebylo?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266" name="Picture 2" descr="Jahoda, Sladký, &amp;Ccaron;ervená, Lahod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4027" y="1555388"/>
            <a:ext cx="2188564" cy="1456763"/>
          </a:xfrm>
          <a:prstGeom prst="rect">
            <a:avLst/>
          </a:prstGeom>
          <a:noFill/>
        </p:spPr>
      </p:pic>
      <p:pic>
        <p:nvPicPr>
          <p:cNvPr id="11270" name="Picture 6" descr="Banán, &amp;Zcaron;lutá, Zelená, Ovoce, Banán Ke&amp;rcaron;, Zdravé, Sladk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4277" y="3498330"/>
            <a:ext cx="2333681" cy="1553356"/>
          </a:xfrm>
          <a:prstGeom prst="rect">
            <a:avLst/>
          </a:prstGeom>
          <a:noFill/>
        </p:spPr>
      </p:pic>
      <p:pic>
        <p:nvPicPr>
          <p:cNvPr id="11272" name="Picture 8" descr="Kiwi, Ovoce, Potraviny, &amp;Ccaron;erstvé, Dieta, Ovocný Salá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72153" y="2408734"/>
            <a:ext cx="2092949" cy="1393120"/>
          </a:xfrm>
          <a:prstGeom prst="rect">
            <a:avLst/>
          </a:prstGeom>
          <a:noFill/>
        </p:spPr>
      </p:pic>
      <p:pic>
        <p:nvPicPr>
          <p:cNvPr id="11274" name="Picture 10" descr="&amp;Ccaron;okoládová, Milé, Cand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99968" y="3693202"/>
            <a:ext cx="1853107" cy="1233474"/>
          </a:xfrm>
          <a:prstGeom prst="rect">
            <a:avLst/>
          </a:prstGeom>
          <a:noFill/>
        </p:spPr>
      </p:pic>
      <p:pic>
        <p:nvPicPr>
          <p:cNvPr id="11276" name="Picture 12" descr="Raj&amp;ccaron;ata, Zelenina, Va&amp;rcaron;it, Potraviny, Jíst, Slo&amp;zcaron;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15155" y="1534619"/>
            <a:ext cx="2572635" cy="17083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404464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700" dirty="0" smtClean="0"/>
              <a:t>Domaluj do kornoutu zmrzlinu.</a:t>
            </a:r>
            <a:endParaRPr lang="cs-CZ" sz="37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6868" name="Picture 4" descr="Ku&amp;zcaron;elový, Vafle, Potraviny, Zmrzlina, Milé, V Lét&amp;ecaron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77281" y="2470878"/>
            <a:ext cx="1362832" cy="25208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404464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700" dirty="0" smtClean="0"/>
              <a:t>Vymaluj si zmrzlinu a kornout.</a:t>
            </a:r>
            <a:endParaRPr lang="cs-CZ" sz="37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7892" name="Picture 4" descr="Ku&amp;zcaron;el Zmrzliny, Vanilková Zmrzlina, Dezert, Vanil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2387" y="1466356"/>
            <a:ext cx="1808137" cy="36162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404464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8123" y="530196"/>
            <a:ext cx="9500151" cy="924475"/>
          </a:xfrm>
        </p:spPr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24194" y="1319764"/>
            <a:ext cx="9500149" cy="4051437"/>
          </a:xfrm>
        </p:spPr>
        <p:txBody>
          <a:bodyPr>
            <a:normAutofit/>
          </a:bodyPr>
          <a:lstStyle/>
          <a:p>
            <a:r>
              <a:rPr lang="cs-CZ" sz="1000" dirty="0" smtClean="0"/>
              <a:t>Vlastní zdroje</a:t>
            </a:r>
          </a:p>
          <a:p>
            <a:r>
              <a:rPr lang="cs-CZ" sz="1000" dirty="0" smtClean="0"/>
              <a:t>OPENCLIPS.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</a:t>
            </a:r>
            <a:r>
              <a:rPr lang="cs-CZ" sz="1000" dirty="0" smtClean="0">
                <a:hlinkClick r:id="rId3"/>
              </a:rPr>
              <a:t>http://pixabay.com/cs/ku%C5%BEelov%C3%BD-rychl%C3%A9-ob%C4%8Derstven%C3%AD-145172/</a:t>
            </a:r>
            <a:endParaRPr lang="cs-CZ" sz="1000" dirty="0" smtClean="0"/>
          </a:p>
          <a:p>
            <a:r>
              <a:rPr lang="cs-CZ" sz="1000" dirty="0" smtClean="0"/>
              <a:t>NEMO.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</a:t>
            </a:r>
            <a:r>
              <a:rPr lang="cs-CZ" sz="1000" dirty="0" smtClean="0">
                <a:hlinkClick r:id="rId4"/>
              </a:rPr>
              <a:t>http://pixabay.com/cs/poh%C3%A1r-zmrzlina-smetana-ledu-dezert-309657/</a:t>
            </a:r>
            <a:endParaRPr lang="cs-CZ" sz="1000" dirty="0" smtClean="0"/>
          </a:p>
          <a:p>
            <a:r>
              <a:rPr lang="cs-CZ" sz="1000" dirty="0" smtClean="0"/>
              <a:t>OPENCLIPS.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</a:t>
            </a:r>
            <a:r>
              <a:rPr lang="cs-CZ" sz="1000" dirty="0" smtClean="0">
                <a:hlinkClick r:id="rId5"/>
              </a:rPr>
              <a:t>http://pixabay.com/cs/ledu-zmrzlina-dezert-l%C3%A9to-sladkost-161922/</a:t>
            </a:r>
            <a:endParaRPr lang="cs-CZ" sz="1000" dirty="0" smtClean="0"/>
          </a:p>
          <a:p>
            <a:r>
              <a:rPr lang="cs-CZ" sz="1000" dirty="0" smtClean="0"/>
              <a:t>FOTOSGRENZENLOS.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http://pixabay.com/cs/ledu-ban%C3%A1n-kiwi-jahoda-101776/ </a:t>
            </a:r>
          </a:p>
          <a:p>
            <a:r>
              <a:rPr lang="cs-CZ" sz="1000" dirty="0" smtClean="0"/>
              <a:t>BYKST.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http://pixabay.com/cs/jahoda-sladk%C3%BD-%C4%8Derven%C3%A1-lahodn%C3%BD-266137/ </a:t>
            </a:r>
          </a:p>
          <a:p>
            <a:r>
              <a:rPr lang="pt-BR" sz="1000" dirty="0" smtClean="0"/>
              <a:t>218860. </a:t>
            </a:r>
            <a:r>
              <a:rPr lang="pt-BR" sz="1000" i="1" dirty="0" smtClean="0"/>
              <a:t>pixabay.com</a:t>
            </a:r>
            <a:r>
              <a:rPr lang="pt-BR" sz="1000" dirty="0" smtClean="0"/>
              <a:t> [online]. [cit. 8.2.2015]. Dostupný na WWW: http://pixabay.com/cs/ban%C3%A1n-%C5%BElut%C3%A1-zelen%C3%A1-ovoce-ban%C3%A1n-ke%C5%99-325461/ </a:t>
            </a:r>
            <a:endParaRPr lang="cs-CZ" sz="1000" dirty="0" smtClean="0"/>
          </a:p>
          <a:p>
            <a:r>
              <a:rPr lang="cs-CZ" sz="1000" dirty="0" smtClean="0"/>
              <a:t>STEVEPB.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http://pixabay.com/cs/kiwi-ovoce-potraviny-%C4%8Derstv%C3%A9-dieta-400143/ </a:t>
            </a:r>
          </a:p>
          <a:p>
            <a:r>
              <a:rPr lang="en-US" sz="1000" dirty="0" smtClean="0"/>
              <a:t>SECURITY. </a:t>
            </a:r>
            <a:r>
              <a:rPr lang="en-US" sz="1000" i="1" dirty="0" smtClean="0"/>
              <a:t>pixabay.com</a:t>
            </a:r>
            <a:r>
              <a:rPr lang="en-US" sz="1000" dirty="0" smtClean="0"/>
              <a:t> [online]. [cit. 8.2.2015]. </a:t>
            </a:r>
            <a:r>
              <a:rPr lang="en-US" sz="1000" dirty="0" err="1" smtClean="0"/>
              <a:t>Dostupný</a:t>
            </a:r>
            <a:r>
              <a:rPr lang="en-US" sz="1000" dirty="0" smtClean="0"/>
              <a:t> </a:t>
            </a:r>
            <a:r>
              <a:rPr lang="en-US" sz="1000" dirty="0" err="1" smtClean="0"/>
              <a:t>na</a:t>
            </a:r>
            <a:r>
              <a:rPr lang="en-US" sz="1000" dirty="0" smtClean="0"/>
              <a:t> WWW: http://pixabay.com/cs/%C4%8Dokol%C3%A1dov%C3%A1-mil%C3%A9-candy-551424/ </a:t>
            </a:r>
            <a:endParaRPr lang="cs-CZ" sz="1000" dirty="0" smtClean="0"/>
          </a:p>
          <a:p>
            <a:r>
              <a:rPr lang="cs-CZ" sz="1000" dirty="0" smtClean="0"/>
              <a:t>SPHAEROID.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8.2.2015]. Dostupný na WWW: http://pixabay.com/cs/raj%C4%8Data-zelenina-va%C5%99it-potraviny-465064/ </a:t>
            </a:r>
          </a:p>
          <a:p>
            <a:r>
              <a:rPr lang="cs-CZ" sz="1000" dirty="0" smtClean="0"/>
              <a:t>NEMO.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10.2.2015]. Dostupný na WWW: http://pixabay.com/cs/ku%C5%BEelov%C3%BD-vafle-potraviny-zmrzlina-307067/ </a:t>
            </a:r>
          </a:p>
          <a:p>
            <a:r>
              <a:rPr lang="cs-CZ" sz="1000" dirty="0" smtClean="0"/>
              <a:t>NEMO.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10.2.2015]. Dostupný na WWW: http://pixabay.com/cs/ku%C5%BEel-zmrzliny-vanilkov%C3%A1-zmrzlina-32095/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9548" y="1798820"/>
            <a:ext cx="10403173" cy="3972393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šest pracovních listů s jednoduchým interaktivním úkolem. 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 – děti si na magnetickou tabulku namalují zmrzlinu a ozdobí ji magnety</a:t>
            </a:r>
          </a:p>
          <a:p>
            <a:pPr>
              <a:buNone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snaží uplatnit své přání, obhájit svůj názor, umět se rozhodnout o svých činnostech (samostatně se rozhodovat, co udělat, jak se rozhodnout)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5990" y="-269646"/>
            <a:ext cx="9509760" cy="227832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s interaktivním výukovým materiálem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6031" y="2307262"/>
            <a:ext cx="9509760" cy="352481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snímek – děti hledají odlišný obrázek</a:t>
            </a:r>
          </a:p>
          <a:p>
            <a:r>
              <a:rPr lang="cs-CZ" sz="2400" dirty="0" smtClean="0"/>
              <a:t>3. snímek – děti doplňují obrázek do dané řady</a:t>
            </a:r>
          </a:p>
          <a:p>
            <a:r>
              <a:rPr lang="cs-CZ" sz="2400" dirty="0" smtClean="0"/>
              <a:t>4. snímek – děti si prohlédnou obrázek</a:t>
            </a:r>
          </a:p>
          <a:p>
            <a:r>
              <a:rPr lang="cs-CZ" sz="2400" dirty="0" smtClean="0"/>
              <a:t>5. snímek – děti vyčleňují nesprávný obrázek</a:t>
            </a:r>
          </a:p>
          <a:p>
            <a:r>
              <a:rPr lang="cs-CZ" sz="2400" dirty="0" smtClean="0"/>
              <a:t>6. a 7. snímek – děti dokreslují a vybarvují zmrzlinu a kornout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968493"/>
            <a:ext cx="7687654" cy="4053211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554</Words>
  <Application>Microsoft Office PowerPoint</Application>
  <PresentationFormat>Vlastní</PresentationFormat>
  <Paragraphs>81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Zmrzlina</vt:lpstr>
      <vt:lpstr>Najdi odlišný obrázek.</vt:lpstr>
      <vt:lpstr>Doplň řadu.</vt:lpstr>
      <vt:lpstr>Pozorně si prohlédni obrázek.</vt:lpstr>
      <vt:lpstr>Co ve zmrzlinovém poháru nebylo?</vt:lpstr>
      <vt:lpstr>Domaluj do kornoutu zmrzlinu.</vt:lpstr>
      <vt:lpstr>Vymaluj si zmrzlinu a kornout.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2015-03-13T08:01:17Z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