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189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9" r:id="rId4"/>
    <p:sldId id="291" r:id="rId5"/>
    <p:sldId id="275" r:id="rId6"/>
    <p:sldId id="276" r:id="rId7"/>
    <p:sldId id="277" r:id="rId8"/>
    <p:sldId id="279" r:id="rId9"/>
    <p:sldId id="286" r:id="rId10"/>
    <p:sldId id="287" r:id="rId11"/>
    <p:sldId id="28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248" autoAdjust="0"/>
    <p:restoredTop sz="99424" autoAdjust="0"/>
  </p:normalViewPr>
  <p:slideViewPr>
    <p:cSldViewPr snapToGrid="0">
      <p:cViewPr>
        <p:scale>
          <a:sx n="80" d="100"/>
          <a:sy n="80" d="100"/>
        </p:scale>
        <p:origin x="-84" y="-75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12.3.2015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12.3.2015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0781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07819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10387963" y="5038579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20726" y="776289"/>
            <a:ext cx="10750549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720726" y="2250280"/>
            <a:ext cx="10750549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828800" y="6012657"/>
            <a:ext cx="77216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F4B5DE4F-51C7-4307-895A-36247486E32C}" type="datetimeFigureOut">
              <a:rPr lang="cs-CZ" smtClean="0"/>
              <a:t>12.3.2015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828800" y="5650705"/>
            <a:ext cx="77216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1189663" y="5752308"/>
            <a:ext cx="67056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790B408-5C2C-46EB-8A21-E58835A93C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388608" y="6480048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9379" y="7035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10387963" y="93786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9274176" y="6477000"/>
            <a:ext cx="2844800" cy="3048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492501" y="6480970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1268075" y="809625"/>
            <a:ext cx="670560" cy="300831"/>
          </a:xfrm>
        </p:spPr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8625059" y="9381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8000" y="271465"/>
            <a:ext cx="9652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000" y="1633536"/>
            <a:ext cx="51816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4"/>
            <a:ext cx="2627383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0075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0931" y="290732"/>
            <a:ext cx="14224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0008" y="290732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820008" y="3427124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696307" y="290732"/>
            <a:ext cx="9144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696307" y="3427124"/>
            <a:ext cx="9144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073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1472" cy="301752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10119360" y="6483096"/>
            <a:ext cx="670560" cy="301752"/>
          </a:xfrm>
        </p:spPr>
        <p:txBody>
          <a:bodyPr/>
          <a:lstStyle>
            <a:lvl1pPr algn="ctr">
              <a:defRPr/>
            </a:lvl1pPr>
          </a:lstStyle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09600" y="6481891"/>
            <a:ext cx="5680075" cy="30083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700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7" y="6"/>
            <a:ext cx="2627383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367664"/>
            <a:ext cx="12192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514475" y="367664"/>
            <a:ext cx="32512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868333" y="320040"/>
            <a:ext cx="7034784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371968" y="6556248"/>
            <a:ext cx="284480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14475" y="6556248"/>
            <a:ext cx="6857493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1214101" y="6556248"/>
            <a:ext cx="670560" cy="301752"/>
          </a:xfrm>
        </p:spPr>
        <p:txBody>
          <a:bodyPr/>
          <a:lstStyle>
            <a:lvl1pPr>
              <a:defRPr sz="900"/>
            </a:lvl1pPr>
          </a:lstStyle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2608" y="150896"/>
            <a:ext cx="12192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17649" y="373966"/>
            <a:ext cx="9777984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4000" y="5867400"/>
            <a:ext cx="9777984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144256" y="6556248"/>
            <a:ext cx="280416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60576" y="6557169"/>
            <a:ext cx="6597429" cy="301752"/>
          </a:xfrm>
        </p:spPr>
        <p:txBody>
          <a:bodyPr/>
          <a:lstStyle>
            <a:lvl1pPr>
              <a:defRPr sz="900"/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956256" y="6556248"/>
            <a:ext cx="487680" cy="301752"/>
          </a:xfrm>
        </p:spPr>
        <p:txBody>
          <a:bodyPr/>
          <a:lstStyle>
            <a:lvl1pPr algn="ctr">
              <a:defRPr sz="900"/>
            </a:lvl1pPr>
          </a:lstStyle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50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7" y="6"/>
            <a:ext cx="2627383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042400" y="381000"/>
            <a:ext cx="2540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381000"/>
            <a:ext cx="83312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4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5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4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4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5" y="3633358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9379" y="14069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8625059" y="4948410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09600" y="1882808"/>
            <a:ext cx="109728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388608" y="6480969"/>
            <a:ext cx="28448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481891"/>
            <a:ext cx="5680075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0119360" y="6480969"/>
            <a:ext cx="67056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700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7" y="6"/>
            <a:ext cx="2627383" cy="1253613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4190" r:id="rId1"/>
    <p:sldLayoutId id="2147484191" r:id="rId2"/>
    <p:sldLayoutId id="2147484192" r:id="rId3"/>
    <p:sldLayoutId id="2147484193" r:id="rId4"/>
    <p:sldLayoutId id="2147484194" r:id="rId5"/>
    <p:sldLayoutId id="2147484195" r:id="rId6"/>
    <p:sldLayoutId id="2147484196" r:id="rId7"/>
    <p:sldLayoutId id="2147484197" r:id="rId8"/>
    <p:sldLayoutId id="2147484198" r:id="rId9"/>
    <p:sldLayoutId id="2147484199" r:id="rId10"/>
    <p:sldLayoutId id="2147484200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hyperlink" Target="http://pixabay.com/cs/vesta-spodn%C3%AD-pr%C3%A1dlo-tank-nahoru-310156/" TargetMode="External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hyperlink" Target="http://pixabay.com/cs/vesta-spodn%C3%AD-pr%C3%A1dlo-tank-nahoru-310156/" TargetMode="External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4000" dirty="0" smtClean="0"/>
              <a:t>Oblékání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cap="none" dirty="0" err="1" smtClean="0"/>
              <a:t>Císlerová</a:t>
            </a:r>
            <a:r>
              <a:rPr lang="cs-CZ" cap="none" dirty="0" smtClean="0"/>
              <a:t> Eva, </a:t>
            </a:r>
            <a:r>
              <a:rPr lang="cs-CZ" cap="none" dirty="0" err="1" smtClean="0"/>
              <a:t>DiS</a:t>
            </a:r>
            <a:r>
              <a:rPr lang="cs-CZ" cap="none" dirty="0" smtClean="0"/>
              <a:t>.</a:t>
            </a:r>
          </a:p>
          <a:p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0" y="320635"/>
            <a:ext cx="10972800" cy="45126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Zvol správné pořadí věcí při oblékání.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1026" name="Picture 2" descr="Vesta, Spodní Prádlo, Tank, Nahoru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496" y="1371488"/>
            <a:ext cx="1089026" cy="181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ambule Čepice, Klobouk, Zimní, Bílá, Teplý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789" y="4062632"/>
            <a:ext cx="1018455" cy="872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esta, Košile, Bunda, Oblečení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5607" y="2563589"/>
            <a:ext cx="2913910" cy="1684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enisky, Boty Na Tenis, Obuv, Sport, Móda, Pár, Trendy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4498" y="1755394"/>
            <a:ext cx="1086777" cy="728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Kalhoty, Džíny, Silueta, Černá, Móda, Oblečení, Styl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6916" y="3079703"/>
            <a:ext cx="1668719" cy="234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Ponožky, Oblečení, Nastavit, Příslušenství, Bavln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009" y="3680532"/>
            <a:ext cx="1146836" cy="1030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Košile, Trikot, Mikina, Tričko, Teeshirt, Přední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342" y="1250640"/>
            <a:ext cx="1591345" cy="1737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345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0" y="320635"/>
            <a:ext cx="10972800" cy="45126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„Čti“ obrázky zleva doprava.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1026" name="Picture 2" descr="Vesta, Spodní Prádlo, Tank, Nahoru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875" y="2637213"/>
            <a:ext cx="932840" cy="15547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ambule Čepice, Klobouk, Zimní, Bílá, Teplý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582" y="2992974"/>
            <a:ext cx="1018455" cy="872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esta, Košile, Bunda, Oblečení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7544" y="2850765"/>
            <a:ext cx="1950488" cy="112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enisky, Boty Na Tenis, Obuv, Sport, Móda, Pár, Trendy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186" y="2486525"/>
            <a:ext cx="1086777" cy="728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Kalhoty, Džíny, Silueta, Černá, Móda, Oblečení, Styl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6254" y="2334225"/>
            <a:ext cx="1556633" cy="218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Ponožky, Oblečení, Nastavit, Příslušenství, Bavln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263" y="3064630"/>
            <a:ext cx="779012" cy="699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Košile, Trikot, Mikina, Tričko, Teeshirt, Přední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8382" y="2651634"/>
            <a:ext cx="1397142" cy="1525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8663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10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0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" dur="2000" fill="hold"/>
                                        <p:tgtEl>
                                          <p:spTgt spid="10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2898742"/>
          </a:xfrm>
        </p:spPr>
        <p:txBody>
          <a:bodyPr>
            <a:normAutofit fontScale="40000" lnSpcReduction="20000"/>
          </a:bodyPr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NEMO. </a:t>
            </a:r>
            <a:r>
              <a:rPr lang="cs-CZ" i="1" dirty="0" err="1"/>
              <a:t>pixabay</a:t>
            </a:r>
            <a:r>
              <a:rPr lang="cs-CZ" dirty="0"/>
              <a:t> [online]. [cit. 13.1.2015]. Dostupný pod licencí CC0 Public </a:t>
            </a:r>
            <a:r>
              <a:rPr lang="cs-CZ" dirty="0" err="1"/>
              <a:t>Domain</a:t>
            </a:r>
            <a:r>
              <a:rPr lang="cs-CZ" dirty="0"/>
              <a:t> na WWW: http://pixabay.com/cs/vesta-spodn%C3%AD-pr%C3%A1dlo-tank-nahoru-310156/ </a:t>
            </a:r>
            <a:endParaRPr lang="cs-CZ" dirty="0" smtClean="0"/>
          </a:p>
          <a:p>
            <a:r>
              <a:rPr lang="cs-CZ" dirty="0"/>
              <a:t>NEMO. </a:t>
            </a:r>
            <a:r>
              <a:rPr lang="cs-CZ" i="1" dirty="0" err="1"/>
              <a:t>pixabay</a:t>
            </a:r>
            <a:r>
              <a:rPr lang="cs-CZ" dirty="0"/>
              <a:t> [online]. [cit. 13.1.2015]. Dostupný pod licencí CC0 Public </a:t>
            </a:r>
            <a:r>
              <a:rPr lang="cs-CZ" dirty="0" err="1"/>
              <a:t>Domain</a:t>
            </a:r>
            <a:r>
              <a:rPr lang="cs-CZ" dirty="0"/>
              <a:t> na WWW: http://pixabay.com/cs/bambule-%C4%8Depice-klobouk-zimn%C3%AD-b%C3%ADl%C3%A1-308348/ </a:t>
            </a:r>
            <a:endParaRPr lang="cs-CZ" dirty="0" smtClean="0"/>
          </a:p>
          <a:p>
            <a:r>
              <a:rPr lang="cs-CZ" dirty="0"/>
              <a:t>NEMO. </a:t>
            </a:r>
            <a:r>
              <a:rPr lang="cs-CZ" i="1" dirty="0" err="1"/>
              <a:t>pixabay</a:t>
            </a:r>
            <a:r>
              <a:rPr lang="cs-CZ" dirty="0"/>
              <a:t> [online]. [cit. 13.1.2015]. Dostupný pod licencí CC0 Public </a:t>
            </a:r>
            <a:r>
              <a:rPr lang="cs-CZ" dirty="0" err="1"/>
              <a:t>Domain</a:t>
            </a:r>
            <a:r>
              <a:rPr lang="cs-CZ" dirty="0"/>
              <a:t> na WWW: http://pixabay.com/cs/vesta-ko%C5%A1ile-bunda-oble%C4%8Den%C3%AD-151020/ </a:t>
            </a:r>
            <a:endParaRPr lang="cs-CZ" dirty="0" smtClean="0"/>
          </a:p>
          <a:p>
            <a:r>
              <a:rPr lang="cs-CZ" dirty="0"/>
              <a:t>NEMO. </a:t>
            </a:r>
            <a:r>
              <a:rPr lang="cs-CZ" i="1" dirty="0" err="1"/>
              <a:t>pixabay</a:t>
            </a:r>
            <a:r>
              <a:rPr lang="cs-CZ" dirty="0"/>
              <a:t> [online]. [cit. 13.1.2015]. Dostupný pod licencí CC0 Public </a:t>
            </a:r>
            <a:r>
              <a:rPr lang="cs-CZ" dirty="0" err="1"/>
              <a:t>Domain</a:t>
            </a:r>
            <a:r>
              <a:rPr lang="cs-CZ" dirty="0"/>
              <a:t> na WWW: http://pixabay.com/cs/tenisky-boty-na-tenis-obuv-sport-304334/ </a:t>
            </a:r>
            <a:endParaRPr lang="cs-CZ" dirty="0" smtClean="0"/>
          </a:p>
          <a:p>
            <a:r>
              <a:rPr lang="cs-CZ" dirty="0"/>
              <a:t>NEMO. </a:t>
            </a:r>
            <a:r>
              <a:rPr lang="cs-CZ" i="1" dirty="0" err="1"/>
              <a:t>pixabay</a:t>
            </a:r>
            <a:r>
              <a:rPr lang="cs-CZ" dirty="0"/>
              <a:t> [online]. [cit. 13.1.2015]. Dostupný pod licencí CC0 Public </a:t>
            </a:r>
            <a:r>
              <a:rPr lang="cs-CZ" dirty="0" err="1"/>
              <a:t>Domain</a:t>
            </a:r>
            <a:r>
              <a:rPr lang="cs-CZ" dirty="0"/>
              <a:t> na WWW: http://pixabay.com/cs/kalhoty-d%C5%BE%C3%ADny-silueta-%C4%8Dern%C3%A1-m%C3%B3da-311729/ </a:t>
            </a:r>
            <a:endParaRPr lang="cs-CZ" dirty="0" smtClean="0"/>
          </a:p>
          <a:p>
            <a:r>
              <a:rPr lang="cs-CZ" dirty="0"/>
              <a:t>NEMO. </a:t>
            </a:r>
            <a:r>
              <a:rPr lang="cs-CZ" i="1" dirty="0" err="1"/>
              <a:t>Pixabay</a:t>
            </a:r>
            <a:r>
              <a:rPr lang="cs-CZ" dirty="0"/>
              <a:t> [online]. [cit. 10.2.2015]. Dostupný pod licencí CC0 Public </a:t>
            </a:r>
            <a:r>
              <a:rPr lang="cs-CZ" dirty="0" err="1"/>
              <a:t>Domain</a:t>
            </a:r>
            <a:r>
              <a:rPr lang="cs-CZ" dirty="0"/>
              <a:t> na WWW: http://pixabay.com/cs/pono%C5%BEky-oble%C4%8Den%C3%AD-nastavit-24411/</a:t>
            </a:r>
          </a:p>
          <a:p>
            <a:r>
              <a:rPr lang="cs-CZ" dirty="0" smtClean="0"/>
              <a:t>NEMO</a:t>
            </a:r>
            <a:r>
              <a:rPr lang="cs-CZ" dirty="0"/>
              <a:t>. </a:t>
            </a:r>
            <a:r>
              <a:rPr lang="cs-CZ" i="1" dirty="0" err="1"/>
              <a:t>Pixabay</a:t>
            </a:r>
            <a:r>
              <a:rPr lang="cs-CZ" dirty="0"/>
              <a:t> [online]. [cit. 10.2.2015]. Dostupný pod licencí CC0 Public </a:t>
            </a:r>
            <a:r>
              <a:rPr lang="cs-CZ" dirty="0" err="1"/>
              <a:t>Domain</a:t>
            </a:r>
            <a:r>
              <a:rPr lang="cs-CZ" dirty="0"/>
              <a:t> na WWW: http://pixabay.com/cs/ko%C5%A1ile-trikot-mikina-tri%C4%8Dko-34480/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9150" y="648494"/>
            <a:ext cx="10972800" cy="1399032"/>
          </a:xfrm>
        </p:spPr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interaktivní úkoly, které vedou k samostatnému promýšlení postupu při oblékání. 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Pojmenovat a seřadit obrázky v takovém pořadí, které děti považují za správný. Je vhodné s dětmi odůvodňovat zamýšlené pořadí. Na dalším snímku děti „čtou“ obrázky.</a:t>
            </a:r>
          </a:p>
          <a:p>
            <a:pPr marL="64008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4008" indent="0">
              <a:buNone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0050" y="1277144"/>
            <a:ext cx="9848850" cy="139903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didaktickým </a:t>
            </a:r>
            <a:r>
              <a:rPr lang="cs-CZ" b="1" dirty="0" smtClean="0"/>
              <a:t>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8720" y="2225802"/>
            <a:ext cx="9509760" cy="219379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Současně mohou děti pracovat s magnetickou tabulkou, na které je nakreslená postava. Postupně dokreslují jednotlivé části oblečení.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2915" y="1238249"/>
            <a:ext cx="10937610" cy="39395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VZDĚLÁVACÍ OBLAST: DÍTĚ A JEHO PSYCHIKA</a:t>
            </a:r>
          </a:p>
          <a:p>
            <a:endParaRPr lang="cs-CZ" sz="2500" dirty="0"/>
          </a:p>
          <a:p>
            <a:r>
              <a:rPr lang="cs-CZ" sz="2500" dirty="0" smtClean="0"/>
              <a:t>PODOBLAST: SEBEPOJETÍ, CITY A VŮLE (SEBEVĚDOMÍ A SEBEUPLATNĚNÍ)</a:t>
            </a:r>
          </a:p>
          <a:p>
            <a:endParaRPr lang="cs-CZ" sz="2500" dirty="0"/>
          </a:p>
          <a:p>
            <a:r>
              <a:rPr lang="cs-CZ" sz="2500" dirty="0" smtClean="0"/>
              <a:t>VZDĚLÁVACÍ CÍLE: Rozvoj poznatků a dovedností při samostatném </a:t>
            </a:r>
          </a:p>
          <a:p>
            <a:r>
              <a:rPr lang="cs-CZ" sz="2500" dirty="0" smtClean="0"/>
              <a:t>plnění úkolu, při oblékání.</a:t>
            </a:r>
          </a:p>
          <a:p>
            <a:endParaRPr lang="cs-CZ" sz="2500" dirty="0"/>
          </a:p>
          <a:p>
            <a:r>
              <a:rPr lang="cs-CZ" sz="2500" dirty="0" smtClean="0"/>
              <a:t>KONKRETIZOVANÉ VÝSTUPY: Samostatně splnit jednoduchý úkol, </a:t>
            </a:r>
          </a:p>
          <a:p>
            <a:r>
              <a:rPr lang="cs-CZ" sz="2500" dirty="0" smtClean="0"/>
              <a:t>poradit si v běžné a opakující se situaci a cítit ze své samostatnosti </a:t>
            </a:r>
          </a:p>
          <a:p>
            <a:r>
              <a:rPr lang="cs-CZ" sz="2500" dirty="0" smtClean="0"/>
              <a:t>uspokojení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1627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6" y="1118401"/>
            <a:ext cx="7387126" cy="356047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7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0</TotalTime>
  <Words>420</Words>
  <Application>Microsoft Office PowerPoint</Application>
  <PresentationFormat>Vlastní</PresentationFormat>
  <Paragraphs>71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Oblékání</vt:lpstr>
      <vt:lpstr>Zvol správné pořadí věcí při oblékání.</vt:lpstr>
      <vt:lpstr>         „Čti“ obrázky zleva doprava.</vt:lpstr>
      <vt:lpstr>Použité odkazy</vt:lpstr>
      <vt:lpstr>Metodický pokyn </vt:lpstr>
      <vt:lpstr>Studijní materiály </vt:lpstr>
      <vt:lpstr> Práce s didaktickým kufříkem KUMUČ </vt:lpstr>
      <vt:lpstr>Prezentace aplikace PowerPoint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2015-03-12T19:47:43Z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