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85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9" autoAdjust="0"/>
    <p:restoredTop sz="94918" autoAdjust="0"/>
  </p:normalViewPr>
  <p:slideViewPr>
    <p:cSldViewPr snapToGrid="0">
      <p:cViewPr varScale="1">
        <p:scale>
          <a:sx n="73" d="100"/>
          <a:sy n="73" d="100"/>
        </p:scale>
        <p:origin x="-126" y="-6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co patří na stůl.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6496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co může být vedle stolu.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5030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co může být pod stolem.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353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co může být před stolem.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5204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</a:t>
            </a:r>
            <a:r>
              <a:rPr lang="cs-CZ" baseline="0" dirty="0" smtClean="0"/>
              <a:t> co může nad stolem.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6858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microsoft.com/office/2007/relationships/hdphoto" Target="../media/hdphoto3.wdp"/><Relationship Id="rId4" Type="http://schemas.microsoft.com/office/2007/relationships/hdphoto" Target="../media/hdphoto4.wdp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microsoft.com/office/2007/relationships/hdphoto" Target="../media/hdphoto3.wdp"/><Relationship Id="rId4" Type="http://schemas.microsoft.com/office/2007/relationships/hdphoto" Target="../media/hdphoto4.wdp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4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microsoft.com/office/2007/relationships/hdphoto" Target="../media/hdphoto5.wdp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4.png"/><Relationship Id="rId10" Type="http://schemas.microsoft.com/office/2007/relationships/hdphoto" Target="../media/hdphoto3.wdp"/><Relationship Id="rId4" Type="http://schemas.microsoft.com/office/2007/relationships/hdphoto" Target="../media/hdphoto4.wdp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Rozpoznej nad, pod, u, před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Prostorová orientace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15246" y="515361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79" name="Picture 4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4" b="89488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7681" y="5085360"/>
            <a:ext cx="1538640" cy="1538640"/>
          </a:xfrm>
          <a:prstGeom prst="rect">
            <a:avLst/>
          </a:prstGeom>
        </p:spPr>
      </p:pic>
      <p:pic>
        <p:nvPicPr>
          <p:cNvPr id="81" name="Picture 10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6969" y="5202180"/>
            <a:ext cx="1024560" cy="1305000"/>
          </a:xfrm>
          <a:prstGeom prst="rect">
            <a:avLst/>
          </a:prstGeom>
        </p:spPr>
      </p:pic>
      <p:pic>
        <p:nvPicPr>
          <p:cNvPr id="82" name="Picture 11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2473" y="5593104"/>
            <a:ext cx="1216800" cy="77112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7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732" b="89933" l="0" r="9899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15097" y="782123"/>
            <a:ext cx="5451480" cy="4355640"/>
          </a:xfrm>
          <a:prstGeom prst="rect">
            <a:avLst/>
          </a:prstGeom>
        </p:spPr>
      </p:pic>
      <p:pic>
        <p:nvPicPr>
          <p:cNvPr id="78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737" y="4436640"/>
            <a:ext cx="2143080" cy="2187360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10835425" y="4734035"/>
            <a:ext cx="1138350" cy="2123965"/>
            <a:chOff x="9355514" y="2545168"/>
            <a:chExt cx="1580934" cy="3029771"/>
          </a:xfrm>
        </p:grpSpPr>
        <p:pic>
          <p:nvPicPr>
            <p:cNvPr id="80" name="Picture 5"/>
            <p:cNvPicPr/>
            <p:nvPr/>
          </p:nvPicPr>
          <p:blipFill rotWithShape="1">
            <a:blip r:embed="rId13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3" name="Přímá spojnice 2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" name="Ovál 4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9" name="Přímá spojnice 18"/>
          <p:cNvCxnSpPr/>
          <p:nvPr/>
        </p:nvCxnSpPr>
        <p:spPr>
          <a:xfrm>
            <a:off x="10428406" y="515361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79937" y="5219259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036064" y="5251073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10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14190" y="505160"/>
            <a:ext cx="1024560" cy="1305000"/>
          </a:xfrm>
          <a:prstGeom prst="rect">
            <a:avLst/>
          </a:prstGeom>
        </p:spPr>
      </p:pic>
      <p:pic>
        <p:nvPicPr>
          <p:cNvPr id="23" name="Picture 11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69521" y="1168928"/>
            <a:ext cx="1216800" cy="77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9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15246" y="515361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7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32" b="89933" l="0" r="9899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66260" y="846540"/>
            <a:ext cx="5451480" cy="4355640"/>
          </a:xfrm>
          <a:prstGeom prst="rect">
            <a:avLst/>
          </a:prstGeom>
        </p:spPr>
      </p:pic>
      <p:pic>
        <p:nvPicPr>
          <p:cNvPr id="10" name="Picture 4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704" b="89488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7681" y="5085360"/>
            <a:ext cx="1538640" cy="1538640"/>
          </a:xfrm>
          <a:prstGeom prst="rect">
            <a:avLst/>
          </a:prstGeom>
        </p:spPr>
      </p:pic>
      <p:pic>
        <p:nvPicPr>
          <p:cNvPr id="12" name="Picture 10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6969" y="5202180"/>
            <a:ext cx="1024560" cy="1305000"/>
          </a:xfrm>
          <a:prstGeom prst="rect">
            <a:avLst/>
          </a:prstGeom>
        </p:spPr>
      </p:pic>
      <p:pic>
        <p:nvPicPr>
          <p:cNvPr id="13" name="Picture 11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2473" y="5593104"/>
            <a:ext cx="1216800" cy="771120"/>
          </a:xfrm>
          <a:prstGeom prst="rect">
            <a:avLst/>
          </a:prstGeom>
        </p:spPr>
      </p:pic>
      <p:pic>
        <p:nvPicPr>
          <p:cNvPr id="14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737" y="4436640"/>
            <a:ext cx="2143080" cy="2187360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10835425" y="4734035"/>
            <a:ext cx="1138350" cy="2123965"/>
            <a:chOff x="9355514" y="2545168"/>
            <a:chExt cx="1580934" cy="3029771"/>
          </a:xfrm>
        </p:grpSpPr>
        <p:pic>
          <p:nvPicPr>
            <p:cNvPr id="16" name="Picture 5"/>
            <p:cNvPicPr/>
            <p:nvPr/>
          </p:nvPicPr>
          <p:blipFill rotWithShape="1">
            <a:blip r:embed="rId13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17" name="Přímá spojnice 16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9" name="Přímá spojnice 18"/>
          <p:cNvCxnSpPr/>
          <p:nvPr/>
        </p:nvCxnSpPr>
        <p:spPr>
          <a:xfrm>
            <a:off x="3600585" y="5010654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597979" y="5240152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0515600" y="5238750"/>
            <a:ext cx="1456912" cy="102924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081570" y="5122377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5344" y="1486076"/>
            <a:ext cx="2143080" cy="218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1223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15246" y="515361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7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32" b="89933" l="0" r="9899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66260" y="846540"/>
            <a:ext cx="5451480" cy="4355640"/>
          </a:xfrm>
          <a:prstGeom prst="rect">
            <a:avLst/>
          </a:prstGeom>
        </p:spPr>
      </p:pic>
      <p:pic>
        <p:nvPicPr>
          <p:cNvPr id="18" name="Picture 4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704" b="89488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7681" y="5085360"/>
            <a:ext cx="1538640" cy="1538640"/>
          </a:xfrm>
          <a:prstGeom prst="rect">
            <a:avLst/>
          </a:prstGeom>
        </p:spPr>
      </p:pic>
      <p:pic>
        <p:nvPicPr>
          <p:cNvPr id="19" name="Picture 10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6969" y="5202180"/>
            <a:ext cx="1024560" cy="1305000"/>
          </a:xfrm>
          <a:prstGeom prst="rect">
            <a:avLst/>
          </a:prstGeom>
        </p:spPr>
      </p:pic>
      <p:pic>
        <p:nvPicPr>
          <p:cNvPr id="20" name="Picture 11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2473" y="5593104"/>
            <a:ext cx="1216800" cy="771120"/>
          </a:xfrm>
          <a:prstGeom prst="rect">
            <a:avLst/>
          </a:prstGeom>
        </p:spPr>
      </p:pic>
      <p:pic>
        <p:nvPicPr>
          <p:cNvPr id="21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737" y="4436640"/>
            <a:ext cx="2143080" cy="2187360"/>
          </a:xfrm>
          <a:prstGeom prst="rect">
            <a:avLst/>
          </a:prstGeom>
        </p:spPr>
      </p:pic>
      <p:grpSp>
        <p:nvGrpSpPr>
          <p:cNvPr id="22" name="Skupina 21"/>
          <p:cNvGrpSpPr/>
          <p:nvPr/>
        </p:nvGrpSpPr>
        <p:grpSpPr>
          <a:xfrm>
            <a:off x="10835425" y="4734035"/>
            <a:ext cx="1138350" cy="2123965"/>
            <a:chOff x="9355514" y="2545168"/>
            <a:chExt cx="1580934" cy="3029771"/>
          </a:xfrm>
        </p:grpSpPr>
        <p:pic>
          <p:nvPicPr>
            <p:cNvPr id="23" name="Picture 5"/>
            <p:cNvPicPr/>
            <p:nvPr/>
          </p:nvPicPr>
          <p:blipFill rotWithShape="1">
            <a:blip r:embed="rId13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24" name="Přímá spojnice 23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5" name="Ovál 24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3448050" y="5219700"/>
            <a:ext cx="1433479" cy="107978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942359" y="527043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374794" y="527043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0420875" y="5219259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81529" y="2706474"/>
            <a:ext cx="2143080" cy="218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0032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15246" y="515361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4" b="89488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7681" y="5153610"/>
            <a:ext cx="1538640" cy="1538640"/>
          </a:xfrm>
          <a:prstGeom prst="rect">
            <a:avLst/>
          </a:prstGeom>
        </p:spPr>
      </p:pic>
      <p:pic>
        <p:nvPicPr>
          <p:cNvPr id="21" name="Picture 10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6969" y="5202180"/>
            <a:ext cx="1024560" cy="1305000"/>
          </a:xfrm>
          <a:prstGeom prst="rect">
            <a:avLst/>
          </a:prstGeom>
        </p:spPr>
      </p:pic>
      <p:pic>
        <p:nvPicPr>
          <p:cNvPr id="22" name="Picture 11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2473" y="5593104"/>
            <a:ext cx="1216800" cy="771120"/>
          </a:xfrm>
          <a:prstGeom prst="rect">
            <a:avLst/>
          </a:prstGeom>
        </p:spPr>
      </p:pic>
      <p:pic>
        <p:nvPicPr>
          <p:cNvPr id="23" name="Picture 3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737" y="4436640"/>
            <a:ext cx="2143080" cy="2187360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10835425" y="4734035"/>
            <a:ext cx="1138350" cy="2123965"/>
            <a:chOff x="9355514" y="2545168"/>
            <a:chExt cx="1580934" cy="3029771"/>
          </a:xfrm>
        </p:grpSpPr>
        <p:pic>
          <p:nvPicPr>
            <p:cNvPr id="25" name="Picture 5"/>
            <p:cNvPicPr/>
            <p:nvPr/>
          </p:nvPicPr>
          <p:blipFill rotWithShape="1">
            <a:blip r:embed="rId11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26" name="Přímá spojnice 25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Ovál 26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8" name="Přímá spojnice 27"/>
          <p:cNvCxnSpPr/>
          <p:nvPr/>
        </p:nvCxnSpPr>
        <p:spPr>
          <a:xfrm>
            <a:off x="3657671" y="5219259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839039" y="527043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962950" y="5258835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0295868" y="531549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3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76141" y="1502940"/>
            <a:ext cx="2143080" cy="2187360"/>
          </a:xfrm>
          <a:prstGeom prst="rect">
            <a:avLst/>
          </a:prstGeom>
        </p:spPr>
      </p:pic>
      <p:pic>
        <p:nvPicPr>
          <p:cNvPr id="76" name="Picture 7"/>
          <p:cNvPicPr/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732" b="89933" l="0" r="9899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16343" y="538194"/>
            <a:ext cx="5451480" cy="4355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6607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15246" y="515361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7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32" b="89933" l="0" r="98993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41703" y="1464806"/>
            <a:ext cx="5451480" cy="4355640"/>
          </a:xfrm>
          <a:prstGeom prst="rect">
            <a:avLst/>
          </a:prstGeom>
        </p:spPr>
      </p:pic>
      <p:pic>
        <p:nvPicPr>
          <p:cNvPr id="10" name="Picture 4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704" b="89488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47681" y="5085360"/>
            <a:ext cx="1538640" cy="1538640"/>
          </a:xfrm>
          <a:prstGeom prst="rect">
            <a:avLst/>
          </a:prstGeom>
        </p:spPr>
      </p:pic>
      <p:pic>
        <p:nvPicPr>
          <p:cNvPr id="12" name="Picture 10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9045" l="0" r="9878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6969" y="5202180"/>
            <a:ext cx="1024560" cy="1305000"/>
          </a:xfrm>
          <a:prstGeom prst="rect">
            <a:avLst/>
          </a:prstGeom>
        </p:spPr>
      </p:pic>
      <p:pic>
        <p:nvPicPr>
          <p:cNvPr id="13" name="Picture 11"/>
          <p:cNvPicPr/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730" b="89730" l="2048" r="9931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2473" y="5593104"/>
            <a:ext cx="1216800" cy="771120"/>
          </a:xfrm>
          <a:prstGeom prst="rect">
            <a:avLst/>
          </a:prstGeom>
        </p:spPr>
      </p:pic>
      <p:pic>
        <p:nvPicPr>
          <p:cNvPr id="14" name="Picture 3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8824" y1="17867" x2="8824" y2="17867"/>
                        <a14:foregroundMark x1="20588" y1="19020" x2="20588" y2="19020"/>
                        <a14:foregroundMark x1="7059" y1="6628" x2="7059" y2="6628"/>
                        <a14:foregroundMark x1="25882" y1="9510" x2="25882" y2="95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7737" y="4436640"/>
            <a:ext cx="2143080" cy="2187360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5098268" y="-22878"/>
            <a:ext cx="1138350" cy="2123965"/>
            <a:chOff x="9355514" y="2545168"/>
            <a:chExt cx="1580934" cy="3029771"/>
          </a:xfrm>
        </p:grpSpPr>
        <p:pic>
          <p:nvPicPr>
            <p:cNvPr id="16" name="Picture 5"/>
            <p:cNvPicPr/>
            <p:nvPr/>
          </p:nvPicPr>
          <p:blipFill rotWithShape="1">
            <a:blip r:embed="rId13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17" name="Přímá spojnice 16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9" name="Přímá spojnice 18"/>
          <p:cNvCxnSpPr/>
          <p:nvPr/>
        </p:nvCxnSpPr>
        <p:spPr>
          <a:xfrm>
            <a:off x="647737" y="5085360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216831" y="5197413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05906" y="5250945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581454" y="5273281"/>
            <a:ext cx="1498600" cy="104873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10781583" y="4429201"/>
            <a:ext cx="1138350" cy="2123965"/>
            <a:chOff x="9355514" y="2545168"/>
            <a:chExt cx="1580934" cy="3029771"/>
          </a:xfrm>
        </p:grpSpPr>
        <p:pic>
          <p:nvPicPr>
            <p:cNvPr id="24" name="Picture 5"/>
            <p:cNvPicPr/>
            <p:nvPr/>
          </p:nvPicPr>
          <p:blipFill rotWithShape="1">
            <a:blip r:embed="rId13" cstate="print"/>
            <a:srcRect l="27330" t="12193"/>
            <a:stretch/>
          </p:blipFill>
          <p:spPr>
            <a:xfrm rot="1287538">
              <a:off x="9355514" y="3891685"/>
              <a:ext cx="1580934" cy="1683254"/>
            </a:xfrm>
            <a:prstGeom prst="rect">
              <a:avLst/>
            </a:prstGeom>
          </p:spPr>
        </p:pic>
        <p:cxnSp>
          <p:nvCxnSpPr>
            <p:cNvPr id="25" name="Přímá spojnice 24"/>
            <p:cNvCxnSpPr/>
            <p:nvPr/>
          </p:nvCxnSpPr>
          <p:spPr>
            <a:xfrm>
              <a:off x="9856354" y="2710268"/>
              <a:ext cx="8533" cy="1113721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9646804" y="2545168"/>
              <a:ext cx="419100" cy="165100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894543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Vlastní  ilustrace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kliknutím </a:t>
            </a:r>
            <a:r>
              <a:rPr lang="cs-CZ" dirty="0" smtClean="0"/>
              <a:t>určují, </a:t>
            </a:r>
            <a:r>
              <a:rPr lang="cs-CZ" dirty="0" smtClean="0"/>
              <a:t>co patří pod, nad, vedle</a:t>
            </a:r>
            <a:r>
              <a:rPr lang="cs-CZ" dirty="0" smtClean="0"/>
              <a:t>, za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se dokáže zorientovat v prostoru, pochopí pojmy před, pod, nad, vpravo, vlevo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poznámkách ke každému snímku je pro děti nachystán úkol. </a:t>
            </a:r>
            <a:r>
              <a:rPr lang="cs-CZ" dirty="0" smtClean="0"/>
              <a:t>Kliknutím </a:t>
            </a:r>
            <a:r>
              <a:rPr lang="cs-CZ" dirty="0" smtClean="0"/>
              <a:t>na správný obrázek děti vybírají, co patří </a:t>
            </a:r>
            <a:r>
              <a:rPr lang="cs-CZ" dirty="0" smtClean="0"/>
              <a:t>(nebo </a:t>
            </a:r>
            <a:r>
              <a:rPr lang="cs-CZ" dirty="0" smtClean="0"/>
              <a:t>může </a:t>
            </a:r>
            <a:r>
              <a:rPr lang="cs-CZ" dirty="0" smtClean="0"/>
              <a:t>být) </a:t>
            </a:r>
            <a:r>
              <a:rPr lang="cs-CZ" dirty="0" smtClean="0"/>
              <a:t>před, pod, vedle, za , nad a podobně</a:t>
            </a:r>
          </a:p>
          <a:p>
            <a:r>
              <a:rPr lang="cs-CZ" dirty="0" smtClean="0"/>
              <a:t>Za pomoci animačních efektů a aktivační události se dětem zobrazuje zpětná vazba</a:t>
            </a:r>
          </a:p>
          <a:p>
            <a:r>
              <a:rPr lang="cs-CZ" dirty="0" smtClean="0"/>
              <a:t>Materiál je určen pro práci na dotykových </a:t>
            </a:r>
            <a:r>
              <a:rPr lang="cs-CZ" dirty="0" smtClean="0"/>
              <a:t>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 obrázky vystřižené a přikládají správné obrázky na magnetickou tabulku ve správném pořadí dle zadaných úkolů.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</a:t>
            </a:r>
          </a:p>
          <a:p>
            <a:r>
              <a:rPr lang="cs-CZ" dirty="0"/>
              <a:t>Chápat prostorové pojmy, elementární časové pojmy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332</Words>
  <Application>Microsoft Office PowerPoint</Application>
  <PresentationFormat>Vlastní</PresentationFormat>
  <Paragraphs>69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Rozpoznej nad, pod, u, před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2015-03-17T12:40:21Z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