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40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82" r:id="rId5"/>
    <p:sldId id="283" r:id="rId6"/>
    <p:sldId id="280" r:id="rId7"/>
    <p:sldId id="275" r:id="rId8"/>
    <p:sldId id="277" r:id="rId9"/>
    <p:sldId id="278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624" y="-9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5349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508000" y="4853412"/>
            <a:ext cx="112776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08000" y="3886200"/>
            <a:ext cx="112776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3/11/2015</a:t>
            </a:fld>
            <a:endParaRPr lang="en-US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4775200" y="76201"/>
            <a:ext cx="3860800" cy="2889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10972800" y="6473952"/>
            <a:ext cx="1011936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3444903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8000" y="1676400"/>
            <a:ext cx="112776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40633" y="2947086"/>
            <a:ext cx="115824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06400" y="1600200"/>
            <a:ext cx="5588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7912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406400" y="5410200"/>
            <a:ext cx="114808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75259" y="666750"/>
            <a:ext cx="57207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6193367" y="666750"/>
            <a:ext cx="5722988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75259" y="1316038"/>
            <a:ext cx="5720741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6198307" y="1316038"/>
            <a:ext cx="571804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0972800" y="6477000"/>
            <a:ext cx="1016000" cy="246888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685800" y="6019801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402336" y="457200"/>
            <a:ext cx="115824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5800" y="5849118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609600" y="5486400"/>
            <a:ext cx="112776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609601" y="609600"/>
            <a:ext cx="4011084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4766733" y="609600"/>
            <a:ext cx="7120467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4673600" y="616634"/>
            <a:ext cx="67056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508000" y="4993760"/>
            <a:ext cx="78232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508000" y="5533218"/>
            <a:ext cx="78232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44000" y="549277"/>
            <a:ext cx="2438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549277"/>
            <a:ext cx="83312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4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5" y="3633358"/>
            <a:ext cx="2627383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06400" y="1554163"/>
            <a:ext cx="115824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8636000" y="76201"/>
            <a:ext cx="33528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4165600" y="76201"/>
            <a:ext cx="44704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10972800" y="6477001"/>
            <a:ext cx="1016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406400" y="457200"/>
            <a:ext cx="115824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5800" y="1050899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685800" y="1057987"/>
            <a:ext cx="1150620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700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7" y="6"/>
            <a:ext cx="2627383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041" r:id="rId1"/>
    <p:sldLayoutId id="2147484042" r:id="rId2"/>
    <p:sldLayoutId id="2147484043" r:id="rId3"/>
    <p:sldLayoutId id="2147484044" r:id="rId4"/>
    <p:sldLayoutId id="2147484045" r:id="rId5"/>
    <p:sldLayoutId id="2147484046" r:id="rId6"/>
    <p:sldLayoutId id="2147484047" r:id="rId7"/>
    <p:sldLayoutId id="2147484048" r:id="rId8"/>
    <p:sldLayoutId id="2147484049" r:id="rId9"/>
    <p:sldLayoutId id="2147484050" r:id="rId10"/>
    <p:sldLayoutId id="2147484051" r:id="rId11"/>
    <p:sldLayoutId id="2147484052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Létající Balón</a:t>
            </a:r>
            <a:b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Pracovní postup</a:t>
            </a:r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PRACOVNÍ POSTUP  - létající balón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51"/>
          <a:stretch/>
        </p:blipFill>
        <p:spPr>
          <a:xfrm>
            <a:off x="3438659" y="1683912"/>
            <a:ext cx="5537916" cy="4536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2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Drátek provlečeme a zahneme …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2063" y="1184856"/>
            <a:ext cx="5568000" cy="4176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992" y="2343955"/>
            <a:ext cx="5664000" cy="424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470310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 hotovým výrobkem cestujeme ve vzduchu a pozorujeme věci na zemi …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289500" y="2149717"/>
            <a:ext cx="5057083" cy="379281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1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24579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101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94"/>
            <a:ext cx="10515600" cy="3362195"/>
          </a:xfrm>
        </p:spPr>
        <p:txBody>
          <a:bodyPr>
            <a:normAutofit fontScale="92500"/>
          </a:bodyPr>
          <a:lstStyle/>
          <a:p>
            <a:pPr marL="45720" indent="0"/>
            <a:r>
              <a:rPr lang="cs-CZ" dirty="0" smtClean="0"/>
              <a:t>  Integrovaný blok: Co děláme celý den </a:t>
            </a:r>
          </a:p>
          <a:p>
            <a:pPr marL="45720" indent="0"/>
            <a:r>
              <a:rPr lang="cs-CZ" dirty="0" smtClean="0"/>
              <a:t>  Vzdělávací oblast: dopravní výchova</a:t>
            </a:r>
          </a:p>
          <a:p>
            <a:pPr marL="45720" indent="0"/>
            <a:r>
              <a:rPr lang="cs-CZ" dirty="0" smtClean="0"/>
              <a:t>  Téma: Jede, jede mašinka</a:t>
            </a:r>
          </a:p>
          <a:p>
            <a:pPr marL="45720" indent="0"/>
            <a:r>
              <a:rPr lang="cs-CZ" dirty="0" smtClean="0"/>
              <a:t>  Konkretizované výstupy: Mít představu o dopravních    prostředcích kolem nás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umět rozpoznat dopravní prostředky dle místa pohybu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 z archivu autorky.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endParaRPr lang="cs-CZ" dirty="0" smtClean="0"/>
          </a:p>
          <a:p>
            <a:r>
              <a:rPr lang="cs-CZ" dirty="0" smtClean="0"/>
              <a:t>Papírové tácky, ozdobný drátek, nůžky, košíčky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2199767"/>
            <a:ext cx="10187784" cy="291340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Děti pracují podle návodu.</a:t>
            </a:r>
          </a:p>
          <a:p>
            <a:r>
              <a:rPr lang="cs-CZ" sz="2800" dirty="0" smtClean="0"/>
              <a:t>2. Vypráví si o dopravních prostředcích dle místa pohybu.</a:t>
            </a:r>
          </a:p>
          <a:p>
            <a:r>
              <a:rPr lang="cs-CZ" sz="2800" dirty="0" smtClean="0"/>
              <a:t>3. Vymýšlí, co všechno můžou vidět z výšky při</a:t>
            </a:r>
          </a:p>
          <a:p>
            <a:r>
              <a:rPr lang="cs-CZ" sz="2800" dirty="0" smtClean="0"/>
              <a:t> letu balónem.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92500" lnSpcReduction="10000"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5" y="1118401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0</TotalTime>
  <Words>224</Words>
  <Application>Microsoft Office PowerPoint</Application>
  <PresentationFormat>Vlastní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Létající Balón </vt:lpstr>
      <vt:lpstr>PRACOVNÍ POSTUP  - létající balón </vt:lpstr>
      <vt:lpstr>Drátek provlečeme a zahneme …</vt:lpstr>
      <vt:lpstr>S hotovým výrobkem cestujeme ve vzduchu a pozorujeme věci na zemi …</vt:lpstr>
      <vt:lpstr>Prvky polytechnické výchovy</vt:lpstr>
      <vt:lpstr>Použité zdroje</vt:lpstr>
      <vt:lpstr>Materiály, pomůcky </vt:lpstr>
      <vt:lpstr> Práce s interaktivním výukovým materiálem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2015-03-11T10:17:55Z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